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4"/>
  </p:notesMasterIdLst>
  <p:sldIdLst>
    <p:sldId id="269" r:id="rId2"/>
    <p:sldId id="256" r:id="rId3"/>
    <p:sldId id="277" r:id="rId4"/>
    <p:sldId id="315" r:id="rId5"/>
    <p:sldId id="273" r:id="rId6"/>
    <p:sldId id="314" r:id="rId7"/>
    <p:sldId id="328" r:id="rId8"/>
    <p:sldId id="313" r:id="rId9"/>
    <p:sldId id="311" r:id="rId10"/>
    <p:sldId id="278" r:id="rId11"/>
    <p:sldId id="312" r:id="rId12"/>
    <p:sldId id="310" r:id="rId13"/>
    <p:sldId id="258" r:id="rId14"/>
    <p:sldId id="274" r:id="rId15"/>
    <p:sldId id="280" r:id="rId16"/>
    <p:sldId id="271" r:id="rId17"/>
    <p:sldId id="281" r:id="rId18"/>
    <p:sldId id="329" r:id="rId19"/>
    <p:sldId id="316" r:id="rId20"/>
    <p:sldId id="330" r:id="rId21"/>
    <p:sldId id="317" r:id="rId22"/>
    <p:sldId id="272" r:id="rId23"/>
    <p:sldId id="332" r:id="rId24"/>
    <p:sldId id="333" r:id="rId25"/>
    <p:sldId id="334" r:id="rId26"/>
    <p:sldId id="294" r:id="rId27"/>
    <p:sldId id="279" r:id="rId28"/>
    <p:sldId id="287" r:id="rId29"/>
    <p:sldId id="318" r:id="rId30"/>
    <p:sldId id="293" r:id="rId31"/>
    <p:sldId id="319" r:id="rId32"/>
    <p:sldId id="288" r:id="rId33"/>
    <p:sldId id="291" r:id="rId34"/>
    <p:sldId id="320" r:id="rId35"/>
    <p:sldId id="321" r:id="rId36"/>
    <p:sldId id="292" r:id="rId37"/>
    <p:sldId id="302" r:id="rId38"/>
    <p:sldId id="289" r:id="rId39"/>
    <p:sldId id="296" r:id="rId40"/>
    <p:sldId id="290" r:id="rId41"/>
    <p:sldId id="299" r:id="rId42"/>
    <p:sldId id="300" r:id="rId43"/>
    <p:sldId id="322" r:id="rId44"/>
    <p:sldId id="326" r:id="rId45"/>
    <p:sldId id="327" r:id="rId46"/>
    <p:sldId id="262" r:id="rId47"/>
    <p:sldId id="263" r:id="rId48"/>
    <p:sldId id="264" r:id="rId49"/>
    <p:sldId id="265" r:id="rId50"/>
    <p:sldId id="266" r:id="rId51"/>
    <p:sldId id="267" r:id="rId52"/>
    <p:sldId id="268" r:id="rId5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cLaughlin, Jay" initials="MJ" lastIdx="1" clrIdx="0">
    <p:extLst>
      <p:ext uri="{19B8F6BF-5375-455C-9EA6-DF929625EA0E}">
        <p15:presenceInfo xmlns:p15="http://schemas.microsoft.com/office/powerpoint/2012/main" userId="S-1-5-21-527237240-562591055-1417001333-466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95" autoAdjust="0"/>
    <p:restoredTop sz="93860" autoAdjust="0"/>
  </p:normalViewPr>
  <p:slideViewPr>
    <p:cSldViewPr snapToGrid="0">
      <p:cViewPr varScale="1">
        <p:scale>
          <a:sx n="100" d="100"/>
          <a:sy n="100" d="100"/>
        </p:scale>
        <p:origin x="73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87E3A7-674A-4C63-ACC3-9DC792483C87}" type="datetimeFigureOut">
              <a:rPr lang="en-US" smtClean="0"/>
              <a:t>9/13/2020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23F021-9BBF-4730-8BD1-EF67405C4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78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23F021-9BBF-4730-8BD1-EF67405C4CA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999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0769B-43C7-464A-8947-418DAFBED53C}" type="datetimeFigureOut">
              <a:rPr lang="en-US" smtClean="0"/>
              <a:t>9/13/2020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57614-EB99-4F43-ADCA-63AFF0391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511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0769B-43C7-464A-8947-418DAFBED53C}" type="datetimeFigureOut">
              <a:rPr lang="en-US" smtClean="0"/>
              <a:t>9/13/2020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57614-EB99-4F43-ADCA-63AFF0391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511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0769B-43C7-464A-8947-418DAFBED53C}" type="datetimeFigureOut">
              <a:rPr lang="en-US" smtClean="0"/>
              <a:t>9/13/2020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57614-EB99-4F43-ADCA-63AFF0391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580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0769B-43C7-464A-8947-418DAFBED53C}" type="datetimeFigureOut">
              <a:rPr lang="en-US" smtClean="0"/>
              <a:t>9/13/2020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57614-EB99-4F43-ADCA-63AFF0391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636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0769B-43C7-464A-8947-418DAFBED53C}" type="datetimeFigureOut">
              <a:rPr lang="en-US" smtClean="0"/>
              <a:t>9/13/2020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57614-EB99-4F43-ADCA-63AFF0391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582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0769B-43C7-464A-8947-418DAFBED53C}" type="datetimeFigureOut">
              <a:rPr lang="en-US" smtClean="0"/>
              <a:t>9/13/2020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57614-EB99-4F43-ADCA-63AFF0391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411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0769B-43C7-464A-8947-418DAFBED53C}" type="datetimeFigureOut">
              <a:rPr lang="en-US" smtClean="0"/>
              <a:t>9/13/2020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57614-EB99-4F43-ADCA-63AFF0391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456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0769B-43C7-464A-8947-418DAFBED53C}" type="datetimeFigureOut">
              <a:rPr lang="en-US" smtClean="0"/>
              <a:t>9/13/2020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57614-EB99-4F43-ADCA-63AFF0391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113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0769B-43C7-464A-8947-418DAFBED53C}" type="datetimeFigureOut">
              <a:rPr lang="en-US" smtClean="0"/>
              <a:t>9/13/2020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57614-EB99-4F43-ADCA-63AFF0391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938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0769B-43C7-464A-8947-418DAFBED53C}" type="datetimeFigureOut">
              <a:rPr lang="en-US" smtClean="0"/>
              <a:t>9/13/2020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57614-EB99-4F43-ADCA-63AFF0391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807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0769B-43C7-464A-8947-418DAFBED53C}" type="datetimeFigureOut">
              <a:rPr lang="en-US" smtClean="0"/>
              <a:t>9/13/2020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57614-EB99-4F43-ADCA-63AFF0391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251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D0769B-43C7-464A-8947-418DAFBED53C}" type="datetimeFigureOut">
              <a:rPr lang="en-US" smtClean="0"/>
              <a:t>9/13/2020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57614-EB99-4F43-ADCA-63AFF0391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407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Young's_interference_experiment" TargetMode="External"/><Relationship Id="rId2" Type="http://schemas.openxmlformats.org/officeDocument/2006/relationships/hyperlink" Target="http://en.wikipedia.org/wiki/Thomas_Young_(scientist)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en.wikipedia.org/wiki/James_Clerk_Maxwell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lorado.edu/physics/2000/quantumzone/photoelectric.html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hyperlink" Target="http://www.colorado.edu/physics/2000/quantumzone/photoelectric.html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3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.png"/><Relationship Id="rId7" Type="http://schemas.openxmlformats.org/officeDocument/2006/relationships/image" Target="../media/image3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g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teemit.com/science/@arrjey/the-principle-of-uncertainty-and-the-double-slit-experiment" TargetMode="Externa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en.wikipedia.org/wiki/Christiaan_Huygens" TargetMode="External"/><Relationship Id="rId5" Type="http://schemas.openxmlformats.org/officeDocument/2006/relationships/hyperlink" Target="http://en.wikipedia.org/wiki/Isaac_Newton" TargetMode="External"/><Relationship Id="rId4" Type="http://schemas.openxmlformats.org/officeDocument/2006/relationships/hyperlink" Target="http://en.wikipedia.org/wiki/Corpuscular_theory_of_light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7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2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2.png"/><Relationship Id="rId2" Type="http://schemas.openxmlformats.org/officeDocument/2006/relationships/image" Target="../media/image7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34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0.png"/><Relationship Id="rId2" Type="http://schemas.openxmlformats.org/officeDocument/2006/relationships/image" Target="../media/image8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>
            <a:spLocks noGrp="1"/>
          </p:cNvSpPr>
          <p:nvPr/>
        </p:nvSpPr>
        <p:spPr>
          <a:xfrm>
            <a:off x="1657350" y="1714500"/>
            <a:ext cx="5829300" cy="1102519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/>
              <a:t>Chemistry </a:t>
            </a:r>
            <a:r>
              <a:rPr lang="en-US" sz="3300" dirty="0" smtClean="0"/>
              <a:t>111</a:t>
            </a:r>
            <a:endParaRPr lang="en-US" sz="3300" dirty="0"/>
          </a:p>
        </p:txBody>
      </p:sp>
      <p:sp>
        <p:nvSpPr>
          <p:cNvPr id="3" name="Subtitle 4"/>
          <p:cNvSpPr>
            <a:spLocks noGrp="1"/>
          </p:cNvSpPr>
          <p:nvPr/>
        </p:nvSpPr>
        <p:spPr>
          <a:xfrm>
            <a:off x="2228850" y="3829050"/>
            <a:ext cx="4800600" cy="131445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Chapter </a:t>
            </a:r>
            <a:r>
              <a:rPr lang="en-US" sz="2400" dirty="0"/>
              <a:t>3</a:t>
            </a:r>
            <a:r>
              <a:rPr lang="en-US" sz="2400" dirty="0" smtClean="0"/>
              <a:t> a-c</a:t>
            </a:r>
            <a:endParaRPr lang="en-US" sz="2400" dirty="0"/>
          </a:p>
          <a:p>
            <a:r>
              <a:rPr lang="en-US" sz="2400" dirty="0"/>
              <a:t>Quantum Mechanics</a:t>
            </a:r>
          </a:p>
        </p:txBody>
      </p:sp>
    </p:spTree>
    <p:extLst>
      <p:ext uri="{BB962C8B-B14F-4D97-AF65-F5344CB8AC3E}">
        <p14:creationId xmlns:p14="http://schemas.microsoft.com/office/powerpoint/2010/main" val="424199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96544" y="575076"/>
            <a:ext cx="4226991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cs typeface="Times New Roman" panose="02020603050405020304" pitchFamily="18" charset="0"/>
                <a:hlinkClick r:id="rId2"/>
              </a:rPr>
              <a:t>Thomas Young</a:t>
            </a:r>
            <a:r>
              <a:rPr lang="en-US" sz="2400" dirty="0">
                <a:cs typeface="Times New Roman" panose="02020603050405020304" pitchFamily="18" charset="0"/>
              </a:rPr>
              <a:t> (1773-1829)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1600" dirty="0">
                <a:cs typeface="Times New Roman" panose="02020603050405020304" pitchFamily="18" charset="0"/>
                <a:hlinkClick r:id="rId3"/>
              </a:rPr>
              <a:t>Double Slit Experiment</a:t>
            </a:r>
            <a:endParaRPr lang="en-US" sz="1600" dirty="0">
              <a:cs typeface="Times New Roman" panose="02020603050405020304" pitchFamily="18" charset="0"/>
            </a:endParaRP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1600" dirty="0">
                <a:cs typeface="Times New Roman" panose="02020603050405020304" pitchFamily="18" charset="0"/>
              </a:rPr>
              <a:t>“Conclusively proves light is a wave”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1600" dirty="0">
                <a:cs typeface="Times New Roman" panose="02020603050405020304" pitchFamily="18" charset="0"/>
              </a:rPr>
              <a:t>Constructive and Destructive Inference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1600" dirty="0"/>
              <a:t>Notable scientific contributions to vision, light, </a:t>
            </a:r>
          </a:p>
          <a:p>
            <a:r>
              <a:rPr lang="en-US" sz="1600" dirty="0"/>
              <a:t>solid mechanics, energy, physiology, language, </a:t>
            </a:r>
          </a:p>
          <a:p>
            <a:r>
              <a:rPr lang="en-US" sz="1600" dirty="0"/>
              <a:t>musical harmony, and Egyptology.</a:t>
            </a:r>
            <a:endParaRPr lang="en-US" sz="1600" dirty="0">
              <a:cs typeface="Times New Roman" panose="02020603050405020304" pitchFamily="18" charset="0"/>
            </a:endParaRPr>
          </a:p>
          <a:p>
            <a:endParaRPr lang="en-US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556" y="128143"/>
            <a:ext cx="1676686" cy="207797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897395" y="113411"/>
            <a:ext cx="3226140" cy="461665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2400" dirty="0"/>
              <a:t>Light (Particle or Wave)?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b="68400"/>
          <a:stretch/>
        </p:blipFill>
        <p:spPr>
          <a:xfrm>
            <a:off x="4510465" y="4105275"/>
            <a:ext cx="4359632" cy="25377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t="32204" b="35000"/>
          <a:stretch/>
        </p:blipFill>
        <p:spPr>
          <a:xfrm>
            <a:off x="332404" y="2514600"/>
            <a:ext cx="4572271" cy="27622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34785" y="2824923"/>
            <a:ext cx="3911938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Interference patterns are due to the wave nature of light and constructive/destructive interference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8760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http://micro.magnet.fsu.edu/primer/lightandcolor/images/particlewavefigure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56" y="1482578"/>
            <a:ext cx="5140344" cy="4865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68403" y="227711"/>
            <a:ext cx="3083472" cy="830997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2400" dirty="0"/>
              <a:t>Light (Particle or Wave</a:t>
            </a:r>
            <a:r>
              <a:rPr lang="en-US" sz="2400" dirty="0" smtClean="0"/>
              <a:t>)</a:t>
            </a:r>
            <a:endParaRPr lang="en-US" sz="2400" dirty="0"/>
          </a:p>
          <a:p>
            <a:pPr algn="ctr"/>
            <a:r>
              <a:rPr lang="en-US" sz="2400" dirty="0" smtClean="0"/>
              <a:t>More proof!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54275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85222" y="177610"/>
            <a:ext cx="3015428" cy="2632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James Clerk Maxwell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(1831-1879)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Set of equations to describe Electricity, Magnetism and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Optics as a </a:t>
            </a:r>
            <a:r>
              <a:rPr lang="en-US" sz="1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wave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Kinetic Theory of Gases (Maxwell-Boltzmann Distribution)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rd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Greatest Scientist of All Time</a:t>
            </a:r>
          </a:p>
        </p:txBody>
      </p:sp>
      <p:pic>
        <p:nvPicPr>
          <p:cNvPr id="5" name="Picture 10" descr="James Clerk Maxwel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97" y="263335"/>
            <a:ext cx="1916580" cy="230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9890" y="177610"/>
            <a:ext cx="3299134" cy="32623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383" y="2911297"/>
            <a:ext cx="3683678" cy="38371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3125" y="3702550"/>
            <a:ext cx="2945899" cy="294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9178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9788" y="118493"/>
            <a:ext cx="37453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Line Spectra of the Elements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604" y="2507005"/>
            <a:ext cx="8563468" cy="421398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9788" y="610206"/>
            <a:ext cx="42517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Romans – Prisms</a:t>
            </a:r>
          </a:p>
          <a:p>
            <a:r>
              <a:rPr lang="en-US" sz="1600" dirty="0"/>
              <a:t>Newton – Prisms + White light</a:t>
            </a:r>
          </a:p>
          <a:p>
            <a:r>
              <a:rPr lang="en-US" sz="1600" dirty="0"/>
              <a:t>Joseph von </a:t>
            </a:r>
            <a:r>
              <a:rPr lang="en-US" sz="1600" dirty="0" err="1"/>
              <a:t>Fraunhofer</a:t>
            </a:r>
            <a:r>
              <a:rPr lang="en-US" sz="1600" dirty="0"/>
              <a:t> </a:t>
            </a:r>
            <a:r>
              <a:rPr lang="en-US" sz="1600" dirty="0" smtClean="0"/>
              <a:t>- Spectrophotometer/Sun</a:t>
            </a:r>
            <a:endParaRPr lang="en-US" sz="1600" dirty="0"/>
          </a:p>
          <a:p>
            <a:r>
              <a:rPr lang="en-US" sz="1600" dirty="0"/>
              <a:t>Angstrom – measured H</a:t>
            </a:r>
            <a:r>
              <a:rPr lang="en-US" sz="1600" baseline="-25000" dirty="0"/>
              <a:t>2</a:t>
            </a:r>
            <a:endParaRPr lang="en-US" sz="1600" dirty="0"/>
          </a:p>
          <a:p>
            <a:r>
              <a:rPr lang="en-US" sz="1600" dirty="0"/>
              <a:t>+ countless others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463830" y="580158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33333"/>
                </a:solidFill>
              </a:rPr>
              <a:t>When a metal atom is heated, it </a:t>
            </a:r>
            <a:r>
              <a:rPr lang="en-US" sz="1600" dirty="0">
                <a:solidFill>
                  <a:srgbClr val="FF0000"/>
                </a:solidFill>
              </a:rPr>
              <a:t>absorbs</a:t>
            </a:r>
            <a:r>
              <a:rPr lang="en-US" sz="1600" dirty="0">
                <a:solidFill>
                  <a:srgbClr val="333333"/>
                </a:solidFill>
              </a:rPr>
              <a:t> energy and the electrons jump to higher energy levels.</a:t>
            </a:r>
          </a:p>
          <a:p>
            <a:endParaRPr lang="en-US" sz="1600" dirty="0">
              <a:solidFill>
                <a:srgbClr val="333333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33333"/>
                </a:solidFill>
              </a:rPr>
              <a:t>When the electrons return to lower levels, they </a:t>
            </a:r>
            <a:r>
              <a:rPr lang="en-US" sz="1600" dirty="0">
                <a:solidFill>
                  <a:srgbClr val="00B050"/>
                </a:solidFill>
              </a:rPr>
              <a:t>emit</a:t>
            </a:r>
            <a:r>
              <a:rPr lang="en-US" sz="1600" dirty="0">
                <a:solidFill>
                  <a:srgbClr val="333333"/>
                </a:solidFill>
              </a:rPr>
              <a:t> this energy in packets of specific energies.</a:t>
            </a:r>
          </a:p>
        </p:txBody>
      </p:sp>
    </p:spTree>
    <p:extLst>
      <p:ext uri="{BB962C8B-B14F-4D97-AF65-F5344CB8AC3E}">
        <p14:creationId xmlns:p14="http://schemas.microsoft.com/office/powerpoint/2010/main" val="21212575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ha56011_07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95" y="257553"/>
            <a:ext cx="8561702" cy="622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42965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870" y="240773"/>
            <a:ext cx="30880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How Line Spectra Work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711849" y="1016431"/>
            <a:ext cx="5786631" cy="3687995"/>
            <a:chOff x="330731" y="2765214"/>
            <a:chExt cx="5527332" cy="35095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0731" y="2765214"/>
              <a:ext cx="5527332" cy="272912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7465" y="5579484"/>
              <a:ext cx="2095238" cy="69523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13849" y="5579484"/>
              <a:ext cx="2095238" cy="657143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501888" y="4874867"/>
            <a:ext cx="33762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Incoming light energy is absorbed as the electron moves from a low energy to high energy (close orbital to larger orbital) from the spectrum leaving black spaces at specific energy levels.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5119316" y="4874867"/>
            <a:ext cx="32817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Energy is emitted as electrons fall from high energy to low energy level (far orbital to close orbital), resulting only in light of specific energy being emitted.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152459" y="3343275"/>
            <a:ext cx="142545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Ground State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7" idx="3"/>
          </p:cNvCxnSpPr>
          <p:nvPr/>
        </p:nvCxnSpPr>
        <p:spPr>
          <a:xfrm flipV="1">
            <a:off x="1577914" y="2524125"/>
            <a:ext cx="1708860" cy="10038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142606" y="286939"/>
            <a:ext cx="138461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Excited State</a:t>
            </a:r>
            <a:endParaRPr lang="en-US" dirty="0"/>
          </a:p>
        </p:txBody>
      </p:sp>
      <p:cxnSp>
        <p:nvCxnSpPr>
          <p:cNvPr id="14" name="Straight Arrow Connector 13"/>
          <p:cNvCxnSpPr>
            <a:stCxn id="12" idx="1"/>
          </p:cNvCxnSpPr>
          <p:nvPr/>
        </p:nvCxnSpPr>
        <p:spPr>
          <a:xfrm flipH="1">
            <a:off x="3486150" y="471605"/>
            <a:ext cx="656456" cy="13857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502374" y="471605"/>
            <a:ext cx="279301" cy="7294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13926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01526" y="171547"/>
            <a:ext cx="36690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Failure of Rutherford Model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96776" y="683932"/>
            <a:ext cx="36563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1)  Fails to explain line spectra</a:t>
            </a:r>
          </a:p>
          <a:p>
            <a:endParaRPr lang="en-US" sz="1600" dirty="0"/>
          </a:p>
          <a:p>
            <a:r>
              <a:rPr lang="en-US" sz="1600" dirty="0"/>
              <a:t>2)  If electrons orbit nucleolus they would lose energy/emit light and spiral into the nucleus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007" y="3245777"/>
            <a:ext cx="3948718" cy="213365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61175" y="3317333"/>
            <a:ext cx="460927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Since </a:t>
            </a:r>
            <a:r>
              <a:rPr lang="en-US" sz="1600" u="sng" dirty="0"/>
              <a:t>electrons can be any distance </a:t>
            </a:r>
            <a:r>
              <a:rPr lang="en-US" sz="1600" dirty="0"/>
              <a:t>from the nucleus then they should be able to absorb or emit any color of light leading to either:</a:t>
            </a:r>
          </a:p>
          <a:p>
            <a:endParaRPr lang="en-US" sz="1600" dirty="0"/>
          </a:p>
          <a:p>
            <a:pPr marL="257175" indent="-257175">
              <a:buAutoNum type="alphaLcParenR"/>
            </a:pPr>
            <a:r>
              <a:rPr lang="en-US" sz="1600" dirty="0"/>
              <a:t>All colors of light are absorbed (black spectrum)</a:t>
            </a:r>
          </a:p>
          <a:p>
            <a:pPr marL="257175" indent="-257175">
              <a:buAutoNum type="alphaLcParenR"/>
            </a:pPr>
            <a:r>
              <a:rPr lang="en-US" sz="1600" dirty="0"/>
              <a:t>All colors of light are emitted (rainbow spectrum) </a:t>
            </a:r>
          </a:p>
          <a:p>
            <a:pPr marL="257175" indent="-257175">
              <a:buAutoNum type="alphaLcParenR"/>
            </a:pPr>
            <a:endParaRPr lang="en-US" sz="1600" dirty="0"/>
          </a:p>
          <a:p>
            <a:r>
              <a:rPr lang="en-US" sz="1600" dirty="0"/>
              <a:t>This is the </a:t>
            </a:r>
            <a:r>
              <a:rPr lang="en-US" sz="1600" u="sng" dirty="0"/>
              <a:t>exact opposite </a:t>
            </a:r>
            <a:r>
              <a:rPr lang="en-US" sz="1600" dirty="0"/>
              <a:t>of what is observed!</a:t>
            </a:r>
          </a:p>
        </p:txBody>
      </p:sp>
      <p:pic>
        <p:nvPicPr>
          <p:cNvPr id="8194" name="Picture 2" descr="Image result for rutherford mod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759" y="259664"/>
            <a:ext cx="2781842" cy="2695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676" y="104813"/>
            <a:ext cx="184785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4172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82635" y="309721"/>
            <a:ext cx="279467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Maxwell Planck </a:t>
            </a:r>
            <a:endParaRPr lang="en-US" sz="2400" dirty="0"/>
          </a:p>
          <a:p>
            <a:pPr algn="ctr"/>
            <a:r>
              <a:rPr lang="en-US" sz="2400" dirty="0"/>
              <a:t>Black Body </a:t>
            </a:r>
            <a:r>
              <a:rPr lang="en-US" sz="2400" dirty="0" smtClean="0"/>
              <a:t>Radiation</a:t>
            </a:r>
          </a:p>
          <a:p>
            <a:pPr algn="ctr"/>
            <a:r>
              <a:rPr lang="en-US" sz="1600" dirty="0" smtClean="0"/>
              <a:t>(1900)</a:t>
            </a:r>
            <a:endParaRPr lang="en-US" sz="1600" dirty="0"/>
          </a:p>
        </p:txBody>
      </p:sp>
      <p:pic>
        <p:nvPicPr>
          <p:cNvPr id="5" name="Picture 10" descr="http://www.cps-amu.org/sf/notes/m1r-1-4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2" t="11940" r="622" b="7462"/>
          <a:stretch/>
        </p:blipFill>
        <p:spPr bwMode="auto">
          <a:xfrm>
            <a:off x="202861" y="2955656"/>
            <a:ext cx="4269699" cy="344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14427" y="1289793"/>
            <a:ext cx="3474669" cy="9464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8588" indent="-128588">
              <a:buFont typeface="Arial" pitchFamily="34" charset="0"/>
              <a:buChar char="•"/>
            </a:pPr>
            <a:r>
              <a:rPr lang="en-US" sz="1600" dirty="0"/>
              <a:t>Classical Model Fails (UV Catastrophe)</a:t>
            </a:r>
          </a:p>
          <a:p>
            <a:pPr marL="128588" indent="-128588">
              <a:buFont typeface="Arial" pitchFamily="34" charset="0"/>
              <a:buChar char="•"/>
            </a:pPr>
            <a:r>
              <a:rPr lang="en-US" sz="1600" dirty="0"/>
              <a:t>Energy (Light) is quantized</a:t>
            </a:r>
          </a:p>
          <a:p>
            <a:pPr marL="128588" indent="-128588">
              <a:buFont typeface="Arial" pitchFamily="34" charset="0"/>
              <a:buChar char="•"/>
            </a:pPr>
            <a:r>
              <a:rPr lang="en-US" sz="1600" dirty="0"/>
              <a:t>No reason why its </a:t>
            </a:r>
            <a:r>
              <a:rPr lang="en-US" sz="1600" u="sng" dirty="0">
                <a:solidFill>
                  <a:srgbClr val="FF0000"/>
                </a:solidFill>
              </a:rPr>
              <a:t>quantized</a:t>
            </a:r>
          </a:p>
          <a:p>
            <a:pPr marL="128588" indent="-128588">
              <a:buFont typeface="Arial" pitchFamily="34" charset="0"/>
              <a:buChar char="•"/>
            </a:pPr>
            <a:endParaRPr lang="en-US" sz="75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12" y="279192"/>
            <a:ext cx="1428750" cy="22502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r="59606"/>
          <a:stretch/>
        </p:blipFill>
        <p:spPr>
          <a:xfrm>
            <a:off x="5176837" y="432543"/>
            <a:ext cx="3462338" cy="22677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560" y="3246807"/>
            <a:ext cx="4614731" cy="252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8668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3825" y="2908951"/>
            <a:ext cx="8629650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Example:  What is the energy of 1 </a:t>
            </a:r>
            <a:r>
              <a:rPr lang="en-US" dirty="0" err="1" smtClean="0"/>
              <a:t>mol</a:t>
            </a:r>
            <a:r>
              <a:rPr lang="en-US" dirty="0" smtClean="0"/>
              <a:t> of photons emitted from a halogen light bulb with wavelength = 750. nm in units of kJ/mol.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3825" y="304800"/>
            <a:ext cx="4476482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Using equations to solve problems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307" y="911747"/>
            <a:ext cx="3090463" cy="168844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1191223" y="1201973"/>
                <a:ext cx="1479829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m:rPr>
                          <m:sty m:val="p"/>
                        </m:rPr>
                        <a:rPr lang="el-GR" sz="3600" i="1">
                          <a:latin typeface="Cambria Math" panose="02040503050406030204" pitchFamily="18" charset="0"/>
                        </a:rPr>
                        <m:t>λ</m:t>
                      </m:r>
                      <m:r>
                        <m:rPr>
                          <m:sty m:val="p"/>
                        </m:rPr>
                        <a:rPr lang="el-GR" sz="3600" b="0" i="1" smtClean="0">
                          <a:latin typeface="Cambria Math" panose="02040503050406030204" pitchFamily="18" charset="0"/>
                        </a:rPr>
                        <m:t>ν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1223" y="1201973"/>
                <a:ext cx="1479829" cy="5539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23520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34" y="123949"/>
            <a:ext cx="1829704" cy="22185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92034" y="123949"/>
            <a:ext cx="26219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Albert Einstein </a:t>
            </a:r>
            <a:endParaRPr lang="en-US" sz="2400" dirty="0"/>
          </a:p>
          <a:p>
            <a:pPr algn="ctr"/>
            <a:r>
              <a:rPr lang="en-US" sz="2400" dirty="0">
                <a:hlinkClick r:id="rId3"/>
              </a:rPr>
              <a:t>Photoelectric Effect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092034" y="954946"/>
            <a:ext cx="3743799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8588" indent="-128588">
              <a:buFont typeface="Arial" pitchFamily="34" charset="0"/>
              <a:buChar char="•"/>
            </a:pPr>
            <a:r>
              <a:rPr lang="en-US" dirty="0"/>
              <a:t>Classical Model Fails (Blue and Red light should eject same number of electrons if they have the same intensity (wavelength and frequency should have no effect)</a:t>
            </a:r>
          </a:p>
          <a:p>
            <a:pPr marL="128588" indent="-128588">
              <a:buFont typeface="Arial" pitchFamily="34" charset="0"/>
              <a:buChar char="•"/>
            </a:pPr>
            <a:r>
              <a:rPr lang="en-US" dirty="0"/>
              <a:t>Energy (Light) is quantized in order to explain why a threshold exists</a:t>
            </a:r>
          </a:p>
          <a:p>
            <a:pPr marL="128588" indent="-128588">
              <a:buFont typeface="Arial" pitchFamily="34" charset="0"/>
              <a:buChar char="•"/>
            </a:pPr>
            <a:r>
              <a:rPr lang="en-US" sz="1600" dirty="0"/>
              <a:t>No reason why its </a:t>
            </a:r>
            <a:r>
              <a:rPr lang="en-US" sz="1600" u="sng" dirty="0">
                <a:solidFill>
                  <a:srgbClr val="FF0000"/>
                </a:solidFill>
              </a:rPr>
              <a:t>quantized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7001" y="123949"/>
            <a:ext cx="2870921" cy="32336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059" y="3503599"/>
            <a:ext cx="4594516" cy="30924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53265" y="4311166"/>
            <a:ext cx="2870921" cy="14773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Classical theory predicts a linear response across the whole spectrum of light, instead a step function is observed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36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9825" y="351861"/>
            <a:ext cx="4778039" cy="38164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u="sng" dirty="0"/>
              <a:t>Goals</a:t>
            </a:r>
          </a:p>
          <a:p>
            <a:pPr marL="257175" indent="-257175">
              <a:buAutoNum type="arabicPeriod"/>
            </a:pPr>
            <a:r>
              <a:rPr lang="en-US" sz="1600" dirty="0"/>
              <a:t>Appreciate the Scientific Process (success and flaws)</a:t>
            </a:r>
          </a:p>
          <a:p>
            <a:pPr marL="257175" indent="-257175">
              <a:buAutoNum type="arabicPeriod"/>
            </a:pPr>
            <a:r>
              <a:rPr lang="en-US" sz="1600" dirty="0"/>
              <a:t>History of Light</a:t>
            </a:r>
          </a:p>
          <a:p>
            <a:pPr marL="257175" indent="-257175">
              <a:buAutoNum type="arabicPeriod"/>
            </a:pPr>
            <a:r>
              <a:rPr lang="en-US" sz="1600" dirty="0"/>
              <a:t>7 Main Experiments/Models</a:t>
            </a:r>
          </a:p>
          <a:p>
            <a:pPr marL="600075" lvl="1" indent="-257175">
              <a:buFont typeface="+mj-lt"/>
              <a:buAutoNum type="alphaLcParenR"/>
            </a:pPr>
            <a:r>
              <a:rPr lang="en-US" sz="1600" dirty="0"/>
              <a:t>Rutherford Model</a:t>
            </a:r>
          </a:p>
          <a:p>
            <a:pPr marL="600075" lvl="1" indent="-257175">
              <a:buFont typeface="+mj-lt"/>
              <a:buAutoNum type="alphaLcParenR"/>
            </a:pPr>
            <a:r>
              <a:rPr lang="en-US" sz="1600" dirty="0"/>
              <a:t>Line Spectra</a:t>
            </a:r>
          </a:p>
          <a:p>
            <a:pPr marL="600075" lvl="1" indent="-257175">
              <a:buFont typeface="+mj-lt"/>
              <a:buAutoNum type="alphaLcParenR"/>
            </a:pPr>
            <a:r>
              <a:rPr lang="en-US" sz="1600" dirty="0"/>
              <a:t>Bohr Model</a:t>
            </a:r>
          </a:p>
          <a:p>
            <a:pPr marL="600075" lvl="1" indent="-257175">
              <a:buFont typeface="+mj-lt"/>
              <a:buAutoNum type="alphaLcParenR"/>
            </a:pPr>
            <a:r>
              <a:rPr lang="en-US" sz="1600" dirty="0"/>
              <a:t>Black Body Radiation/Planck</a:t>
            </a:r>
          </a:p>
          <a:p>
            <a:pPr marL="600075" lvl="1" indent="-257175">
              <a:buFont typeface="+mj-lt"/>
              <a:buAutoNum type="alphaLcParenR"/>
            </a:pPr>
            <a:r>
              <a:rPr lang="en-US" sz="1600" dirty="0"/>
              <a:t>Photoelectric Effect/Einstein</a:t>
            </a:r>
          </a:p>
          <a:p>
            <a:pPr marL="600075" lvl="1" indent="-257175">
              <a:buFont typeface="+mj-lt"/>
              <a:buAutoNum type="alphaLcParenR"/>
            </a:pPr>
            <a:r>
              <a:rPr lang="en-US" sz="1600" dirty="0" err="1"/>
              <a:t>DeBroglie</a:t>
            </a:r>
            <a:r>
              <a:rPr lang="en-US" sz="1600" dirty="0"/>
              <a:t> Model</a:t>
            </a:r>
          </a:p>
          <a:p>
            <a:pPr marL="600075" lvl="1" indent="-257175">
              <a:buFont typeface="+mj-lt"/>
              <a:buAutoNum type="alphaLcParenR"/>
            </a:pPr>
            <a:r>
              <a:rPr lang="en-US" sz="1600" dirty="0"/>
              <a:t>Quantum Mechanics/Schrodinger Equation</a:t>
            </a:r>
          </a:p>
          <a:p>
            <a:pPr marL="257175" indent="-257175">
              <a:buFont typeface="+mj-lt"/>
              <a:buAutoNum type="arabicPeriod"/>
            </a:pPr>
            <a:r>
              <a:rPr lang="en-US" sz="1600" dirty="0"/>
              <a:t>Fundamentals of Quantum Mechanics</a:t>
            </a:r>
          </a:p>
          <a:p>
            <a:pPr marL="600075" lvl="1" indent="-257175">
              <a:buFont typeface="+mj-lt"/>
              <a:buAutoNum type="alphaLcParenR"/>
            </a:pPr>
            <a:r>
              <a:rPr lang="en-US" sz="1600" dirty="0"/>
              <a:t>4 Quantum Numbers</a:t>
            </a:r>
          </a:p>
          <a:p>
            <a:pPr marL="600075" lvl="1" indent="-257175">
              <a:buFont typeface="+mj-lt"/>
              <a:buAutoNum type="alphaLcParenR"/>
            </a:pPr>
            <a:r>
              <a:rPr lang="en-US" sz="1600" dirty="0"/>
              <a:t>Shapes of orbitals</a:t>
            </a:r>
          </a:p>
          <a:p>
            <a:pPr marL="600075" lvl="1" indent="-257175">
              <a:buFont typeface="+mj-lt"/>
              <a:buAutoNum type="alphaLcParenR"/>
            </a:pPr>
            <a:r>
              <a:rPr lang="en-US" sz="1600" dirty="0"/>
              <a:t>Energy levels of orbitals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9825" y="4429993"/>
            <a:ext cx="2317942" cy="830997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600" u="sng" dirty="0"/>
              <a:t>Don’t!</a:t>
            </a:r>
          </a:p>
          <a:p>
            <a:pPr marL="257175" indent="-257175">
              <a:buAutoNum type="arabicPeriod"/>
            </a:pPr>
            <a:r>
              <a:rPr lang="en-US" sz="1600" dirty="0"/>
              <a:t>Memorize dates</a:t>
            </a:r>
          </a:p>
          <a:p>
            <a:pPr marL="257175" indent="-257175">
              <a:buAutoNum type="arabicPeriod"/>
            </a:pPr>
            <a:r>
              <a:rPr lang="en-US" sz="1600" dirty="0"/>
              <a:t>Memorize trivia/flavor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02086" y="254483"/>
            <a:ext cx="277177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Review – Chapter </a:t>
            </a:r>
            <a:r>
              <a:rPr lang="en-US" sz="2400" dirty="0" smtClean="0"/>
              <a:t>2 </a:t>
            </a:r>
            <a:r>
              <a:rPr lang="en-US" sz="2400" dirty="0"/>
              <a:t>(Rutherford Model)</a:t>
            </a:r>
          </a:p>
          <a:p>
            <a:r>
              <a:rPr lang="en-US" sz="1350" dirty="0"/>
              <a:t>Ernst Rutherford (1911)</a:t>
            </a:r>
          </a:p>
          <a:p>
            <a:r>
              <a:rPr lang="en-US" sz="1350" dirty="0"/>
              <a:t>James </a:t>
            </a:r>
            <a:r>
              <a:rPr lang="en-US" sz="1350" dirty="0" err="1"/>
              <a:t>Chadwich</a:t>
            </a:r>
            <a:r>
              <a:rPr lang="en-US" sz="1350" dirty="0"/>
              <a:t> (1932)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8640" y="1792762"/>
            <a:ext cx="3998665" cy="237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66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4073"/>
          <a:stretch/>
        </p:blipFill>
        <p:spPr>
          <a:xfrm>
            <a:off x="79282" y="3579778"/>
            <a:ext cx="5383175" cy="2892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129" y="1592586"/>
            <a:ext cx="4314188" cy="9668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8934" y="152524"/>
            <a:ext cx="26219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Albert Einstein </a:t>
            </a:r>
            <a:endParaRPr lang="en-US" sz="2400" dirty="0"/>
          </a:p>
          <a:p>
            <a:pPr algn="ctr"/>
            <a:r>
              <a:rPr lang="en-US" sz="2400" dirty="0">
                <a:hlinkClick r:id="rId4"/>
              </a:rPr>
              <a:t>Photoelectric Effect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710136" y="4008509"/>
            <a:ext cx="3135331" cy="258532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If the energy is </a:t>
            </a:r>
            <a:r>
              <a:rPr lang="en-US" u="sng" dirty="0"/>
              <a:t>Q</a:t>
            </a:r>
            <a:r>
              <a:rPr lang="en-US" u="sng" dirty="0" smtClean="0"/>
              <a:t>uantized</a:t>
            </a:r>
            <a:r>
              <a:rPr lang="en-US" dirty="0" smtClean="0"/>
              <a:t> then light with long wavelength (low frequency) won’t have enough energy to eject electrons.</a:t>
            </a:r>
          </a:p>
          <a:p>
            <a:endParaRPr lang="en-US" dirty="0"/>
          </a:p>
          <a:p>
            <a:r>
              <a:rPr lang="en-US" dirty="0" smtClean="0"/>
              <a:t>When the wavelength, frequency, energy is high enough then electrons will be ejected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4036" y="673047"/>
            <a:ext cx="3393610" cy="228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0567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72970" y="292913"/>
            <a:ext cx="38333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/>
              <a:t>Classical “Wave” </a:t>
            </a:r>
            <a:r>
              <a:rPr lang="en-US" sz="2400" u="sng" dirty="0" smtClean="0"/>
              <a:t>Theory</a:t>
            </a:r>
          </a:p>
          <a:p>
            <a:r>
              <a:rPr lang="en-US" dirty="0"/>
              <a:t>Light transmits energy, ejects </a:t>
            </a:r>
            <a:r>
              <a:rPr lang="en-US" dirty="0" smtClean="0"/>
              <a:t>electrons</a:t>
            </a:r>
            <a:endParaRPr lang="en-US" dirty="0"/>
          </a:p>
          <a:p>
            <a:endParaRPr lang="en-US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 Amplitude  Kinetic Energy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 Frequency (Energy)  Current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50976" y="292913"/>
            <a:ext cx="4326762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u="sng" dirty="0" smtClean="0"/>
              <a:t>Experimentally</a:t>
            </a:r>
          </a:p>
          <a:p>
            <a:r>
              <a:rPr lang="en-US" dirty="0" smtClean="0"/>
              <a:t>Light is a particle, minimum energy required</a:t>
            </a:r>
            <a:endParaRPr lang="en-US" dirty="0"/>
          </a:p>
          <a:p>
            <a:pPr algn="ctr"/>
            <a:endParaRPr lang="en-US" sz="2400" u="sng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 Amplitude  Current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 Frequency (Energy)  Kinetic Energy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20462" t="20576" r="20462" b="1647"/>
          <a:stretch/>
        </p:blipFill>
        <p:spPr>
          <a:xfrm>
            <a:off x="228600" y="2324100"/>
            <a:ext cx="4151086" cy="40862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95851" y="2828925"/>
            <a:ext cx="38671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Analogy: “Glass window”</a:t>
            </a:r>
          </a:p>
          <a:p>
            <a:endParaRPr lang="en-US" dirty="0"/>
          </a:p>
          <a:p>
            <a:r>
              <a:rPr lang="en-US" dirty="0" smtClean="0"/>
              <a:t>Ping Pong Balls (low frequency light)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 will never break it no matter the number/intensity</a:t>
            </a:r>
          </a:p>
          <a:p>
            <a:endParaRPr lang="en-US" dirty="0"/>
          </a:p>
          <a:p>
            <a:r>
              <a:rPr lang="en-US" dirty="0" smtClean="0"/>
              <a:t>Baseballs (high frequency light)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will always break it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931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0992" y="110995"/>
            <a:ext cx="3221138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Bohr Model of the Atom</a:t>
            </a:r>
          </a:p>
          <a:p>
            <a:pPr algn="ctr"/>
            <a:r>
              <a:rPr lang="en-US" sz="1350" dirty="0"/>
              <a:t>(1913)</a:t>
            </a:r>
          </a:p>
        </p:txBody>
      </p:sp>
      <p:pic>
        <p:nvPicPr>
          <p:cNvPr id="8" name="Picture 6" descr="http://t0.gstatic.com/images?q=tbn:ANd9GcTrjJEfbOujLg9W5IrxMzYMSi6nTDblWwv-YoR_DUZOu60j74p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026" y="387774"/>
            <a:ext cx="2549643" cy="260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920992" y="780409"/>
            <a:ext cx="35616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itchFamily="34" charset="0"/>
              <a:buChar char="•"/>
            </a:pPr>
            <a:r>
              <a:rPr lang="en-US" sz="1600" dirty="0"/>
              <a:t>Electrons are in quantized orbitals</a:t>
            </a:r>
          </a:p>
          <a:p>
            <a:pPr marL="214313" indent="-214313">
              <a:buFont typeface="Arial" pitchFamily="34" charset="0"/>
              <a:buChar char="•"/>
            </a:pPr>
            <a:r>
              <a:rPr lang="en-US" sz="1600" dirty="0" smtClean="0"/>
              <a:t>Mathematical Model (next slide) Predicts </a:t>
            </a:r>
            <a:r>
              <a:rPr lang="en-US" sz="1600" dirty="0"/>
              <a:t>line </a:t>
            </a:r>
            <a:r>
              <a:rPr lang="en-US" sz="1600" dirty="0" smtClean="0"/>
              <a:t>spectrum!</a:t>
            </a:r>
          </a:p>
          <a:p>
            <a:pPr marL="214313" indent="-214313">
              <a:buFont typeface="Arial" pitchFamily="34" charset="0"/>
              <a:buChar char="•"/>
            </a:pPr>
            <a:r>
              <a:rPr lang="en-US" sz="1600" dirty="0" smtClean="0"/>
              <a:t>Can calculate Rydberg constant </a:t>
            </a:r>
            <a:endParaRPr lang="en-US" sz="1600" dirty="0"/>
          </a:p>
          <a:p>
            <a:pPr marL="214313" indent="-214313">
              <a:buFont typeface="Arial" pitchFamily="34" charset="0"/>
              <a:buChar char="•"/>
            </a:pPr>
            <a:endParaRPr lang="en-US" sz="1600" dirty="0"/>
          </a:p>
          <a:p>
            <a:pPr marL="214313" indent="-214313">
              <a:buFont typeface="Arial" pitchFamily="34" charset="0"/>
              <a:buChar char="•"/>
            </a:pPr>
            <a:r>
              <a:rPr lang="en-US" sz="1600" dirty="0"/>
              <a:t>Flaws (1) No reason its quantized</a:t>
            </a:r>
          </a:p>
          <a:p>
            <a:pPr lvl="1"/>
            <a:r>
              <a:rPr lang="en-US" sz="1600" dirty="0"/>
              <a:t>      </a:t>
            </a:r>
            <a:r>
              <a:rPr lang="en-US" sz="1600" dirty="0" smtClean="0"/>
              <a:t>(</a:t>
            </a:r>
            <a:r>
              <a:rPr lang="en-US" sz="1600" dirty="0"/>
              <a:t>2) Does not work for &gt; 1 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026" y="5696712"/>
            <a:ext cx="34254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Explains line spectrum because only certain wavelengths (colors) of light can be absorbed or emitted because only certain orbitals are </a:t>
            </a:r>
            <a:r>
              <a:rPr lang="en-US" sz="1600" dirty="0" smtClean="0"/>
              <a:t>allowed.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" y="9351"/>
            <a:ext cx="1704975" cy="268605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693173" y="4373531"/>
            <a:ext cx="46198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OR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294073" y="4240864"/>
            <a:ext cx="2439579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Energy levels quantized</a:t>
            </a:r>
          </a:p>
          <a:p>
            <a:r>
              <a:rPr lang="en-US" dirty="0" smtClean="0"/>
              <a:t>N = 1, 2, 3 …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114" y="3633358"/>
            <a:ext cx="3382893" cy="1653905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7093823" y="5877789"/>
            <a:ext cx="2050177" cy="923330"/>
            <a:chOff x="29938" y="5476101"/>
            <a:chExt cx="2050177" cy="923330"/>
          </a:xfrm>
        </p:grpSpPr>
        <p:sp>
          <p:nvSpPr>
            <p:cNvPr id="25" name="TextBox 24"/>
            <p:cNvSpPr txBox="1"/>
            <p:nvPr/>
          </p:nvSpPr>
          <p:spPr>
            <a:xfrm>
              <a:off x="294663" y="5753100"/>
              <a:ext cx="166103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Johann </a:t>
              </a:r>
              <a:r>
                <a:rPr lang="en-US" sz="1200" dirty="0" err="1" smtClean="0"/>
                <a:t>Balmer</a:t>
              </a:r>
              <a:r>
                <a:rPr lang="en-US" sz="1200" dirty="0" smtClean="0"/>
                <a:t> 1885</a:t>
              </a:r>
            </a:p>
            <a:p>
              <a:r>
                <a:rPr lang="en-US" sz="1200" dirty="0" smtClean="0"/>
                <a:t>Johannes Rydberg 1900</a:t>
              </a:r>
            </a:p>
            <a:p>
              <a:r>
                <a:rPr lang="en-US" sz="1200" dirty="0" smtClean="0"/>
                <a:t>Neil's Bohr 1913</a:t>
              </a:r>
              <a:endParaRPr lang="en-US" sz="12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9938" y="5476101"/>
              <a:ext cx="205017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u="sng" dirty="0" smtClean="0"/>
                <a:t>Variations depending on book</a:t>
              </a:r>
              <a:endParaRPr lang="en-US" sz="1200" u="sng" dirty="0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8218" y="3077957"/>
            <a:ext cx="2427824" cy="9200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7806" y="3991405"/>
            <a:ext cx="1904762" cy="2952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6524" y="4857761"/>
            <a:ext cx="2024668" cy="83895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40674" y="5608875"/>
            <a:ext cx="4665616" cy="321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99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2525" y="3362050"/>
            <a:ext cx="3571875" cy="32324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151" y="3516196"/>
            <a:ext cx="3898900" cy="29241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4151" y="266700"/>
            <a:ext cx="3462230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Line Spectra Energy Levels</a:t>
            </a:r>
            <a:endParaRPr lang="en-US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5763" y="1118298"/>
            <a:ext cx="2290154" cy="9489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5324" y="2175871"/>
            <a:ext cx="4665616" cy="32176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748462" y="148341"/>
            <a:ext cx="2250937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Cheat Sheet</a:t>
            </a:r>
          </a:p>
          <a:p>
            <a:r>
              <a:rPr lang="en-US" dirty="0" smtClean="0"/>
              <a:t>1 eV = 1.6021 × 10</a:t>
            </a:r>
            <a:r>
              <a:rPr lang="en-US" baseline="30000" dirty="0" smtClean="0"/>
              <a:t>-19</a:t>
            </a:r>
            <a:r>
              <a:rPr lang="en-US" dirty="0" smtClean="0"/>
              <a:t> J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69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8125" y="200025"/>
            <a:ext cx="3144259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Calculating Line Spectra</a:t>
            </a:r>
            <a:endParaRPr lang="en-US" sz="2400" dirty="0" smtClean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475350" y="1152525"/>
                <a:ext cx="3470502" cy="6537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=−2.18×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−18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𝐽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350" y="1152525"/>
                <a:ext cx="3470502" cy="65376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4513950" y="1159963"/>
            <a:ext cx="14254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 = Energy (J)</a:t>
            </a:r>
          </a:p>
          <a:p>
            <a:r>
              <a:rPr lang="en-US" dirty="0" smtClean="0"/>
              <a:t>n = orbital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84850" y="790631"/>
            <a:ext cx="6857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Rydberg Equation - Energy emitted as an electron changes energy levels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38125" y="2511918"/>
            <a:ext cx="3147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Combine with Planck Equation: 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4651469" y="3407770"/>
            <a:ext cx="4492531" cy="646331"/>
            <a:chOff x="1582330" y="3656209"/>
            <a:chExt cx="4492531" cy="6463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1582330" y="3670187"/>
                  <a:ext cx="768993" cy="6323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sz="2400" b="0" i="1" smtClean="0">
                            <a:latin typeface="Cambria Math" panose="02040503050406030204" pitchFamily="18" charset="0"/>
                          </a:rPr>
                          <m:t>ν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l-GR" sz="2400" i="1" smtClean="0">
                                <a:latin typeface="Cambria Math" panose="02040503050406030204" pitchFamily="18" charset="0"/>
                              </a:rPr>
                              <m:t>λ</m:t>
                            </m:r>
                          </m:den>
                        </m:f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82330" y="3670187"/>
                  <a:ext cx="768993" cy="63235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TextBox 10"/>
            <p:cNvSpPr txBox="1"/>
            <p:nvPr/>
          </p:nvSpPr>
          <p:spPr>
            <a:xfrm>
              <a:off x="2870266" y="3656209"/>
              <a:ext cx="320459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</a:t>
              </a:r>
              <a:r>
                <a:rPr lang="en-US" dirty="0" smtClean="0"/>
                <a:t> = speed of light (3.00x10</a:t>
              </a:r>
              <a:r>
                <a:rPr lang="en-US" baseline="30000" dirty="0" smtClean="0"/>
                <a:t>8</a:t>
              </a:r>
              <a:r>
                <a:rPr lang="en-US" dirty="0" smtClean="0"/>
                <a:t> m/s)</a:t>
              </a:r>
            </a:p>
            <a:p>
              <a:r>
                <a:rPr lang="en-US" dirty="0" smtClean="0"/>
                <a:t>Inversely Proportional (IP)</a:t>
              </a:r>
              <a:endParaRPr lang="en-US" dirty="0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041"/>
          <a:stretch/>
        </p:blipFill>
        <p:spPr>
          <a:xfrm>
            <a:off x="36738" y="2938499"/>
            <a:ext cx="4614731" cy="143604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179952" y="2552564"/>
            <a:ext cx="3044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Combine with </a:t>
            </a:r>
            <a:r>
              <a:rPr lang="en-US" dirty="0"/>
              <a:t>w</a:t>
            </a:r>
            <a:r>
              <a:rPr lang="en-US" dirty="0" smtClean="0"/>
              <a:t>ave equation: 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576726" y="1306674"/>
            <a:ext cx="1929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“Only works for H”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Down Arrow 16"/>
          <p:cNvSpPr/>
          <p:nvPr/>
        </p:nvSpPr>
        <p:spPr>
          <a:xfrm>
            <a:off x="1812081" y="4552950"/>
            <a:ext cx="807294" cy="7334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/>
          <p:cNvSpPr/>
          <p:nvPr/>
        </p:nvSpPr>
        <p:spPr>
          <a:xfrm>
            <a:off x="5939405" y="4552950"/>
            <a:ext cx="807294" cy="7334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717422" y="6153081"/>
                <a:ext cx="10419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422" y="6153081"/>
                <a:ext cx="104195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6025741" y="5564394"/>
                <a:ext cx="550985" cy="4416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h𝑐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den>
                    </m:f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5741" y="5564394"/>
                <a:ext cx="550985" cy="441659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1723307" y="5464780"/>
                <a:ext cx="822596" cy="6914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400" b="0" i="1" smtClean="0">
                          <a:latin typeface="Cambria Math" panose="02040503050406030204" pitchFamily="18" charset="0"/>
                        </a:rPr>
                        <m:t>ν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3307" y="5464780"/>
                <a:ext cx="822596" cy="69140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3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50" y="400050"/>
            <a:ext cx="7676782" cy="646331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u="sng" dirty="0" smtClean="0"/>
              <a:t>Example:  </a:t>
            </a:r>
            <a:r>
              <a:rPr lang="en-US" dirty="0" smtClean="0"/>
              <a:t>Calculate the energy/frequency/wavelength (nm) when an electron in </a:t>
            </a:r>
          </a:p>
          <a:p>
            <a:r>
              <a:rPr lang="en-US" dirty="0" smtClean="0"/>
              <a:t>hydrogen transitions from the n = 4 level to the n= 3 level</a:t>
            </a:r>
            <a:r>
              <a:rPr lang="en-US" dirty="0" smtClean="0"/>
              <a:t>. (OER Ex 3.5)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438836" y="3371850"/>
                <a:ext cx="4702826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=−2.18×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−18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𝐽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bSup>
                              <m:sSub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−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den>
                        </m:f>
                      </m:e>
                    </m:d>
                  </m:oMath>
                </a14:m>
                <a:r>
                  <a:rPr lang="en-US" dirty="0" smtClean="0"/>
                  <a:t> = 1.06 x 10</a:t>
                </a:r>
                <a:r>
                  <a:rPr lang="en-US" baseline="30000" dirty="0" smtClean="0"/>
                  <a:t>-19</a:t>
                </a:r>
                <a:r>
                  <a:rPr lang="en-US" dirty="0" smtClean="0"/>
                  <a:t> J </a:t>
                </a:r>
                <a:endParaRPr lang="en-US" dirty="0"/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836" y="3371850"/>
                <a:ext cx="4702826" cy="622350"/>
              </a:xfrm>
              <a:prstGeom prst="rect">
                <a:avLst/>
              </a:prstGeom>
              <a:blipFill>
                <a:blip r:embed="rId2"/>
                <a:stretch>
                  <a:fillRect r="-20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285750" y="4484122"/>
                <a:ext cx="6945299" cy="6640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000" b="0" i="1" smtClean="0">
                          <a:latin typeface="Cambria Math" panose="02040503050406030204" pitchFamily="18" charset="0"/>
                        </a:rPr>
                        <m:t>ν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1.06 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−19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6.626×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−34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𝐽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=1.60 ×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14</m:t>
                          </m:r>
                        </m:sup>
                      </m:sSup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750" y="4484122"/>
                <a:ext cx="6945299" cy="66402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367891" y="6012069"/>
                <a:ext cx="7715958" cy="5117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h𝑐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6.626×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−34</m:t>
                            </m:r>
                          </m:sup>
                        </m:sSup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𝐽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3.00×</m:t>
                        </m:r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8</m:t>
                            </m:r>
                          </m:sup>
                        </m:s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1.06 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−19</m:t>
                            </m:r>
                          </m:sup>
                        </m:sSup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𝐽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𝑛𝑚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1×</m:t>
                        </m:r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−9 </m:t>
                            </m:r>
                          </m:sup>
                        </m:s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=1,880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𝑛𝑚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000" dirty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891" y="6012069"/>
                <a:ext cx="7715958" cy="511743"/>
              </a:xfrm>
              <a:prstGeom prst="rect">
                <a:avLst/>
              </a:prstGeom>
              <a:blipFill>
                <a:blip r:embed="rId4"/>
                <a:stretch>
                  <a:fillRect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8799" y="1389860"/>
            <a:ext cx="2024668" cy="8389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2949" y="2140974"/>
            <a:ext cx="4665616" cy="321766"/>
          </a:xfrm>
          <a:prstGeom prst="rect">
            <a:avLst/>
          </a:prstGeom>
        </p:spPr>
      </p:pic>
      <p:sp>
        <p:nvSpPr>
          <p:cNvPr id="4" name="Down Arrow 3"/>
          <p:cNvSpPr/>
          <p:nvPr/>
        </p:nvSpPr>
        <p:spPr>
          <a:xfrm>
            <a:off x="885825" y="2806343"/>
            <a:ext cx="409575" cy="8138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95270" y="1790795"/>
            <a:ext cx="1790683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Sign Conventions</a:t>
            </a:r>
          </a:p>
          <a:p>
            <a:r>
              <a:rPr lang="en-US" dirty="0" smtClean="0"/>
              <a:t>- emit energy</a:t>
            </a:r>
          </a:p>
          <a:p>
            <a:r>
              <a:rPr lang="en-US" dirty="0"/>
              <a:t>+</a:t>
            </a:r>
            <a:r>
              <a:rPr lang="en-US" dirty="0" smtClean="0"/>
              <a:t> </a:t>
            </a:r>
            <a:r>
              <a:rPr lang="en-US" dirty="0"/>
              <a:t>a</a:t>
            </a:r>
            <a:r>
              <a:rPr lang="en-US" dirty="0" smtClean="0"/>
              <a:t>bsorb energy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600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5195" y="757274"/>
            <a:ext cx="2121694" cy="16787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5039" y="940524"/>
            <a:ext cx="2064544" cy="1235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334" y="864430"/>
            <a:ext cx="1843088" cy="1571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0757" y="2965972"/>
            <a:ext cx="2178844" cy="1485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02" y="3572415"/>
            <a:ext cx="2407444" cy="22788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35891" y="131044"/>
            <a:ext cx="3739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/>
              <a:t>Is Light a Wave or a Particle?</a:t>
            </a:r>
            <a:endParaRPr lang="en-US" sz="2400" u="sng" dirty="0"/>
          </a:p>
        </p:txBody>
      </p:sp>
      <p:pic>
        <p:nvPicPr>
          <p:cNvPr id="10" name="Picture 10" descr="http://www.cps-amu.org/sf/notes/m1r-1-4b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2" t="11940" r="622" b="7462"/>
          <a:stretch/>
        </p:blipFill>
        <p:spPr bwMode="auto">
          <a:xfrm>
            <a:off x="7000148" y="4981789"/>
            <a:ext cx="1920061" cy="154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772994" y="2275281"/>
            <a:ext cx="3782018" cy="2770084"/>
            <a:chOff x="2886005" y="2802508"/>
            <a:chExt cx="3782018" cy="277008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60880" y="2802508"/>
              <a:ext cx="3707143" cy="2242857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886005" y="5110927"/>
              <a:ext cx="9144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Black Body Radiation</a:t>
              </a:r>
              <a:endParaRPr lang="en-US" sz="12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921737" y="5157093"/>
              <a:ext cx="4555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No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381275" y="5153095"/>
              <a:ext cx="4855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Yes</a:t>
              </a:r>
              <a:endParaRPr lang="en-US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625700" y="5528105"/>
            <a:ext cx="41924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n w="0"/>
                <a:gradFill>
                  <a:gsLst>
                    <a:gs pos="0">
                      <a:srgbClr val="FF0000"/>
                    </a:gs>
                    <a:gs pos="83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Wave-Particle Duality</a:t>
            </a:r>
            <a:endParaRPr lang="en-US" sz="3600" dirty="0">
              <a:ln w="0"/>
              <a:gradFill>
                <a:gsLst>
                  <a:gs pos="0">
                    <a:srgbClr val="FF0000"/>
                  </a:gs>
                  <a:gs pos="83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2937" y="222224"/>
            <a:ext cx="256788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Back to the old debate ….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7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818391" y="167275"/>
            <a:ext cx="3060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Louis De Broglie Model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25659" y="565520"/>
            <a:ext cx="44179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8588" indent="-128588">
              <a:buFont typeface="Arial" pitchFamily="34" charset="0"/>
              <a:buChar char="•"/>
            </a:pPr>
            <a:r>
              <a:rPr lang="en-US" sz="1600" dirty="0"/>
              <a:t>“Wave Particle Duality”</a:t>
            </a:r>
          </a:p>
          <a:p>
            <a:pPr marL="128588" indent="-128588">
              <a:buFont typeface="Arial" pitchFamily="34" charset="0"/>
              <a:buChar char="•"/>
            </a:pPr>
            <a:r>
              <a:rPr lang="en-US" sz="1600" dirty="0"/>
              <a:t>If light can behave like a wave and a particle than an electron can behave like a particle and a wave.</a:t>
            </a:r>
          </a:p>
          <a:p>
            <a:pPr marL="128588" indent="-128588">
              <a:buFont typeface="Arial" pitchFamily="34" charset="0"/>
              <a:buChar char="•"/>
            </a:pPr>
            <a:r>
              <a:rPr lang="en-US" sz="1600" dirty="0"/>
              <a:t>Explained Quantization of Electron Orbitals therefore fixing  Flaw (1).  </a:t>
            </a:r>
          </a:p>
          <a:p>
            <a:pPr marL="128588" indent="-128588">
              <a:buFont typeface="Arial" pitchFamily="34" charset="0"/>
              <a:buChar char="•"/>
            </a:pPr>
            <a:r>
              <a:rPr lang="en-US" sz="1600" dirty="0"/>
              <a:t>Model still fails for &gt; 1 e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79" y="167276"/>
            <a:ext cx="1571625" cy="19931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79" y="2135180"/>
            <a:ext cx="4857750" cy="269319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3863" y="2698028"/>
            <a:ext cx="3769796" cy="18704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62" y="4667250"/>
            <a:ext cx="6829425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553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19900" y="129267"/>
            <a:ext cx="36805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Heisenberg </a:t>
            </a:r>
          </a:p>
          <a:p>
            <a:pPr algn="ctr"/>
            <a:r>
              <a:rPr lang="en-US" sz="2400" dirty="0"/>
              <a:t>Uncertainty </a:t>
            </a:r>
            <a:r>
              <a:rPr lang="en-US" sz="2400" dirty="0" smtClean="0"/>
              <a:t>Principle</a:t>
            </a:r>
          </a:p>
          <a:p>
            <a:pPr algn="ctr"/>
            <a:r>
              <a:rPr lang="en-US" sz="1600" dirty="0" smtClean="0"/>
              <a:t>(1926)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439127" y="1206485"/>
                <a:ext cx="3752545" cy="22833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14313" indent="-214313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We can know the position </a:t>
                </a:r>
                <a:r>
                  <a:rPr lang="en-US" sz="1600" u="sng" dirty="0">
                    <a:solidFill>
                      <a:srgbClr val="FF0000"/>
                    </a:solidFill>
                  </a:rPr>
                  <a:t>or</a:t>
                </a:r>
                <a:r>
                  <a:rPr lang="en-US" sz="1600" dirty="0"/>
                  <a:t> momentum accurately, but not both simultaneously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sz="16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sz="1600" i="1">
                              <a:latin typeface="Cambria Math"/>
                              <a:ea typeface="Cambria Math"/>
                            </a:rPr>
                            <m:t>𝑚𝑣</m:t>
                          </m:r>
                        </m:e>
                      </m:d>
                      <m:r>
                        <a:rPr lang="en-US" sz="1600" i="1">
                          <a:latin typeface="Cambria Math"/>
                          <a:ea typeface="Cambria Math"/>
                        </a:rPr>
                        <m:t>≥ 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/>
                              <a:ea typeface="Cambria Math"/>
                            </a:rPr>
                            <m:t>h</m:t>
                          </m:r>
                        </m:num>
                        <m:den>
                          <m:r>
                            <a:rPr lang="en-US" sz="1600" i="1">
                              <a:latin typeface="Cambria Math"/>
                              <a:ea typeface="Cambria Math"/>
                            </a:rPr>
                            <m:t>4</m:t>
                          </m:r>
                          <m:r>
                            <a:rPr lang="en-US" sz="1600" i="1">
                              <a:latin typeface="Cambria Math"/>
                              <a:ea typeface="Cambria Math"/>
                            </a:rPr>
                            <m:t>𝜋</m:t>
                          </m:r>
                        </m:den>
                      </m:f>
                    </m:oMath>
                  </m:oMathPara>
                </a14:m>
                <a:endParaRPr lang="en-US" sz="1600" dirty="0"/>
              </a:p>
              <a:p>
                <a:pPr marL="128588" indent="-128588">
                  <a:buFont typeface="Arial" pitchFamily="34" charset="0"/>
                  <a:buChar char="•"/>
                </a:pPr>
                <a:r>
                  <a:rPr lang="en-US" sz="1600" dirty="0"/>
                  <a:t>Uncertainty in the position of the electron is larger than the size of the atom </a:t>
                </a:r>
                <a:r>
                  <a:rPr lang="en-US" sz="1600" dirty="0">
                    <a:sym typeface="Wingdings" pitchFamily="2" charset="2"/>
                  </a:rPr>
                  <a:t></a:t>
                </a:r>
                <a:r>
                  <a:rPr lang="en-US" sz="1600" dirty="0"/>
                  <a:t> orbitals can’t exist</a:t>
                </a:r>
              </a:p>
              <a:p>
                <a:pPr marL="128588" indent="-128588">
                  <a:buFont typeface="Arial" pitchFamily="34" charset="0"/>
                  <a:buChar char="•"/>
                </a:pPr>
                <a:r>
                  <a:rPr lang="en-US" sz="1600" dirty="0"/>
                  <a:t>No model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9127" y="1206485"/>
                <a:ext cx="3752545" cy="2283382"/>
              </a:xfrm>
              <a:prstGeom prst="rect">
                <a:avLst/>
              </a:prstGeom>
              <a:blipFill>
                <a:blip r:embed="rId2"/>
                <a:stretch>
                  <a:fillRect l="-649" t="-802" b="-26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2452" y="155207"/>
            <a:ext cx="2929957" cy="29743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47223"/>
            <a:ext cx="6854528" cy="23119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837" y="112111"/>
            <a:ext cx="2095500" cy="27908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857750" y="5895693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>
                <a:hlinkClick r:id="rId6"/>
              </a:rPr>
              <a:t>https://steemit.com/science/@arrjey/the-principle-of-uncertainty-and-the-double-slit-experiment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00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95587" y="202130"/>
            <a:ext cx="2918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No Observation of Slit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195586" y="3133371"/>
            <a:ext cx="248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Observation of Slit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3822" y="3133371"/>
            <a:ext cx="2619375" cy="1743075"/>
          </a:xfrm>
          <a:prstGeom prst="rect">
            <a:avLst/>
          </a:prstGeom>
        </p:spPr>
      </p:pic>
      <p:pic>
        <p:nvPicPr>
          <p:cNvPr id="3080" name="Picture 8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144" y="4110786"/>
            <a:ext cx="4333875" cy="217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1051" y="731770"/>
            <a:ext cx="4457700" cy="233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41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://micro.magnet.fsu.edu/primer/lightandcolor/images/particlewavefigure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32" t="6694" b="6276"/>
          <a:stretch/>
        </p:blipFill>
        <p:spPr bwMode="auto">
          <a:xfrm>
            <a:off x="7299199" y="342163"/>
            <a:ext cx="1647833" cy="2741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micro.magnet.fsu.edu/primer/lightandcolor/images/particlewavefigure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29" r="56387" b="11875"/>
          <a:stretch/>
        </p:blipFill>
        <p:spPr bwMode="auto">
          <a:xfrm>
            <a:off x="2104413" y="799483"/>
            <a:ext cx="1767194" cy="205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micro.magnet.fsu.edu/primer/lightandcolor/images/particlewavefigure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8" r="52416" b="17976"/>
          <a:stretch/>
        </p:blipFill>
        <p:spPr bwMode="auto">
          <a:xfrm>
            <a:off x="69375" y="478294"/>
            <a:ext cx="1836948" cy="2469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79380" y="5677727"/>
            <a:ext cx="25042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"Light is never known to follow crooked passages nor to bend into the shadow"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0020" y="4025276"/>
            <a:ext cx="4481980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8588" indent="-128588">
              <a:buFont typeface="Arial" pitchFamily="34" charset="0"/>
              <a:buChar char="•"/>
            </a:pPr>
            <a:r>
              <a:rPr lang="en-US" sz="1600" dirty="0" smtClean="0">
                <a:hlinkClick r:id="rId4"/>
              </a:rPr>
              <a:t>Corpuscular </a:t>
            </a:r>
            <a:r>
              <a:rPr lang="en-US" sz="1600" dirty="0">
                <a:hlinkClick r:id="rId4"/>
              </a:rPr>
              <a:t>Theory of Light</a:t>
            </a:r>
            <a:endParaRPr lang="en-US" sz="1600" dirty="0"/>
          </a:p>
          <a:p>
            <a:pPr marL="128588" indent="-128588">
              <a:buFont typeface="Arial" pitchFamily="34" charset="0"/>
              <a:buChar char="•"/>
            </a:pPr>
            <a:r>
              <a:rPr lang="en-US" sz="1600" dirty="0"/>
              <a:t>Classical Laws of Mechanics (3 Laws of Motion)</a:t>
            </a:r>
          </a:p>
          <a:p>
            <a:pPr marL="128588" indent="-128588">
              <a:buFont typeface="Arial" pitchFamily="34" charset="0"/>
              <a:buChar char="•"/>
            </a:pPr>
            <a:r>
              <a:rPr lang="en-US" sz="1600" dirty="0"/>
              <a:t>“Greatest and most influential scientist to ever live”</a:t>
            </a:r>
          </a:p>
          <a:p>
            <a:pPr marL="128588" indent="-128588">
              <a:buFont typeface="Arial" pitchFamily="34" charset="0"/>
              <a:buChar char="•"/>
            </a:pPr>
            <a:r>
              <a:rPr lang="en-US" sz="1600" dirty="0"/>
              <a:t>Einstein kept a framed picture of him</a:t>
            </a:r>
          </a:p>
          <a:p>
            <a:pPr marL="128588" indent="-128588">
              <a:buFont typeface="Arial" pitchFamily="34" charset="0"/>
              <a:buChar char="•"/>
            </a:pPr>
            <a:endParaRPr lang="en-US" sz="750" dirty="0"/>
          </a:p>
        </p:txBody>
      </p:sp>
      <p:sp>
        <p:nvSpPr>
          <p:cNvPr id="2" name="Rectangle 1"/>
          <p:cNvSpPr/>
          <p:nvPr/>
        </p:nvSpPr>
        <p:spPr>
          <a:xfrm>
            <a:off x="3525529" y="293628"/>
            <a:ext cx="2471832" cy="369332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dirty="0"/>
              <a:t>Light (Particle or Wave)?</a:t>
            </a:r>
          </a:p>
        </p:txBody>
      </p:sp>
      <p:pic>
        <p:nvPicPr>
          <p:cNvPr id="7" name="Picture 2" descr="http://micro.magnet.fsu.edu/primer/lightandcolor/images/particlewavefigure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9" t="9994" r="1" b="6481"/>
          <a:stretch/>
        </p:blipFill>
        <p:spPr bwMode="auto">
          <a:xfrm>
            <a:off x="5008378" y="728986"/>
            <a:ext cx="1977965" cy="196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200227" y="3909661"/>
            <a:ext cx="31180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8588" indent="-128588">
              <a:buFont typeface="Arial" pitchFamily="34" charset="0"/>
              <a:buChar char="•"/>
            </a:pPr>
            <a:endParaRPr lang="en-US" sz="1600" dirty="0" smtClean="0">
              <a:hlinkClick r:id="rId4"/>
            </a:endParaRPr>
          </a:p>
          <a:p>
            <a:pPr marL="128588" indent="-128588">
              <a:buFont typeface="Arial" pitchFamily="34" charset="0"/>
              <a:buChar char="•"/>
            </a:pPr>
            <a:r>
              <a:rPr lang="en-US" sz="1600" dirty="0" smtClean="0">
                <a:hlinkClick r:id="rId4"/>
              </a:rPr>
              <a:t>Wave </a:t>
            </a:r>
            <a:r>
              <a:rPr lang="en-US" sz="1600" dirty="0">
                <a:hlinkClick r:id="rId4"/>
              </a:rPr>
              <a:t>Theory of Light</a:t>
            </a:r>
            <a:endParaRPr lang="en-US" sz="1600" dirty="0"/>
          </a:p>
          <a:p>
            <a:pPr marL="128588" indent="-128588">
              <a:buFont typeface="Arial" pitchFamily="34" charset="0"/>
              <a:buChar char="•"/>
            </a:pPr>
            <a:r>
              <a:rPr lang="en-US" sz="1600" dirty="0"/>
              <a:t>Invented Pendulum Clock,</a:t>
            </a:r>
          </a:p>
          <a:p>
            <a:pPr marL="128588" indent="-128588">
              <a:buFont typeface="Arial" pitchFamily="34" charset="0"/>
              <a:buChar char="•"/>
            </a:pPr>
            <a:r>
              <a:rPr lang="en-US" sz="1600" dirty="0"/>
              <a:t>Probability Theory</a:t>
            </a:r>
          </a:p>
        </p:txBody>
      </p:sp>
      <p:sp>
        <p:nvSpPr>
          <p:cNvPr id="10" name="Rectangle 9"/>
          <p:cNvSpPr/>
          <p:nvPr/>
        </p:nvSpPr>
        <p:spPr>
          <a:xfrm>
            <a:off x="660834" y="3100271"/>
            <a:ext cx="232717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u="sng" dirty="0">
                <a:cs typeface="Times New Roman" panose="02020603050405020304" pitchFamily="18" charset="0"/>
                <a:hlinkClick r:id="rId5"/>
              </a:rPr>
              <a:t>Sir Isaac Newton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endParaRPr lang="en-US" sz="2400" dirty="0" smtClean="0">
              <a:cs typeface="Times New Roman" panose="02020603050405020304" pitchFamily="18" charset="0"/>
            </a:endParaRPr>
          </a:p>
          <a:p>
            <a:pPr algn="ctr"/>
            <a:r>
              <a:rPr lang="en-US" sz="2400" dirty="0" smtClean="0">
                <a:cs typeface="Times New Roman" panose="02020603050405020304" pitchFamily="18" charset="0"/>
              </a:rPr>
              <a:t>(</a:t>
            </a:r>
            <a:r>
              <a:rPr lang="en-US" sz="2400" dirty="0">
                <a:cs typeface="Times New Roman" panose="02020603050405020304" pitchFamily="18" charset="0"/>
              </a:rPr>
              <a:t>1642-1727)</a:t>
            </a:r>
            <a:endParaRPr lang="en-US" sz="2400" u="sng" dirty="0">
              <a:cs typeface="Times New Roman" panose="02020603050405020304" pitchFamily="18" charset="0"/>
              <a:hlinkClick r:id="rId4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200227" y="3150184"/>
            <a:ext cx="250459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u="sng" dirty="0">
                <a:cs typeface="Times New Roman" panose="02020603050405020304" pitchFamily="18" charset="0"/>
                <a:hlinkClick r:id="rId6"/>
              </a:rPr>
              <a:t>Christiaan </a:t>
            </a:r>
            <a:r>
              <a:rPr lang="en-US" sz="2400" u="sng" dirty="0" err="1">
                <a:cs typeface="Times New Roman" panose="02020603050405020304" pitchFamily="18" charset="0"/>
                <a:hlinkClick r:id="rId6"/>
              </a:rPr>
              <a:t>Hugens</a:t>
            </a:r>
            <a:r>
              <a:rPr lang="en-US" sz="2400" dirty="0">
                <a:cs typeface="Times New Roman" panose="02020603050405020304" pitchFamily="18" charset="0"/>
                <a:hlinkClick r:id="rId6"/>
              </a:rPr>
              <a:t> </a:t>
            </a:r>
            <a:endParaRPr lang="en-US" sz="2400" dirty="0" smtClean="0">
              <a:cs typeface="Times New Roman" panose="02020603050405020304" pitchFamily="18" charset="0"/>
            </a:endParaRPr>
          </a:p>
          <a:p>
            <a:pPr algn="ctr"/>
            <a:r>
              <a:rPr lang="en-US" sz="2400" dirty="0" smtClean="0">
                <a:cs typeface="Times New Roman" panose="02020603050405020304" pitchFamily="18" charset="0"/>
              </a:rPr>
              <a:t>(</a:t>
            </a:r>
            <a:r>
              <a:rPr lang="en-US" sz="2400" dirty="0">
                <a:cs typeface="Times New Roman" panose="02020603050405020304" pitchFamily="18" charset="0"/>
              </a:rPr>
              <a:t>1629-1695)</a:t>
            </a:r>
            <a:endParaRPr lang="en-US" sz="2400" u="sng" dirty="0">
              <a:cs typeface="Times New Roman" panose="02020603050405020304" pitchFamily="18" charset="0"/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19593074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173" y="220614"/>
            <a:ext cx="4780110" cy="27247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30354" y="360007"/>
            <a:ext cx="318596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uncertainty principle does not say we can’t know both momentum and position exactly.  </a:t>
            </a:r>
          </a:p>
          <a:p>
            <a:endParaRPr lang="en-US" dirty="0"/>
          </a:p>
          <a:p>
            <a:r>
              <a:rPr lang="en-US" dirty="0" smtClean="0"/>
              <a:t>It says by measuring the system we disturb it in such a way that we can’t measure both at the same time.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760" y="3688280"/>
            <a:ext cx="2256081" cy="28172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05626" y="4081264"/>
            <a:ext cx="460954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“There is a limit to the fineness of our powers of observation and the smallness of the accompanying disturbance – a limit which is inherent in the nature of things and can never be surpassed by improved technique or increased skill on the part of the observer.”</a:t>
            </a:r>
          </a:p>
          <a:p>
            <a:r>
              <a:rPr lang="en-US" dirty="0" smtClean="0"/>
              <a:t>- Paul Dirac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391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087" y="184132"/>
            <a:ext cx="1558744" cy="266436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115101" y="1285481"/>
            <a:ext cx="4197319" cy="461665"/>
            <a:chOff x="2410376" y="1754326"/>
            <a:chExt cx="4197319" cy="461665"/>
          </a:xfrm>
        </p:grpSpPr>
        <p:sp>
          <p:nvSpPr>
            <p:cNvPr id="3" name="TextBox 2"/>
            <p:cNvSpPr txBox="1"/>
            <p:nvPr/>
          </p:nvSpPr>
          <p:spPr>
            <a:xfrm>
              <a:off x="3662914" y="1754326"/>
              <a:ext cx="29447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The “real” </a:t>
              </a:r>
              <a:r>
                <a:rPr lang="en-US" sz="2400" dirty="0"/>
                <a:t>Heisenberg</a:t>
              </a:r>
            </a:p>
          </p:txBody>
        </p:sp>
        <p:sp>
          <p:nvSpPr>
            <p:cNvPr id="4" name="Left Arrow 3"/>
            <p:cNvSpPr/>
            <p:nvPr/>
          </p:nvSpPr>
          <p:spPr>
            <a:xfrm>
              <a:off x="2410376" y="1818587"/>
              <a:ext cx="1085850" cy="333141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2891" y="3952591"/>
            <a:ext cx="2095500" cy="2790825"/>
          </a:xfrm>
          <a:prstGeom prst="rect">
            <a:avLst/>
          </a:prstGeom>
        </p:spPr>
      </p:pic>
      <p:sp>
        <p:nvSpPr>
          <p:cNvPr id="8" name="Left Arrow 7"/>
          <p:cNvSpPr/>
          <p:nvPr/>
        </p:nvSpPr>
        <p:spPr>
          <a:xfrm rot="10800000">
            <a:off x="5414962" y="5092365"/>
            <a:ext cx="1085850" cy="33314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200951" y="4843437"/>
            <a:ext cx="20689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Walter White</a:t>
            </a:r>
          </a:p>
          <a:p>
            <a:pPr algn="ctr"/>
            <a:r>
              <a:rPr lang="en-US" sz="2400" dirty="0" smtClean="0"/>
              <a:t>“Breaking Bad”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9030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97679" y="406233"/>
            <a:ext cx="2988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Schrodinger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055822" y="867898"/>
                <a:ext cx="3392478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28588" indent="-128588">
                  <a:buFont typeface="Arial" pitchFamily="34" charset="0"/>
                  <a:buChar char="•"/>
                </a:pPr>
                <a:r>
                  <a:rPr lang="en-US" sz="1600" dirty="0"/>
                  <a:t>Statistical model using wave equations to describe the location of the electron.  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/>
                        </a:rPr>
                        <m:t>𝐻</m:t>
                      </m:r>
                      <m:r>
                        <a:rPr lang="en-US" sz="1600" i="1">
                          <a:latin typeface="Cambria Math"/>
                          <a:ea typeface="Cambria Math"/>
                        </a:rPr>
                        <m:t>𝜑</m:t>
                      </m:r>
                      <m:r>
                        <a:rPr lang="en-US" sz="1600" i="1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sz="1600" i="1">
                          <a:latin typeface="Cambria Math"/>
                          <a:ea typeface="Cambria Math"/>
                        </a:rPr>
                        <m:t>𝐸</m:t>
                      </m:r>
                      <m:r>
                        <a:rPr lang="en-US" sz="1600" i="1">
                          <a:latin typeface="Cambria Math"/>
                          <a:ea typeface="Cambria Math"/>
                        </a:rPr>
                        <m:t>𝜑</m:t>
                      </m:r>
                    </m:oMath>
                  </m:oMathPara>
                </a14:m>
                <a:endParaRPr lang="en-US" sz="1600" dirty="0"/>
              </a:p>
              <a:p>
                <a:pPr marL="128588" indent="-128588">
                  <a:buFont typeface="Arial" pitchFamily="34" charset="0"/>
                  <a:buChar char="•"/>
                </a:pPr>
                <a:r>
                  <a:rPr lang="en-US" sz="1600" dirty="0"/>
                  <a:t>Does not violate Heisenberg</a:t>
                </a:r>
              </a:p>
              <a:p>
                <a:pPr marL="128588" indent="-128588">
                  <a:buFont typeface="Arial" pitchFamily="34" charset="0"/>
                  <a:buChar char="•"/>
                </a:pPr>
                <a:r>
                  <a:rPr lang="en-US" sz="1600" dirty="0"/>
                  <a:t>4 Principle Quantum Numbers result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5822" y="867898"/>
                <a:ext cx="3392478" cy="1569660"/>
              </a:xfrm>
              <a:prstGeom prst="rect">
                <a:avLst/>
              </a:prstGeom>
              <a:blipFill>
                <a:blip r:embed="rId2"/>
                <a:stretch>
                  <a:fillRect l="-718" t="-1163" r="-718" b="-3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328" y="328897"/>
            <a:ext cx="1815247" cy="23588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546" y="3149461"/>
            <a:ext cx="4283599" cy="19786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b="26489"/>
          <a:stretch/>
        </p:blipFill>
        <p:spPr>
          <a:xfrm>
            <a:off x="5838394" y="406233"/>
            <a:ext cx="2950369" cy="252068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745289" y="5899077"/>
            <a:ext cx="20434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"Anyone who is not shocked by the quantum theory does not understand it." - </a:t>
            </a:r>
            <a:r>
              <a:rPr lang="en-US" sz="1200" dirty="0" err="1"/>
              <a:t>Niels</a:t>
            </a:r>
            <a:r>
              <a:rPr lang="en-US" sz="1200" dirty="0"/>
              <a:t> Bohr</a:t>
            </a:r>
          </a:p>
        </p:txBody>
      </p:sp>
    </p:spTree>
    <p:extLst>
      <p:ext uri="{BB962C8B-B14F-4D97-AF65-F5344CB8AC3E}">
        <p14:creationId xmlns:p14="http://schemas.microsoft.com/office/powerpoint/2010/main" val="138217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4938" y="415814"/>
            <a:ext cx="2629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/>
              <a:t>Classical Mechanics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0615" y="858533"/>
            <a:ext cx="2589491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Macroscopic Phenomenon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Wave </a:t>
            </a:r>
            <a:r>
              <a:rPr lang="en-US" sz="1350" u="sng" dirty="0">
                <a:solidFill>
                  <a:srgbClr val="FF0000"/>
                </a:solidFill>
              </a:rPr>
              <a:t>or</a:t>
            </a:r>
            <a:r>
              <a:rPr lang="en-US" sz="1350" dirty="0"/>
              <a:t> Particle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Continuous (all values allowed)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11292" y="429957"/>
            <a:ext cx="2777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/>
              <a:t>Quantum Mechanics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11292" y="877479"/>
            <a:ext cx="3066480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 err="1"/>
              <a:t>Nanoscopic</a:t>
            </a:r>
            <a:r>
              <a:rPr lang="en-US" sz="1350" dirty="0"/>
              <a:t> Phenomenon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Wave </a:t>
            </a:r>
            <a:r>
              <a:rPr lang="en-US" sz="1350" u="sng" dirty="0">
                <a:solidFill>
                  <a:srgbClr val="FF0000"/>
                </a:solidFill>
              </a:rPr>
              <a:t>and</a:t>
            </a:r>
            <a:r>
              <a:rPr lang="en-US" sz="1350" dirty="0"/>
              <a:t> Particle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Quantized (only some values allowed)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14493" r="4584" b="54159"/>
          <a:stretch/>
        </p:blipFill>
        <p:spPr>
          <a:xfrm>
            <a:off x="0" y="1675756"/>
            <a:ext cx="4618492" cy="11380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773" t="55083" r="4504" b="8606"/>
          <a:stretch/>
        </p:blipFill>
        <p:spPr>
          <a:xfrm>
            <a:off x="4946807" y="1620289"/>
            <a:ext cx="4107213" cy="11934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40051" y="352594"/>
            <a:ext cx="678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VS</a:t>
            </a:r>
          </a:p>
        </p:txBody>
      </p:sp>
      <p:pic>
        <p:nvPicPr>
          <p:cNvPr id="12" name="Picture 11" descr="http://micro.magnet.fsu.edu/primer/lightandcolor/images/particlewavefigure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29" r="56387" b="11875"/>
          <a:stretch/>
        </p:blipFill>
        <p:spPr bwMode="auto">
          <a:xfrm>
            <a:off x="1316762" y="3252972"/>
            <a:ext cx="1767194" cy="205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micro.magnet.fsu.edu/primer/lightandcolor/images/particlewavefigure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9" t="9994" r="1" b="6481"/>
          <a:stretch/>
        </p:blipFill>
        <p:spPr bwMode="auto">
          <a:xfrm>
            <a:off x="5759816" y="3164368"/>
            <a:ext cx="1977965" cy="196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935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" y="135031"/>
            <a:ext cx="4024312" cy="18937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6324" y="135031"/>
            <a:ext cx="4024313" cy="18937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51" y="2274235"/>
            <a:ext cx="4070014" cy="19167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6839" y="2101047"/>
            <a:ext cx="4063798" cy="208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88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00" y="140548"/>
            <a:ext cx="8987991" cy="38828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00" y="4240572"/>
            <a:ext cx="5066667" cy="14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00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8320"/>
            <a:ext cx="3686175" cy="50194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27251" y="1258516"/>
            <a:ext cx="423803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I put this here because I find it interesting, please feel free to ignore it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2623" y="2151912"/>
            <a:ext cx="4012660" cy="3177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35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>
            <a:spLocks noGrp="1"/>
          </p:cNvSpPr>
          <p:nvPr/>
        </p:nvSpPr>
        <p:spPr>
          <a:xfrm>
            <a:off x="1657350" y="1714500"/>
            <a:ext cx="5829300" cy="1102519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/>
              <a:t>Chemistry </a:t>
            </a:r>
            <a:r>
              <a:rPr lang="en-US" sz="3300" dirty="0" smtClean="0"/>
              <a:t>111</a:t>
            </a:r>
            <a:endParaRPr lang="en-US" sz="3300" dirty="0"/>
          </a:p>
        </p:txBody>
      </p:sp>
      <p:sp>
        <p:nvSpPr>
          <p:cNvPr id="3" name="Subtitle 4"/>
          <p:cNvSpPr>
            <a:spLocks noGrp="1"/>
          </p:cNvSpPr>
          <p:nvPr/>
        </p:nvSpPr>
        <p:spPr>
          <a:xfrm>
            <a:off x="2228850" y="3829050"/>
            <a:ext cx="4800600" cy="131445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Chapter </a:t>
            </a:r>
            <a:r>
              <a:rPr lang="en-US" sz="2400" dirty="0" smtClean="0"/>
              <a:t>3 d</a:t>
            </a:r>
            <a:endParaRPr lang="en-US" sz="2400" dirty="0"/>
          </a:p>
          <a:p>
            <a:r>
              <a:rPr lang="en-US" sz="2400" dirty="0" smtClean="0"/>
              <a:t>QM Nuts and Bolts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589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6526" y="308093"/>
            <a:ext cx="25926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Principle Quantum </a:t>
            </a:r>
          </a:p>
          <a:p>
            <a:pPr algn="ctr"/>
            <a:r>
              <a:rPr lang="en-US" sz="2400" dirty="0"/>
              <a:t>Number (n)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98912" y="1139090"/>
            <a:ext cx="22479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/>
              <a:t>Distance from </a:t>
            </a:r>
            <a:r>
              <a:rPr lang="en-US" sz="1600" dirty="0" smtClean="0"/>
              <a:t>nucleus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 smtClean="0"/>
              <a:t>Size of orbital</a:t>
            </a:r>
            <a:endParaRPr lang="en-US" sz="16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/>
              <a:t>1,2,3 ….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0617" y="1554588"/>
            <a:ext cx="4295581" cy="38874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526" y="2343149"/>
            <a:ext cx="389890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06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3825" y="316017"/>
            <a:ext cx="28219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Angular Momentum </a:t>
            </a:r>
          </a:p>
          <a:p>
            <a:pPr algn="ctr"/>
            <a:r>
              <a:rPr lang="en-US" sz="2400" dirty="0"/>
              <a:t>Quantum Number (</a:t>
            </a:r>
            <a:r>
              <a:rPr lang="en-US" sz="2400" dirty="0">
                <a:latin typeface="Script MT Bold" pitchFamily="66" charset="0"/>
              </a:rPr>
              <a:t>l</a:t>
            </a:r>
            <a:r>
              <a:rPr lang="en-US" sz="2400" dirty="0"/>
              <a:t>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2238" y="1256998"/>
            <a:ext cx="37617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8588" indent="-128588">
              <a:buFont typeface="Arial" pitchFamily="34" charset="0"/>
              <a:buChar char="•"/>
            </a:pPr>
            <a:r>
              <a:rPr lang="en-US" sz="1600" dirty="0"/>
              <a:t>3D - shape of an orbital</a:t>
            </a:r>
          </a:p>
          <a:p>
            <a:pPr marL="128588" indent="-128588">
              <a:buFont typeface="Arial" pitchFamily="34" charset="0"/>
              <a:buChar char="•"/>
            </a:pPr>
            <a:r>
              <a:rPr lang="en-US" sz="1600" dirty="0"/>
              <a:t>0, 1, 2, 3 … (n-1</a:t>
            </a:r>
            <a:r>
              <a:rPr lang="en-US" sz="1600" dirty="0" smtClean="0"/>
              <a:t>)</a:t>
            </a:r>
          </a:p>
          <a:p>
            <a:pPr marL="128588" indent="-128588">
              <a:buFont typeface="Arial" pitchFamily="34" charset="0"/>
              <a:buChar char="•"/>
            </a:pPr>
            <a:r>
              <a:rPr lang="en-US" sz="1600" dirty="0" smtClean="0"/>
              <a:t>4 shapes</a:t>
            </a:r>
          </a:p>
          <a:p>
            <a:pPr marL="128588" indent="-128588">
              <a:buFont typeface="Arial" pitchFamily="34" charset="0"/>
              <a:buChar char="•"/>
            </a:pPr>
            <a:r>
              <a:rPr lang="en-US" sz="1600" dirty="0" smtClean="0"/>
              <a:t>Use letters since numbers are used for n</a:t>
            </a:r>
            <a:endParaRPr lang="en-US" sz="16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t="25752"/>
          <a:stretch/>
        </p:blipFill>
        <p:spPr>
          <a:xfrm>
            <a:off x="390523" y="2762841"/>
            <a:ext cx="8535172" cy="33275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46851" y="6012116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cript MT Bold" pitchFamily="66" charset="0"/>
              </a:rPr>
              <a:t>l </a:t>
            </a:r>
            <a:r>
              <a:rPr lang="en-US" dirty="0" smtClean="0"/>
              <a:t>=1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71525" y="6012116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cript MT Bold" pitchFamily="66" charset="0"/>
              </a:rPr>
              <a:t>l </a:t>
            </a:r>
            <a:r>
              <a:rPr lang="en-US" dirty="0" smtClean="0"/>
              <a:t>=0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829175" y="6012116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cript MT Bold" pitchFamily="66" charset="0"/>
              </a:rPr>
              <a:t>l </a:t>
            </a:r>
            <a:r>
              <a:rPr lang="en-US" dirty="0" smtClean="0"/>
              <a:t>=2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119874" y="6005590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cript MT Bold" pitchFamily="66" charset="0"/>
              </a:rPr>
              <a:t>l </a:t>
            </a:r>
            <a:r>
              <a:rPr lang="en-US" dirty="0" smtClean="0"/>
              <a:t>=3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79326" y="456720"/>
            <a:ext cx="240482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Allowed Values</a:t>
            </a:r>
          </a:p>
          <a:p>
            <a:endParaRPr lang="en-US" dirty="0"/>
          </a:p>
          <a:p>
            <a:r>
              <a:rPr lang="en-US" dirty="0"/>
              <a:t>n</a:t>
            </a:r>
            <a:r>
              <a:rPr lang="en-US" dirty="0" smtClean="0"/>
              <a:t> = 1 then </a:t>
            </a:r>
            <a:r>
              <a:rPr lang="en-US" dirty="0">
                <a:latin typeface="Script MT Bold" pitchFamily="66" charset="0"/>
              </a:rPr>
              <a:t>l</a:t>
            </a:r>
            <a:r>
              <a:rPr lang="en-US" dirty="0" smtClean="0"/>
              <a:t> = 0</a:t>
            </a:r>
          </a:p>
          <a:p>
            <a:r>
              <a:rPr lang="en-US" dirty="0"/>
              <a:t>n = </a:t>
            </a:r>
            <a:r>
              <a:rPr lang="en-US" dirty="0" smtClean="0"/>
              <a:t>2 </a:t>
            </a:r>
            <a:r>
              <a:rPr lang="en-US" dirty="0"/>
              <a:t>then </a:t>
            </a:r>
            <a:r>
              <a:rPr lang="en-US" dirty="0">
                <a:latin typeface="Script MT Bold" pitchFamily="66" charset="0"/>
              </a:rPr>
              <a:t>l</a:t>
            </a:r>
            <a:r>
              <a:rPr lang="en-US" dirty="0"/>
              <a:t> = </a:t>
            </a:r>
            <a:r>
              <a:rPr lang="en-US" dirty="0" smtClean="0"/>
              <a:t>0 and 1</a:t>
            </a:r>
          </a:p>
          <a:p>
            <a:r>
              <a:rPr lang="en-US" dirty="0"/>
              <a:t>n = </a:t>
            </a:r>
            <a:r>
              <a:rPr lang="en-US" dirty="0" smtClean="0"/>
              <a:t>3 </a:t>
            </a:r>
            <a:r>
              <a:rPr lang="en-US" dirty="0"/>
              <a:t>then </a:t>
            </a:r>
            <a:r>
              <a:rPr lang="en-US" dirty="0">
                <a:latin typeface="Script MT Bold" pitchFamily="66" charset="0"/>
              </a:rPr>
              <a:t>l</a:t>
            </a:r>
            <a:r>
              <a:rPr lang="en-US" dirty="0"/>
              <a:t> = </a:t>
            </a:r>
            <a:r>
              <a:rPr lang="en-US" dirty="0" smtClean="0"/>
              <a:t>0, 1 and 2</a:t>
            </a:r>
          </a:p>
          <a:p>
            <a:r>
              <a:rPr lang="en-US" dirty="0" smtClean="0"/>
              <a:t>Etc…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77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60194"/>
          <a:stretch/>
        </p:blipFill>
        <p:spPr>
          <a:xfrm>
            <a:off x="149413" y="1440659"/>
            <a:ext cx="6125782" cy="14752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7806" y="3953546"/>
            <a:ext cx="3276062" cy="25921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509" y="4076095"/>
            <a:ext cx="3951248" cy="23652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7140" y="1212728"/>
            <a:ext cx="2572271" cy="21934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36094" y="213736"/>
            <a:ext cx="37391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/>
              <a:t>Is Light a Wave or a Particle?</a:t>
            </a:r>
          </a:p>
          <a:p>
            <a:pPr algn="ctr"/>
            <a:r>
              <a:rPr lang="en-US" sz="2400" dirty="0" smtClean="0"/>
              <a:t>“The great debate”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17990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66675" y="320716"/>
            <a:ext cx="3080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Magnetic Quantum </a:t>
            </a:r>
          </a:p>
          <a:p>
            <a:pPr algn="ctr"/>
            <a:r>
              <a:rPr lang="en-US" sz="2400" dirty="0"/>
              <a:t>Number (</a:t>
            </a:r>
            <a:r>
              <a:rPr lang="en-US" sz="2400" dirty="0">
                <a:latin typeface="Script MT Bold" pitchFamily="66" charset="0"/>
              </a:rPr>
              <a:t>m</a:t>
            </a:r>
            <a:r>
              <a:rPr lang="en-US" sz="2400" baseline="-25000" dirty="0">
                <a:latin typeface="Script MT Bold" pitchFamily="66" charset="0"/>
              </a:rPr>
              <a:t>l</a:t>
            </a:r>
            <a:r>
              <a:rPr lang="en-US" sz="2400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66407" y="1435482"/>
                <a:ext cx="205969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28588" indent="-128588"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600" i="1">
                        <a:latin typeface="Cambria Math"/>
                      </a:rPr>
                      <m:t>0, </m:t>
                    </m:r>
                    <m:r>
                      <a:rPr lang="en-US" sz="1600" i="1">
                        <a:latin typeface="Cambria Math"/>
                        <a:ea typeface="Cambria Math"/>
                      </a:rPr>
                      <m:t>±1, ±2 … ±</m:t>
                    </m:r>
                  </m:oMath>
                </a14:m>
                <a:r>
                  <a:rPr lang="en-US" sz="1600" dirty="0">
                    <a:latin typeface="Script MT Bold" pitchFamily="66" charset="0"/>
                  </a:rPr>
                  <a:t> l</a:t>
                </a:r>
                <a:endParaRPr lang="en-US" sz="1600" dirty="0"/>
              </a:p>
              <a:p>
                <a:pPr marL="128588" indent="-128588">
                  <a:buFont typeface="Arial" pitchFamily="34" charset="0"/>
                  <a:buChar char="•"/>
                </a:pPr>
                <a:r>
                  <a:rPr lang="en-US" sz="1600" dirty="0"/>
                  <a:t>Orientation of the </a:t>
                </a:r>
                <a:r>
                  <a:rPr lang="en-US" sz="1600" dirty="0" smtClean="0"/>
                  <a:t>orbital</a:t>
                </a:r>
                <a:endParaRPr lang="en-US" sz="16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407" y="1435482"/>
                <a:ext cx="2059692" cy="830997"/>
              </a:xfrm>
              <a:prstGeom prst="rect">
                <a:avLst/>
              </a:prstGeom>
              <a:blipFill>
                <a:blip r:embed="rId2"/>
                <a:stretch>
                  <a:fillRect l="-1183" t="-2920" b="-80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186156" y="2154193"/>
            <a:ext cx="322141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/>
              <a:t># of orbitals</a:t>
            </a:r>
          </a:p>
          <a:p>
            <a:pPr lvl="1"/>
            <a:r>
              <a:rPr lang="en-US" sz="1600" dirty="0"/>
              <a:t>s = 1 orbital </a:t>
            </a:r>
          </a:p>
          <a:p>
            <a:pPr lvl="1"/>
            <a:r>
              <a:rPr lang="en-US" sz="1600" dirty="0"/>
              <a:t>p = 3 orbitals</a:t>
            </a:r>
          </a:p>
          <a:p>
            <a:pPr lvl="1"/>
            <a:r>
              <a:rPr lang="en-US" sz="1600" dirty="0"/>
              <a:t>d = 5 orbitals</a:t>
            </a:r>
          </a:p>
          <a:p>
            <a:pPr lvl="1"/>
            <a:r>
              <a:rPr lang="en-US" sz="1600" dirty="0"/>
              <a:t>f = 7 orbitals </a:t>
            </a: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Use subscripts (we will ignore)</a:t>
            </a:r>
            <a:endParaRPr lang="en-US" sz="1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675" y="731644"/>
            <a:ext cx="5238750" cy="16573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1780" y="2939023"/>
            <a:ext cx="4992220" cy="35071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029" y="3990645"/>
            <a:ext cx="4296625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Allowed Values</a:t>
            </a:r>
          </a:p>
          <a:p>
            <a:endParaRPr lang="en-US" dirty="0"/>
          </a:p>
          <a:p>
            <a:r>
              <a:rPr lang="en-US" dirty="0" smtClean="0">
                <a:latin typeface="Script MT Bold" pitchFamily="66" charset="0"/>
              </a:rPr>
              <a:t>l</a:t>
            </a:r>
            <a:r>
              <a:rPr lang="en-US" dirty="0" smtClean="0"/>
              <a:t> </a:t>
            </a:r>
            <a:r>
              <a:rPr lang="en-US" dirty="0"/>
              <a:t>= 0 </a:t>
            </a:r>
            <a:r>
              <a:rPr lang="en-US" dirty="0" smtClean="0">
                <a:latin typeface="Script MT Bold" pitchFamily="66" charset="0"/>
              </a:rPr>
              <a:t>m</a:t>
            </a:r>
            <a:r>
              <a:rPr lang="en-US" baseline="-25000" dirty="0" smtClean="0">
                <a:latin typeface="Script MT Bold" pitchFamily="66" charset="0"/>
              </a:rPr>
              <a:t>l </a:t>
            </a:r>
            <a:r>
              <a:rPr lang="en-US" dirty="0" smtClean="0"/>
              <a:t>= 0 </a:t>
            </a:r>
            <a:r>
              <a:rPr lang="en-US" dirty="0" smtClean="0">
                <a:sym typeface="Symbol" panose="05050102010706020507" pitchFamily="18" charset="2"/>
              </a:rPr>
              <a:t></a:t>
            </a:r>
            <a:r>
              <a:rPr lang="en-US" dirty="0" smtClean="0"/>
              <a:t> 1 orbital</a:t>
            </a:r>
          </a:p>
          <a:p>
            <a:r>
              <a:rPr lang="en-US" dirty="0">
                <a:latin typeface="Script MT Bold" pitchFamily="66" charset="0"/>
              </a:rPr>
              <a:t>l</a:t>
            </a:r>
            <a:r>
              <a:rPr lang="en-US" dirty="0"/>
              <a:t> = </a:t>
            </a:r>
            <a:r>
              <a:rPr lang="en-US" dirty="0" smtClean="0"/>
              <a:t>1 </a:t>
            </a:r>
            <a:r>
              <a:rPr lang="en-US" dirty="0">
                <a:latin typeface="Script MT Bold" pitchFamily="66" charset="0"/>
              </a:rPr>
              <a:t>m</a:t>
            </a:r>
            <a:r>
              <a:rPr lang="en-US" baseline="-25000" dirty="0">
                <a:latin typeface="Script MT Bold" pitchFamily="66" charset="0"/>
              </a:rPr>
              <a:t>l </a:t>
            </a:r>
            <a:r>
              <a:rPr lang="en-US" dirty="0"/>
              <a:t>= </a:t>
            </a:r>
            <a:r>
              <a:rPr lang="en-US" dirty="0" smtClean="0"/>
              <a:t>-1, 0, 1 </a:t>
            </a:r>
            <a:r>
              <a:rPr lang="en-US" dirty="0">
                <a:sym typeface="Symbol" panose="05050102010706020507" pitchFamily="18" charset="2"/>
              </a:rPr>
              <a:t></a:t>
            </a:r>
            <a:r>
              <a:rPr lang="en-US" dirty="0" smtClean="0"/>
              <a:t> 3 orbitals</a:t>
            </a:r>
            <a:endParaRPr lang="en-US" dirty="0"/>
          </a:p>
          <a:p>
            <a:r>
              <a:rPr lang="en-US" dirty="0">
                <a:latin typeface="Script MT Bold" pitchFamily="66" charset="0"/>
              </a:rPr>
              <a:t>l</a:t>
            </a:r>
            <a:r>
              <a:rPr lang="en-US" dirty="0"/>
              <a:t> = </a:t>
            </a:r>
            <a:r>
              <a:rPr lang="en-US" dirty="0" smtClean="0"/>
              <a:t>2 </a:t>
            </a:r>
            <a:r>
              <a:rPr lang="en-US" dirty="0">
                <a:latin typeface="Script MT Bold" pitchFamily="66" charset="0"/>
              </a:rPr>
              <a:t>m</a:t>
            </a:r>
            <a:r>
              <a:rPr lang="en-US" baseline="-25000" dirty="0">
                <a:latin typeface="Script MT Bold" pitchFamily="66" charset="0"/>
              </a:rPr>
              <a:t>l </a:t>
            </a:r>
            <a:r>
              <a:rPr lang="en-US" dirty="0"/>
              <a:t>= </a:t>
            </a:r>
            <a:r>
              <a:rPr lang="en-US" dirty="0" smtClean="0"/>
              <a:t>-2, -1, 0, 1, 2</a:t>
            </a:r>
            <a:r>
              <a:rPr lang="en-US" dirty="0">
                <a:sym typeface="Symbol" panose="05050102010706020507" pitchFamily="18" charset="2"/>
              </a:rPr>
              <a:t>  </a:t>
            </a:r>
            <a:r>
              <a:rPr lang="en-US" dirty="0" smtClean="0"/>
              <a:t>5 orbitals</a:t>
            </a:r>
            <a:endParaRPr lang="en-US" dirty="0"/>
          </a:p>
          <a:p>
            <a:endParaRPr lang="en-US" dirty="0" smtClean="0"/>
          </a:p>
          <a:p>
            <a:r>
              <a:rPr lang="en-US" dirty="0">
                <a:latin typeface="Script MT Bold" pitchFamily="66" charset="0"/>
              </a:rPr>
              <a:t>l</a:t>
            </a:r>
            <a:r>
              <a:rPr lang="en-US" dirty="0"/>
              <a:t> = 0 </a:t>
            </a:r>
            <a:r>
              <a:rPr lang="en-US" dirty="0">
                <a:latin typeface="Script MT Bold" pitchFamily="66" charset="0"/>
              </a:rPr>
              <a:t>m</a:t>
            </a:r>
            <a:r>
              <a:rPr lang="en-US" baseline="-25000" dirty="0">
                <a:latin typeface="Script MT Bold" pitchFamily="66" charset="0"/>
              </a:rPr>
              <a:t>l </a:t>
            </a:r>
            <a:r>
              <a:rPr lang="en-US" dirty="0"/>
              <a:t>= </a:t>
            </a:r>
            <a:r>
              <a:rPr lang="en-US" dirty="0" smtClean="0"/>
              <a:t>0, ± 1, </a:t>
            </a:r>
            <a:r>
              <a:rPr lang="en-US" dirty="0"/>
              <a:t>± </a:t>
            </a:r>
            <a:r>
              <a:rPr lang="en-US" dirty="0" smtClean="0"/>
              <a:t>2, </a:t>
            </a:r>
            <a:r>
              <a:rPr lang="en-US" dirty="0"/>
              <a:t>± </a:t>
            </a:r>
            <a:r>
              <a:rPr lang="en-US" dirty="0" smtClean="0"/>
              <a:t>3  </a:t>
            </a:r>
            <a:r>
              <a:rPr lang="en-US" dirty="0"/>
              <a:t>therefore </a:t>
            </a:r>
            <a:r>
              <a:rPr lang="en-US" dirty="0" smtClean="0"/>
              <a:t>7 orbitals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14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629" y="1191724"/>
            <a:ext cx="80962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815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6942" y="608494"/>
            <a:ext cx="30766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Electron Spin Quantum</a:t>
            </a:r>
          </a:p>
          <a:p>
            <a:pPr algn="ctr"/>
            <a:r>
              <a:rPr lang="en-US" sz="2400" dirty="0"/>
              <a:t>Number (</a:t>
            </a:r>
            <a:r>
              <a:rPr lang="en-US" sz="2400" dirty="0" err="1">
                <a:latin typeface="Script MT Bold" pitchFamily="66" charset="0"/>
              </a:rPr>
              <a:t>m</a:t>
            </a:r>
            <a:r>
              <a:rPr lang="en-US" sz="2400" baseline="-25000" dirty="0" err="1">
                <a:latin typeface="+mj-lt"/>
              </a:rPr>
              <a:t>s</a:t>
            </a:r>
            <a:r>
              <a:rPr lang="en-US" sz="2400" dirty="0"/>
              <a:t>)</a:t>
            </a:r>
          </a:p>
          <a:p>
            <a:pPr algn="ctr"/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984611" y="1624157"/>
                <a:ext cx="2441337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28588" indent="-128588">
                  <a:buFont typeface="Arial" pitchFamily="34" charset="0"/>
                  <a:buChar char="•"/>
                </a:pPr>
                <a:r>
                  <a:rPr lang="en-US" sz="1600" dirty="0">
                    <a:latin typeface="Script MT Bold" pitchFamily="66" charset="0"/>
                  </a:rPr>
                  <a:t>M</a:t>
                </a:r>
                <a:r>
                  <a:rPr lang="en-US" sz="1600" baseline="-25000" dirty="0" err="1">
                    <a:latin typeface="+mj-lt"/>
                  </a:rPr>
                  <a:t>s</a:t>
                </a:r>
                <a:r>
                  <a:rPr lang="en-US" sz="1600" baseline="-25000" dirty="0">
                    <a:latin typeface="+mj-lt"/>
                  </a:rPr>
                  <a:t> </a:t>
                </a:r>
                <a:r>
                  <a:rPr lang="en-US" sz="1600" dirty="0">
                    <a:latin typeface="Script MT Bold" pitchFamily="66" charset="0"/>
                  </a:rPr>
                  <a:t>=</a:t>
                </a:r>
                <a:r>
                  <a:rPr lang="en-US" sz="1600" baseline="-25000" dirty="0">
                    <a:latin typeface="Script MT Bold" pitchFamily="66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/>
                        <a:ea typeface="Cambria Math"/>
                      </a:rPr>
                      <m:t>±</m:t>
                    </m:r>
                    <m:f>
                      <m:fPr>
                        <m:type m:val="skw"/>
                        <m:ctrlPr>
                          <a:rPr lang="en-US" sz="16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sz="1600" i="1">
                            <a:latin typeface="Cambria Math"/>
                            <a:ea typeface="Cambria Math"/>
                          </a:rPr>
                          <m:t>1</m:t>
                        </m:r>
                      </m:num>
                      <m:den>
                        <m:r>
                          <a:rPr lang="en-US" sz="1600" i="1">
                            <a:latin typeface="Cambria Math"/>
                            <a:ea typeface="Cambria Math"/>
                          </a:rPr>
                          <m:t>2</m:t>
                        </m:r>
                      </m:den>
                    </m:f>
                  </m:oMath>
                </a14:m>
                <a:endParaRPr lang="en-US" sz="1600" dirty="0">
                  <a:latin typeface="Script MT Bold" pitchFamily="66" charset="0"/>
                  <a:ea typeface="Cambria Math"/>
                </a:endParaRPr>
              </a:p>
              <a:p>
                <a:pPr marL="128588" indent="-128588">
                  <a:buFont typeface="Arial" pitchFamily="34" charset="0"/>
                  <a:buChar char="•"/>
                </a:pPr>
                <a:r>
                  <a:rPr lang="en-US" sz="1600" dirty="0"/>
                  <a:t>Orbitals can hold 2 electrons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/>
                        <a:ea typeface="Cambria Math"/>
                      </a:rPr>
                      <m:t>∴</m:t>
                    </m:r>
                  </m:oMath>
                </a14:m>
                <a:endParaRPr lang="en-US" sz="1600" dirty="0">
                  <a:ea typeface="Cambria Math"/>
                </a:endParaRPr>
              </a:p>
              <a:p>
                <a:pPr lvl="1"/>
                <a:r>
                  <a:rPr lang="en-US" sz="1600" dirty="0"/>
                  <a:t> s = 2 electrons</a:t>
                </a:r>
              </a:p>
              <a:p>
                <a:pPr lvl="1"/>
                <a:r>
                  <a:rPr lang="en-US" sz="1600" dirty="0"/>
                  <a:t>p = 6 electrons</a:t>
                </a:r>
              </a:p>
              <a:p>
                <a:pPr lvl="1"/>
                <a:r>
                  <a:rPr lang="en-US" sz="1600" dirty="0"/>
                  <a:t>d = 10 electrons</a:t>
                </a:r>
              </a:p>
              <a:p>
                <a:pPr lvl="1"/>
                <a:r>
                  <a:rPr lang="en-US" sz="1600" dirty="0"/>
                  <a:t>f = 14 electrons 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611" y="1624157"/>
                <a:ext cx="2441337" cy="1815882"/>
              </a:xfrm>
              <a:prstGeom prst="rect">
                <a:avLst/>
              </a:prstGeom>
              <a:blipFill>
                <a:blip r:embed="rId2"/>
                <a:stretch>
                  <a:fillRect l="-1000" t="-18792" b="-33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8" descr="http://t2.gstatic.com/images?q=tbn:ANd9GcRio7Yrk8XV8qM6YGPVyU_rk1D0DFVwc7Mm7SdScdyrgFNStZF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830" y="706122"/>
            <a:ext cx="4082615" cy="241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3981450"/>
            <a:ext cx="4676775" cy="2476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29175" y="4919960"/>
            <a:ext cx="36066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Leads to techniques like:</a:t>
            </a:r>
          </a:p>
          <a:p>
            <a:r>
              <a:rPr lang="en-US" dirty="0" smtClean="0"/>
              <a:t>NMR – Nuclear Magnetic Resonance</a:t>
            </a:r>
          </a:p>
          <a:p>
            <a:r>
              <a:rPr lang="en-US" dirty="0" smtClean="0"/>
              <a:t>MIR – Magnetic Imaging Resonance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90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result for principal quantum number energy lev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49" y="335429"/>
            <a:ext cx="8336949" cy="625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918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8125" y="200025"/>
            <a:ext cx="2970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Revisiting Line Spectra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12071" y="661690"/>
            <a:ext cx="4259930" cy="2633960"/>
            <a:chOff x="330731" y="2765214"/>
            <a:chExt cx="5527332" cy="35095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0731" y="2765214"/>
              <a:ext cx="5527332" cy="272912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7465" y="5579484"/>
              <a:ext cx="2095238" cy="69523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13849" y="5579484"/>
              <a:ext cx="2095238" cy="657143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4865905" y="1261545"/>
            <a:ext cx="3411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Explains line spectrum because only certain wavelengths (colors) of light can be absorbed or emitted because only certain orbitals are </a:t>
            </a:r>
            <a:r>
              <a:rPr lang="en-US" sz="1600" dirty="0" smtClean="0"/>
              <a:t>allowed.</a:t>
            </a:r>
            <a:endParaRPr lang="en-US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2550" y="3419201"/>
            <a:ext cx="3571875" cy="32324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026" y="3573346"/>
            <a:ext cx="389890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67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8125" y="200025"/>
            <a:ext cx="2970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/>
              <a:t>Revisiting Line Spectra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28625" y="1152525"/>
                <a:ext cx="3470502" cy="6537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=−2.18×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−18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𝐽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625" y="1152525"/>
                <a:ext cx="3470502" cy="65376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4467225" y="1159963"/>
            <a:ext cx="14254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 = Energy (J)</a:t>
            </a:r>
          </a:p>
          <a:p>
            <a:r>
              <a:rPr lang="en-US" dirty="0" smtClean="0"/>
              <a:t>n = orbital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38125" y="790631"/>
            <a:ext cx="6857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Rydberg Equation - Energy emitted as an electron changes energy levels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38125" y="2511918"/>
            <a:ext cx="3147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Combine with Planck Equation: 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4651469" y="3407770"/>
            <a:ext cx="4492531" cy="646331"/>
            <a:chOff x="1582330" y="3656209"/>
            <a:chExt cx="4492531" cy="6463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1582330" y="3670187"/>
                  <a:ext cx="768993" cy="6323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sz="2400" b="0" i="1" smtClean="0">
                            <a:latin typeface="Cambria Math" panose="02040503050406030204" pitchFamily="18" charset="0"/>
                          </a:rPr>
                          <m:t>ν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l-GR" sz="2400" i="1" smtClean="0">
                                <a:latin typeface="Cambria Math" panose="02040503050406030204" pitchFamily="18" charset="0"/>
                              </a:rPr>
                              <m:t>λ</m:t>
                            </m:r>
                          </m:den>
                        </m:f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82330" y="3670187"/>
                  <a:ext cx="768993" cy="63235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TextBox 10"/>
            <p:cNvSpPr txBox="1"/>
            <p:nvPr/>
          </p:nvSpPr>
          <p:spPr>
            <a:xfrm>
              <a:off x="2870266" y="3656209"/>
              <a:ext cx="320459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</a:t>
              </a:r>
              <a:r>
                <a:rPr lang="en-US" dirty="0" smtClean="0"/>
                <a:t> = speed of light (3.00x10</a:t>
              </a:r>
              <a:r>
                <a:rPr lang="en-US" baseline="30000" dirty="0" smtClean="0"/>
                <a:t>8</a:t>
              </a:r>
              <a:r>
                <a:rPr lang="en-US" dirty="0" smtClean="0"/>
                <a:t> m/s)</a:t>
              </a:r>
            </a:p>
            <a:p>
              <a:r>
                <a:rPr lang="en-US" dirty="0" smtClean="0"/>
                <a:t>Inversely Proportional (IP)</a:t>
              </a:r>
              <a:endParaRPr lang="en-US" dirty="0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041"/>
          <a:stretch/>
        </p:blipFill>
        <p:spPr>
          <a:xfrm>
            <a:off x="36738" y="2938499"/>
            <a:ext cx="4614731" cy="143604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179952" y="2552564"/>
            <a:ext cx="3044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Combine with </a:t>
            </a:r>
            <a:r>
              <a:rPr lang="en-US" dirty="0"/>
              <a:t>w</a:t>
            </a:r>
            <a:r>
              <a:rPr lang="en-US" dirty="0" smtClean="0"/>
              <a:t>ave equation: 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576726" y="1306674"/>
            <a:ext cx="1929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“Only works for H”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Down Arrow 16"/>
          <p:cNvSpPr/>
          <p:nvPr/>
        </p:nvSpPr>
        <p:spPr>
          <a:xfrm>
            <a:off x="1812081" y="4552950"/>
            <a:ext cx="807294" cy="7334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/>
          <p:cNvSpPr/>
          <p:nvPr/>
        </p:nvSpPr>
        <p:spPr>
          <a:xfrm>
            <a:off x="5939405" y="4552950"/>
            <a:ext cx="807294" cy="7334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717422" y="6153081"/>
                <a:ext cx="10419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422" y="6153081"/>
                <a:ext cx="104195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6025741" y="5564394"/>
                <a:ext cx="550985" cy="4416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h𝑐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den>
                    </m:f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5741" y="5564394"/>
                <a:ext cx="550985" cy="441659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1723307" y="5464780"/>
                <a:ext cx="822596" cy="6914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400" b="0" i="1" smtClean="0">
                          <a:latin typeface="Cambria Math" panose="02040503050406030204" pitchFamily="18" charset="0"/>
                        </a:rPr>
                        <m:t>ν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3307" y="5464780"/>
                <a:ext cx="822596" cy="69140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662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50" y="400050"/>
            <a:ext cx="76767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Example:  </a:t>
            </a:r>
            <a:r>
              <a:rPr lang="en-US" dirty="0" smtClean="0"/>
              <a:t>Calculate the energy/frequency/wavelength (nm) when an electron in </a:t>
            </a:r>
          </a:p>
          <a:p>
            <a:r>
              <a:rPr lang="en-US" dirty="0" smtClean="0"/>
              <a:t>hydrogen transitions from the n = 4 level to the n= 3 level.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38836" y="1381125"/>
                <a:ext cx="4702826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=−2.18×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−18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𝐽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bSup>
                              <m:sSub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−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den>
                        </m:f>
                      </m:e>
                    </m:d>
                  </m:oMath>
                </a14:m>
                <a:r>
                  <a:rPr lang="en-US" dirty="0" smtClean="0"/>
                  <a:t> = 1.06 x 10</a:t>
                </a:r>
                <a:r>
                  <a:rPr lang="en-US" baseline="30000" dirty="0" smtClean="0"/>
                  <a:t>-19</a:t>
                </a:r>
                <a:r>
                  <a:rPr lang="en-US" dirty="0" smtClean="0"/>
                  <a:t> J </a:t>
                </a:r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836" y="1381125"/>
                <a:ext cx="4702826" cy="622350"/>
              </a:xfrm>
              <a:prstGeom prst="rect">
                <a:avLst/>
              </a:prstGeom>
              <a:blipFill>
                <a:blip r:embed="rId2"/>
                <a:stretch>
                  <a:fillRect r="-20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85750" y="2493397"/>
                <a:ext cx="6945299" cy="6640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000" b="0" i="1" smtClean="0">
                          <a:latin typeface="Cambria Math" panose="02040503050406030204" pitchFamily="18" charset="0"/>
                        </a:rPr>
                        <m:t>ν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1.06 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−19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6.626×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−34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𝐽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=1.60 ×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14</m:t>
                          </m:r>
                        </m:sup>
                      </m:sSup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750" y="2493397"/>
                <a:ext cx="6945299" cy="66402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67891" y="4021344"/>
                <a:ext cx="7715958" cy="5117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h𝑐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6.626×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−34</m:t>
                            </m:r>
                          </m:sup>
                        </m:sSup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𝐽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3.00×</m:t>
                        </m:r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8</m:t>
                            </m:r>
                          </m:sup>
                        </m:s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1.06 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−19</m:t>
                            </m:r>
                          </m:sup>
                        </m:sSup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𝐽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𝑛𝑚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1×</m:t>
                        </m:r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−9 </m:t>
                            </m:r>
                          </m:sup>
                        </m:s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=1,880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𝑛𝑚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891" y="4021344"/>
                <a:ext cx="7715958" cy="511743"/>
              </a:xfrm>
              <a:prstGeom prst="rect">
                <a:avLst/>
              </a:prstGeom>
              <a:blipFill>
                <a:blip r:embed="rId4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6609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6225" y="288578"/>
            <a:ext cx="6972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Schrodinger Equation and Radial Distribution Function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01" y="1552574"/>
            <a:ext cx="4799949" cy="3667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0150" y="1947862"/>
            <a:ext cx="3981450" cy="2876550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4295775" y="3090861"/>
            <a:ext cx="714375" cy="5905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59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25" y="1447800"/>
            <a:ext cx="8115300" cy="493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17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131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30576" y="62224"/>
            <a:ext cx="3467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Electromagnetic Radiation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523889"/>
            <a:ext cx="9247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Electromagnetic Radiation – a type of energy embodied in oscillating electric and magnetic fields</a:t>
            </a:r>
            <a:endParaRPr lang="en-US" dirty="0"/>
          </a:p>
        </p:txBody>
      </p:sp>
      <p:pic>
        <p:nvPicPr>
          <p:cNvPr id="1026" name="Picture 2" descr="Image result for electromagnetic radi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774" y="932018"/>
            <a:ext cx="3141068" cy="145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t="10837"/>
          <a:stretch/>
        </p:blipFill>
        <p:spPr>
          <a:xfrm>
            <a:off x="238589" y="2601798"/>
            <a:ext cx="8562773" cy="419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5830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532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119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9491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19851" y="912794"/>
            <a:ext cx="8841836" cy="2614613"/>
            <a:chOff x="138704" y="450881"/>
            <a:chExt cx="8841836" cy="261461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08552" y="450881"/>
              <a:ext cx="4471988" cy="2614613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76663" y="540146"/>
              <a:ext cx="45483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Wavelength (</a:t>
              </a:r>
              <a:r>
                <a:rPr lang="el-GR" sz="1600" dirty="0"/>
                <a:t>λ</a:t>
              </a:r>
              <a:r>
                <a:rPr lang="en-US" sz="1600" dirty="0"/>
                <a:t>) – distance between peaks or troughs</a:t>
              </a:r>
            </a:p>
            <a:p>
              <a:r>
                <a:rPr lang="en-US" sz="1600" dirty="0"/>
                <a:t>	              (meters, nm)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8704" y="1465801"/>
              <a:ext cx="458632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Frequency (</a:t>
              </a:r>
              <a:r>
                <a:rPr lang="el-GR" sz="1600" dirty="0"/>
                <a:t>ν</a:t>
              </a:r>
              <a:r>
                <a:rPr lang="en-US" sz="1600" dirty="0"/>
                <a:t>) – number of waves/sec passing a point</a:t>
              </a:r>
            </a:p>
            <a:p>
              <a:r>
                <a:rPr lang="en-US" sz="1600" dirty="0"/>
                <a:t>	            (waves/sec, 1/s, s</a:t>
              </a:r>
              <a:r>
                <a:rPr lang="en-US" sz="1600" baseline="30000" dirty="0"/>
                <a:t>-1</a:t>
              </a:r>
              <a:r>
                <a:rPr lang="en-US" sz="1600" dirty="0"/>
                <a:t>, or Hz)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76663" y="2391456"/>
              <a:ext cx="363875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Amplitude (A) – distance baseline to peak</a:t>
              </a:r>
            </a:p>
            <a:p>
              <a:r>
                <a:rPr lang="en-US" sz="1600" dirty="0"/>
                <a:t>	            (N/m</a:t>
              </a:r>
              <a:r>
                <a:rPr lang="en-US" sz="1600" baseline="30000" dirty="0"/>
                <a:t>2</a:t>
              </a:r>
              <a:r>
                <a:rPr lang="en-US" sz="1600" dirty="0"/>
                <a:t>) (*we don’t use this)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2286598" y="4799209"/>
                <a:ext cx="1479829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m:rPr>
                          <m:sty m:val="p"/>
                        </m:rPr>
                        <a:rPr lang="el-GR" sz="3600" i="1">
                          <a:latin typeface="Cambria Math" panose="02040503050406030204" pitchFamily="18" charset="0"/>
                        </a:rPr>
                        <m:t>λ</m:t>
                      </m:r>
                      <m:r>
                        <m:rPr>
                          <m:sty m:val="p"/>
                        </m:rPr>
                        <a:rPr lang="el-GR" sz="3600" b="0" i="1" smtClean="0">
                          <a:latin typeface="Cambria Math" panose="02040503050406030204" pitchFamily="18" charset="0"/>
                        </a:rPr>
                        <m:t>ν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598" y="4799209"/>
                <a:ext cx="1479829" cy="5539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4260916" y="4799209"/>
            <a:ext cx="32045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 = speed of light (3.00x10</a:t>
            </a:r>
            <a:r>
              <a:rPr lang="en-US" baseline="30000" dirty="0" smtClean="0"/>
              <a:t>8</a:t>
            </a:r>
            <a:r>
              <a:rPr lang="en-US" dirty="0" smtClean="0"/>
              <a:t> m/s)</a:t>
            </a:r>
          </a:p>
          <a:p>
            <a:r>
              <a:rPr lang="en-US" dirty="0" smtClean="0"/>
              <a:t>Inversely Proportional (IP)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7810" y="369954"/>
            <a:ext cx="237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/>
              <a:t>Describing Waves</a:t>
            </a:r>
            <a:endParaRPr lang="en-US" sz="2400" u="sng" dirty="0"/>
          </a:p>
        </p:txBody>
      </p:sp>
      <p:sp>
        <p:nvSpPr>
          <p:cNvPr id="11" name="TextBox 10"/>
          <p:cNvSpPr txBox="1"/>
          <p:nvPr/>
        </p:nvSpPr>
        <p:spPr>
          <a:xfrm>
            <a:off x="157810" y="3773620"/>
            <a:ext cx="21287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/>
              <a:t>Mathematically</a:t>
            </a:r>
            <a:endParaRPr lang="en-US" sz="2400" u="sng" dirty="0"/>
          </a:p>
        </p:txBody>
      </p:sp>
      <p:sp>
        <p:nvSpPr>
          <p:cNvPr id="8" name="TextBox 7"/>
          <p:cNvSpPr txBox="1"/>
          <p:nvPr/>
        </p:nvSpPr>
        <p:spPr>
          <a:xfrm>
            <a:off x="57150" y="6124575"/>
            <a:ext cx="2080236" cy="64633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Don’t memorize its on the cheat sheet!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3019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6823" y="1956451"/>
            <a:ext cx="7191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Example:  What is the frequency of light given off by a halogen light with wavelength of 750. nm?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3825" y="304800"/>
            <a:ext cx="4476482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Using equations to solve problems</a:t>
            </a:r>
            <a:endParaRPr lang="en-US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276823" y="1084459"/>
                <a:ext cx="1479829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m:rPr>
                          <m:sty m:val="p"/>
                        </m:rPr>
                        <a:rPr lang="el-GR" sz="3600" i="1">
                          <a:latin typeface="Cambria Math" panose="02040503050406030204" pitchFamily="18" charset="0"/>
                        </a:rPr>
                        <m:t>λ</m:t>
                      </m:r>
                      <m:r>
                        <m:rPr>
                          <m:sty m:val="p"/>
                        </m:rPr>
                        <a:rPr lang="el-GR" sz="3600" b="0" i="1" smtClean="0">
                          <a:latin typeface="Cambria Math" panose="02040503050406030204" pitchFamily="18" charset="0"/>
                        </a:rPr>
                        <m:t>ν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823" y="1084459"/>
                <a:ext cx="1479829" cy="55399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13129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857" t="1443" r="2488" b="1320"/>
          <a:stretch/>
        </p:blipFill>
        <p:spPr>
          <a:xfrm>
            <a:off x="471340" y="120585"/>
            <a:ext cx="7286919" cy="41666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5025" y="4872037"/>
            <a:ext cx="4857750" cy="162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4950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637" y="1049656"/>
            <a:ext cx="7625099" cy="23791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99359" y="176796"/>
            <a:ext cx="5397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Constructive and Destructive Interference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6733135" y="6306839"/>
            <a:ext cx="2247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OER: </a:t>
            </a:r>
            <a:r>
              <a:rPr lang="en-US" dirty="0" smtClean="0"/>
              <a:t>Figure </a:t>
            </a:r>
            <a:r>
              <a:rPr lang="en-US" dirty="0" smtClean="0"/>
              <a:t>3.5 </a:t>
            </a:r>
            <a:r>
              <a:rPr lang="en-US" dirty="0" smtClean="0"/>
              <a:t>p </a:t>
            </a:r>
            <a:r>
              <a:rPr lang="en-US" dirty="0" smtClean="0"/>
              <a:t>120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0404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8504</TotalTime>
  <Words>2242</Words>
  <Application>Microsoft Office PowerPoint</Application>
  <PresentationFormat>On-screen Show (4:3)</PresentationFormat>
  <Paragraphs>298</Paragraphs>
  <Slides>52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1" baseType="lpstr">
      <vt:lpstr>Arial</vt:lpstr>
      <vt:lpstr>Calibri</vt:lpstr>
      <vt:lpstr>Calibri Light</vt:lpstr>
      <vt:lpstr>Cambria Math</vt:lpstr>
      <vt:lpstr>Script MT Bold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Colorado Northwestern Community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McLaughlin, Jay</dc:creator>
  <cp:lastModifiedBy>McLaughlin, Jay</cp:lastModifiedBy>
  <cp:revision>105</cp:revision>
  <dcterms:created xsi:type="dcterms:W3CDTF">2019-03-26T15:54:49Z</dcterms:created>
  <dcterms:modified xsi:type="dcterms:W3CDTF">2020-09-13T19:28:52Z</dcterms:modified>
</cp:coreProperties>
</file>