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61" r:id="rId6"/>
    <p:sldId id="260" r:id="rId7"/>
    <p:sldId id="278" r:id="rId8"/>
    <p:sldId id="279" r:id="rId9"/>
    <p:sldId id="280" r:id="rId10"/>
    <p:sldId id="281" r:id="rId11"/>
    <p:sldId id="282" r:id="rId12"/>
    <p:sldId id="262" r:id="rId13"/>
    <p:sldId id="265" r:id="rId14"/>
    <p:sldId id="284" r:id="rId15"/>
    <p:sldId id="28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L8cCvAITGWM" TargetMode="External"/><Relationship Id="rId4" Type="http://schemas.openxmlformats.org/officeDocument/2006/relationships/hyperlink" Target="https://www.youtube.com/watch?v=G1Op_1yG6l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“Domains” of Chemistry (1.1)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States of Matter (1.2)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E, C, M (1.2)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Physical and Chemical Properties (1.3)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Intensive/Extensive (1.3)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Chemical Formulas (2.4)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Chemical Structures (2.4)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mole (2.4)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Differentiate between s/l/g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Differentiate between E/C/M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Differentiate between P/C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Intensive and Extensive properties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Chemical Structures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g ↔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↔ atoms problems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" y="4283288"/>
            <a:ext cx="4294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1.1-1.3 and 2.4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4283288"/>
            <a:ext cx="42947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Extra practice on </a:t>
            </a: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90198" y="206597"/>
            <a:ext cx="4677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2c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105" t="65037" r="26585"/>
          <a:stretch/>
        </p:blipFill>
        <p:spPr>
          <a:xfrm>
            <a:off x="3437553" y="504147"/>
            <a:ext cx="977685" cy="1174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340" t="65037"/>
          <a:stretch/>
        </p:blipFill>
        <p:spPr>
          <a:xfrm>
            <a:off x="8021431" y="450789"/>
            <a:ext cx="1122569" cy="1214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959" t="12485" r="6161" b="3542"/>
          <a:stretch/>
        </p:blipFill>
        <p:spPr>
          <a:xfrm>
            <a:off x="627666" y="2075636"/>
            <a:ext cx="2880457" cy="4494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494" t="12618" r="57209" b="5524"/>
          <a:stretch/>
        </p:blipFill>
        <p:spPr>
          <a:xfrm>
            <a:off x="5415068" y="2087619"/>
            <a:ext cx="2833635" cy="43810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0500" y="267426"/>
            <a:ext cx="206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Heterogenous</a:t>
            </a:r>
            <a:r>
              <a:rPr lang="en-US" sz="2400" b="1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836" y="776297"/>
            <a:ext cx="3742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/>
              <a:t>Uniform in appearance (no phase boundaries) and </a:t>
            </a:r>
            <a:r>
              <a:rPr lang="en-US" u="sng" dirty="0"/>
              <a:t>same</a:t>
            </a:r>
            <a:r>
              <a:rPr lang="en-US" dirty="0"/>
              <a:t> properties throughout.  </a:t>
            </a:r>
          </a:p>
          <a:p>
            <a:pPr lvl="0" defTabSz="914400">
              <a:defRPr/>
            </a:pPr>
            <a:r>
              <a:rPr lang="en-US" dirty="0"/>
              <a:t>(1 phase)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8692" y="368022"/>
            <a:ext cx="196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Homogenous: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6992" y="729091"/>
            <a:ext cx="3742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/>
              <a:t>Not Uniform in appearance (visible phase boundaries) and </a:t>
            </a:r>
            <a:r>
              <a:rPr lang="en-US" u="sng" dirty="0"/>
              <a:t>different</a:t>
            </a:r>
            <a:r>
              <a:rPr lang="en-US" dirty="0"/>
              <a:t> properties throughout (2 </a:t>
            </a:r>
            <a:r>
              <a:rPr lang="en-US" dirty="0" smtClean="0"/>
              <a:t>phases)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2105" t="65037" r="26585"/>
          <a:stretch/>
        </p:blipFill>
        <p:spPr>
          <a:xfrm>
            <a:off x="4934755" y="4341452"/>
            <a:ext cx="977685" cy="1174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2" y="348971"/>
            <a:ext cx="8201114" cy="3267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3598" y="709722"/>
            <a:ext cx="15999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Physically Separable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0287" y="774630"/>
            <a:ext cx="19463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NOT Physically Separable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822" y="2178469"/>
            <a:ext cx="20329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NOT Chemically Separable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3488" y="2178469"/>
            <a:ext cx="16865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Chemically Separable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0372" y="986721"/>
            <a:ext cx="14849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Fixed Composition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3598" y="913129"/>
            <a:ext cx="16898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Variable Composition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217" y="3611615"/>
            <a:ext cx="22100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Uniform Appearance</a:t>
            </a:r>
          </a:p>
          <a:p>
            <a:r>
              <a:rPr lang="en-US" sz="1350" dirty="0">
                <a:solidFill>
                  <a:srgbClr val="FF0000"/>
                </a:solidFill>
              </a:rPr>
              <a:t>Same Properties Throughout</a:t>
            </a:r>
          </a:p>
          <a:p>
            <a:r>
              <a:rPr lang="en-US" sz="1350" dirty="0">
                <a:solidFill>
                  <a:srgbClr val="FF0000"/>
                </a:solidFill>
              </a:rPr>
              <a:t>No Phase Boundary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7380" y="3611615"/>
            <a:ext cx="199541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NOT Uniform Appearance</a:t>
            </a:r>
          </a:p>
          <a:p>
            <a:r>
              <a:rPr lang="en-US" sz="1350" dirty="0">
                <a:solidFill>
                  <a:srgbClr val="FF0000"/>
                </a:solidFill>
              </a:rPr>
              <a:t>Different Properties</a:t>
            </a:r>
          </a:p>
          <a:p>
            <a:r>
              <a:rPr lang="en-US" sz="1350" dirty="0">
                <a:solidFill>
                  <a:srgbClr val="FF0000"/>
                </a:solidFill>
              </a:rPr>
              <a:t>Phase Boundary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752" y="3582308"/>
            <a:ext cx="14544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Separable by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Nuclear Reactions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822" y="2383984"/>
            <a:ext cx="753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Singular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3488" y="2382379"/>
            <a:ext cx="1088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Two or More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5865" r="74278"/>
          <a:stretch/>
        </p:blipFill>
        <p:spPr>
          <a:xfrm>
            <a:off x="421533" y="4088572"/>
            <a:ext cx="1272106" cy="1235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340" t="65037"/>
          <a:stretch/>
        </p:blipFill>
        <p:spPr>
          <a:xfrm>
            <a:off x="7125116" y="4327196"/>
            <a:ext cx="1122569" cy="12142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7063" t="65037" r="50994"/>
          <a:stretch/>
        </p:blipFill>
        <p:spPr>
          <a:xfrm>
            <a:off x="2742848" y="3997787"/>
            <a:ext cx="1123029" cy="13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95" y="422030"/>
            <a:ext cx="25346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Physical Properties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23501" y="274602"/>
            <a:ext cx="26874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Properties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1113" y="1024932"/>
            <a:ext cx="2974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of matter </a:t>
            </a:r>
            <a:r>
              <a:rPr lang="en-US" u="sng" dirty="0" smtClean="0"/>
              <a:t>not</a:t>
            </a:r>
            <a:r>
              <a:rPr lang="en-US" dirty="0" smtClean="0"/>
              <a:t> associated with a change in its chemical composition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741" y="3869732"/>
            <a:ext cx="2974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state of or property </a:t>
            </a:r>
            <a:r>
              <a:rPr lang="en-US" u="sng" dirty="0" smtClean="0"/>
              <a:t>without</a:t>
            </a:r>
            <a:r>
              <a:rPr lang="en-US" dirty="0" smtClean="0"/>
              <a:t> any change in its chemical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308" y="3408067"/>
            <a:ext cx="21714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Physical Change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065" y="2089499"/>
            <a:ext cx="324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Density, color, hardness, melting/boiling point and electrical conductivity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40" y="5254727"/>
            <a:ext cx="347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Melting/Freezing/Evaporation/Condensation, Dissolving, Magnetization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3501" y="831338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change</a:t>
            </a:r>
            <a:r>
              <a:rPr lang="en-US" dirty="0" smtClean="0"/>
              <a:t> of one type of matter to another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9169" y="1828862"/>
            <a:ext cx="324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Flammability, Toxicity, Acidity, Chemical Reactivity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9169" y="3389646"/>
            <a:ext cx="2324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Change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23726" y="4031066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produces a new type of matter (</a:t>
            </a:r>
            <a:r>
              <a:rPr lang="en-US" u="sng" dirty="0" smtClean="0"/>
              <a:t>different</a:t>
            </a:r>
            <a:r>
              <a:rPr lang="en-US" dirty="0" smtClean="0"/>
              <a:t> structure)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7848" y="5264214"/>
            <a:ext cx="324561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Rust, Combustion, Cooking, Digesting, Rotting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40" y="6380703"/>
            <a:ext cx="31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*Nondestructive and Reversible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69169" y="6333753"/>
            <a:ext cx="28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*Destructive and Irreversible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95" y="422030"/>
            <a:ext cx="27278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Extensive Properties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1113" y="1024932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Depends</a:t>
            </a:r>
            <a:r>
              <a:rPr lang="en-US" dirty="0" smtClean="0"/>
              <a:t> on the amount of matter present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113" y="1888532"/>
            <a:ext cx="32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Mass, Volume, Heat/Energy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8654" y="323221"/>
            <a:ext cx="26791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Intensive Properties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72" y="926123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Independent</a:t>
            </a:r>
            <a:r>
              <a:rPr lang="en-US" dirty="0" smtClean="0"/>
              <a:t> on the amount of matter present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72" y="1888532"/>
            <a:ext cx="32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Density, Temperature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2491" t="54421" b="13633"/>
          <a:stretch/>
        </p:blipFill>
        <p:spPr>
          <a:xfrm>
            <a:off x="966894" y="4010018"/>
            <a:ext cx="2157357" cy="1033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9128" r="42449" b="61274"/>
          <a:stretch/>
        </p:blipFill>
        <p:spPr>
          <a:xfrm>
            <a:off x="5215095" y="2700083"/>
            <a:ext cx="3687066" cy="1066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2469" t="8812" b="60652"/>
          <a:stretch/>
        </p:blipFill>
        <p:spPr>
          <a:xfrm>
            <a:off x="5743704" y="3841650"/>
            <a:ext cx="2409094" cy="1102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4381" r="42157" b="13907"/>
          <a:stretch/>
        </p:blipFill>
        <p:spPr>
          <a:xfrm>
            <a:off x="231113" y="2722228"/>
            <a:ext cx="3628921" cy="1119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2726" y="6300316"/>
            <a:ext cx="4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*Preferred types of measurements to make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18" y="271305"/>
            <a:ext cx="254550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Formulas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918" y="1085222"/>
            <a:ext cx="539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Molecular Formula – </a:t>
            </a:r>
            <a:r>
              <a:rPr lang="en-US" dirty="0" smtClean="0"/>
              <a:t>number and type of in a molecule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918" y="1471080"/>
            <a:ext cx="785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Structural Formula – </a:t>
            </a:r>
            <a:r>
              <a:rPr lang="en-US" dirty="0" smtClean="0"/>
              <a:t>number and type of in a molecule + how they are connected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918" y="1840412"/>
            <a:ext cx="874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Ball and Stick Model – </a:t>
            </a:r>
            <a:r>
              <a:rPr lang="en-US" dirty="0" smtClean="0"/>
              <a:t>number and type of in a molecule + how they are connected + shape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918" y="2209744"/>
            <a:ext cx="888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Space-filling – </a:t>
            </a:r>
            <a:r>
              <a:rPr lang="en-US" dirty="0" smtClean="0"/>
              <a:t>number and type of in a molecule + how they are connected + shape + volume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571" t="15824" b="9890"/>
          <a:stretch/>
        </p:blipFill>
        <p:spPr>
          <a:xfrm>
            <a:off x="1205801" y="2749164"/>
            <a:ext cx="6008916" cy="36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84" y="1020846"/>
            <a:ext cx="3244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Chemical Formulas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/>
              <a:t>Symbols indicate E present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/>
              <a:t>Subscripts = number of atoms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/>
              <a:t>( ) = groups of atoms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/>
              <a:t># in front = # of molecules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3" y="3504380"/>
            <a:ext cx="2936966" cy="1893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52" y="3437407"/>
            <a:ext cx="3714343" cy="2464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918" y="271305"/>
            <a:ext cx="254550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Formulas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63039" y="190919"/>
            <a:ext cx="134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vs 2 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98" y="828352"/>
            <a:ext cx="5005178" cy="12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46" y="562707"/>
            <a:ext cx="32362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Empirical Formula</a:t>
            </a:r>
          </a:p>
          <a:p>
            <a:r>
              <a:rPr lang="en-US" dirty="0" smtClean="0"/>
              <a:t>-type of atoms + simplest whole </a:t>
            </a:r>
          </a:p>
          <a:p>
            <a:r>
              <a:rPr lang="en-US" dirty="0" smtClean="0"/>
              <a:t>number ratio of atoms</a:t>
            </a:r>
          </a:p>
          <a:p>
            <a:r>
              <a:rPr lang="en-US" dirty="0" smtClean="0"/>
              <a:t>-Ionic Compounds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3932" y="562707"/>
            <a:ext cx="3483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Molecular Formula </a:t>
            </a:r>
          </a:p>
          <a:p>
            <a:r>
              <a:rPr lang="en-US" dirty="0"/>
              <a:t>-</a:t>
            </a:r>
            <a:r>
              <a:rPr lang="en-US" b="1" dirty="0" smtClean="0"/>
              <a:t> </a:t>
            </a:r>
            <a:r>
              <a:rPr lang="en-US" dirty="0" smtClean="0"/>
              <a:t>number and type of in a molecule</a:t>
            </a:r>
          </a:p>
          <a:p>
            <a:r>
              <a:rPr lang="en-US" dirty="0" smtClean="0"/>
              <a:t>- Molecular </a:t>
            </a:r>
            <a:r>
              <a:rPr lang="en-US" dirty="0"/>
              <a:t>Compounds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546" y="2682909"/>
            <a:ext cx="2642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Hexane </a:t>
            </a:r>
          </a:p>
          <a:p>
            <a:endParaRPr lang="en-US" dirty="0"/>
          </a:p>
          <a:p>
            <a:r>
              <a:rPr lang="en-US" dirty="0" smtClean="0"/>
              <a:t>Molecular Formula -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endParaRPr lang="en-US" dirty="0" smtClean="0"/>
          </a:p>
          <a:p>
            <a:r>
              <a:rPr lang="en-US" dirty="0" smtClean="0"/>
              <a:t>Empirical Formula – CH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99" y="2682909"/>
            <a:ext cx="5953125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0446" b="18565"/>
          <a:stretch/>
        </p:blipFill>
        <p:spPr>
          <a:xfrm>
            <a:off x="4157677" y="5767753"/>
            <a:ext cx="4299901" cy="974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380" b="48432"/>
          <a:stretch/>
        </p:blipFill>
        <p:spPr>
          <a:xfrm>
            <a:off x="4013145" y="4355959"/>
            <a:ext cx="4299901" cy="15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46" y="562707"/>
            <a:ext cx="543334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Structural Isomers</a:t>
            </a:r>
          </a:p>
          <a:p>
            <a:r>
              <a:rPr lang="en-US" dirty="0" smtClean="0"/>
              <a:t>- Compounds with same formula but different structures</a:t>
            </a:r>
          </a:p>
          <a:p>
            <a:r>
              <a:rPr lang="en-US" dirty="0" smtClean="0"/>
              <a:t>- Different P and C properties</a:t>
            </a:r>
          </a:p>
          <a:p>
            <a:r>
              <a:rPr lang="en-US" dirty="0" smtClean="0"/>
              <a:t>- Organic Chemistry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886" y="2301073"/>
            <a:ext cx="159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7" y="2628900"/>
            <a:ext cx="5305425" cy="4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72" y="4381081"/>
            <a:ext cx="5370159" cy="21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46" y="562707"/>
            <a:ext cx="590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Spatial Isomers</a:t>
            </a:r>
          </a:p>
          <a:p>
            <a:r>
              <a:rPr lang="en-US" dirty="0" smtClean="0"/>
              <a:t>- Same Formula, Same Structure, Different Spatial Orientation</a:t>
            </a:r>
          </a:p>
          <a:p>
            <a:r>
              <a:rPr lang="en-US" dirty="0" smtClean="0"/>
              <a:t>- Cis/Trans (R/S)</a:t>
            </a:r>
          </a:p>
          <a:p>
            <a:r>
              <a:rPr lang="en-US" dirty="0" smtClean="0"/>
              <a:t>- Optical</a:t>
            </a:r>
          </a:p>
          <a:p>
            <a:r>
              <a:rPr lang="en-US" dirty="0" smtClean="0"/>
              <a:t>- Organic Chemistry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8012"/>
          <a:stretch/>
        </p:blipFill>
        <p:spPr>
          <a:xfrm>
            <a:off x="4592097" y="2401556"/>
            <a:ext cx="4444302" cy="994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318" b="23995"/>
          <a:stretch/>
        </p:blipFill>
        <p:spPr>
          <a:xfrm>
            <a:off x="207753" y="2331217"/>
            <a:ext cx="3955599" cy="17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8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3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22" y="5848829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28.1 on all exams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7844" y="5202499"/>
            <a:ext cx="29773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Saturated or Unsaturated FA?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Structure -&gt; Physical Properties -&gt; Biological Property</a:t>
            </a:r>
          </a:p>
        </p:txBody>
      </p:sp>
    </p:spTree>
    <p:extLst>
      <p:ext uri="{BB962C8B-B14F-4D97-AF65-F5344CB8AC3E}">
        <p14:creationId xmlns:p14="http://schemas.microsoft.com/office/powerpoint/2010/main" val="119063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8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2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5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4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33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14325"/>
            <a:ext cx="293824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Domains of Chemistry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0975" y="1190625"/>
            <a:ext cx="716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Macroscopic – </a:t>
            </a:r>
            <a:r>
              <a:rPr lang="en-US" dirty="0" smtClean="0"/>
              <a:t>large enough to be sensed directly by human sight or touch.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0975" y="1905000"/>
            <a:ext cx="724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Microscopic – </a:t>
            </a:r>
            <a:r>
              <a:rPr lang="en-US" dirty="0" smtClean="0"/>
              <a:t>to small to be sensed directly we must use our “imagination”.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0975" y="2619375"/>
            <a:ext cx="869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Symbolic Domain – </a:t>
            </a:r>
            <a:r>
              <a:rPr lang="en-US" dirty="0" smtClean="0"/>
              <a:t>use of specialized language to represent macro/micro domains include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dirty="0" smtClean="0"/>
              <a:t>chemical symbols, formulas, equations, graphs, drawing calculations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01" y="4124534"/>
            <a:ext cx="3424391" cy="1633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4124534"/>
            <a:ext cx="2962275" cy="154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3470" y="467805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7" y="354834"/>
            <a:ext cx="8731398" cy="58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3" y="130628"/>
            <a:ext cx="8618136" cy="64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19" y="301451"/>
            <a:ext cx="30013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Other States of Matter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12880" y="3056485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Ferro fluids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9" y="1013679"/>
            <a:ext cx="3810000" cy="187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5394" y="3329467"/>
            <a:ext cx="226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Newtonian Fluids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39" y="721470"/>
            <a:ext cx="4394361" cy="24608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25816" y="3698799"/>
            <a:ext cx="498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https://www.youtube.com/watch?v=G1Op_1yG6lQ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366978"/>
            <a:ext cx="509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https://www.youtube.com/watch?v=L8cCvAITGWM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1" y="595427"/>
            <a:ext cx="8935725" cy="26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26497"/>
              </p:ext>
            </p:extLst>
          </p:nvPr>
        </p:nvGraphicFramePr>
        <p:xfrm>
          <a:off x="231834" y="4557105"/>
          <a:ext cx="4715910" cy="2084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250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713512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509148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643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Pure Substance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Mixture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665995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Seperable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Not Physically Separable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Physical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64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Composition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Fixed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Variable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66599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 and C Properties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Different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2298206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66977"/>
              </p:ext>
            </p:extLst>
          </p:nvPr>
        </p:nvGraphicFramePr>
        <p:xfrm>
          <a:off x="90435" y="397239"/>
          <a:ext cx="4664949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341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2931608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</a:rPr>
                        <a:t>Pure Substance:</a:t>
                      </a:r>
                      <a:endParaRPr lang="en-US" sz="18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matter with a definite fixed composition chemically mixed together, that can not be physically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separated and has the same physical and chemical properties.  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1833" y="2795847"/>
          <a:ext cx="4664948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603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3656345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</a:rPr>
                        <a:t>Mixture:</a:t>
                      </a:r>
                      <a:endParaRPr lang="en-US" sz="18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matter containing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two or more substances physically mixed together with variable composition and variable physical and chemical properties.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5865" r="74278"/>
          <a:stretch/>
        </p:blipFill>
        <p:spPr>
          <a:xfrm>
            <a:off x="4797692" y="636622"/>
            <a:ext cx="1272106" cy="1235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7063" t="65037" r="50994"/>
          <a:stretch/>
        </p:blipFill>
        <p:spPr>
          <a:xfrm>
            <a:off x="6696749" y="549549"/>
            <a:ext cx="1123029" cy="1309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2105" t="65037" r="26585"/>
          <a:stretch/>
        </p:blipFill>
        <p:spPr>
          <a:xfrm>
            <a:off x="5092113" y="2775816"/>
            <a:ext cx="977685" cy="1174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6340" t="65037"/>
          <a:stretch/>
        </p:blipFill>
        <p:spPr>
          <a:xfrm>
            <a:off x="6697209" y="2795847"/>
            <a:ext cx="1122569" cy="12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41087"/>
              </p:ext>
            </p:extLst>
          </p:nvPr>
        </p:nvGraphicFramePr>
        <p:xfrm>
          <a:off x="180871" y="539009"/>
          <a:ext cx="4664949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440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3534509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</a:rPr>
                        <a:t>Element:</a:t>
                      </a:r>
                      <a:endParaRPr lang="en-US" sz="18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Singular (fundamental),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can’t be broken down. (Nuclear Chemistry)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68798"/>
              </p:ext>
            </p:extLst>
          </p:nvPr>
        </p:nvGraphicFramePr>
        <p:xfrm>
          <a:off x="110532" y="2191498"/>
          <a:ext cx="4664948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65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3383783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</a:rPr>
                        <a:t>Compound:</a:t>
                      </a:r>
                      <a:endParaRPr lang="en-US" sz="18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Two or more elements chemically combined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(Ionic or Molecular)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74693"/>
              </p:ext>
            </p:extLst>
          </p:nvPr>
        </p:nvGraphicFramePr>
        <p:xfrm>
          <a:off x="256162" y="3843987"/>
          <a:ext cx="4070937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902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479163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302749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Element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Compound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Seperability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Not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Chemically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Composition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Fixed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Fixed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Number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Singular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 or More</a:t>
                      </a:r>
                      <a:endParaRPr 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2298206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5865" r="74278"/>
          <a:stretch/>
        </p:blipFill>
        <p:spPr>
          <a:xfrm>
            <a:off x="5221762" y="420169"/>
            <a:ext cx="1272106" cy="1235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063" t="65037" r="50994"/>
          <a:stretch/>
        </p:blipFill>
        <p:spPr>
          <a:xfrm>
            <a:off x="5370839" y="1937400"/>
            <a:ext cx="1123029" cy="13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697</Words>
  <Application>Microsoft Office PowerPoint</Application>
  <PresentationFormat>On-screen Show (4:3)</PresentationFormat>
  <Paragraphs>142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30</cp:revision>
  <dcterms:created xsi:type="dcterms:W3CDTF">2020-03-25T15:59:49Z</dcterms:created>
  <dcterms:modified xsi:type="dcterms:W3CDTF">2020-09-02T19:32:32Z</dcterms:modified>
</cp:coreProperties>
</file>