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0" r:id="rId3"/>
    <p:sldId id="284" r:id="rId4"/>
    <p:sldId id="291" r:id="rId5"/>
    <p:sldId id="285" r:id="rId6"/>
    <p:sldId id="293" r:id="rId7"/>
    <p:sldId id="292" r:id="rId8"/>
    <p:sldId id="286" r:id="rId9"/>
    <p:sldId id="294" r:id="rId10"/>
    <p:sldId id="295" r:id="rId11"/>
    <p:sldId id="287" r:id="rId12"/>
    <p:sldId id="288" r:id="rId13"/>
    <p:sldId id="289" r:id="rId14"/>
    <p:sldId id="262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9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0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CED6-F9C2-47D6-A4F9-4F76B71429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AD77-B6AD-4E6A-A3AA-38850687E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967" y="1283815"/>
            <a:ext cx="4294772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Overview/Topics</a:t>
            </a:r>
          </a:p>
          <a:p>
            <a:pPr marL="342900" indent="-342900">
              <a:buAutoNum type="arabicPeriod"/>
            </a:pPr>
            <a:r>
              <a:rPr lang="en-US" dirty="0"/>
              <a:t>General properties of e/</a:t>
            </a:r>
            <a:r>
              <a:rPr lang="en-US" dirty="0" err="1"/>
              <a:t>p/n</a:t>
            </a:r>
            <a:r>
              <a:rPr lang="en-US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Charge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Relative Mass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Location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Importance in </a:t>
            </a:r>
            <a:r>
              <a:rPr lang="en-US" dirty="0" smtClean="0"/>
              <a:t>chemistry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Understand the formation of cations and anions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Isotopes and Isotope Notation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Atomic Mass/Weighted Averages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7841" y="1307413"/>
            <a:ext cx="4294772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Role of p/n/e in chemistry</a:t>
            </a:r>
          </a:p>
          <a:p>
            <a:pPr marL="342900" indent="-342900">
              <a:buAutoNum type="arabicPeriod"/>
            </a:pPr>
            <a:r>
              <a:rPr lang="en-US" dirty="0" smtClean="0"/>
              <a:t>Write a reaction showing the formation of: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Anions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Isotope </a:t>
            </a:r>
            <a:r>
              <a:rPr lang="en-US" dirty="0" smtClean="0"/>
              <a:t>Notation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Determine the number of n/p/e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Write the correct isotope notation given n/p/e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Solve for average atomic mass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85967" y="6125081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Read</a:t>
            </a:r>
          </a:p>
          <a:p>
            <a:r>
              <a:rPr lang="en-US" dirty="0"/>
              <a:t>OER – Chapter </a:t>
            </a:r>
            <a:r>
              <a:rPr lang="en-US" dirty="0" smtClean="0"/>
              <a:t>2.1-2.3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7841" y="6085129"/>
            <a:ext cx="42947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1605" y="206597"/>
            <a:ext cx="8242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CHE 111 Fall 2020</a:t>
            </a:r>
          </a:p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2b </a:t>
            </a:r>
            <a:r>
              <a:rPr lang="en-US" sz="3200" dirty="0"/>
              <a:t>– </a:t>
            </a:r>
            <a:r>
              <a:rPr lang="en-US" sz="3200" dirty="0" smtClean="0"/>
              <a:t>Atoms, Cation, Anions and Isotopes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911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234" y="2177249"/>
            <a:ext cx="339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 → Al</a:t>
            </a:r>
            <a:r>
              <a:rPr lang="en-US" sz="3600" baseline="30000" dirty="0" smtClean="0">
                <a:solidFill>
                  <a:srgbClr val="FF0000"/>
                </a:solidFill>
              </a:rPr>
              <a:t>+3</a:t>
            </a:r>
            <a:r>
              <a:rPr lang="en-US" sz="3600" dirty="0" smtClean="0">
                <a:solidFill>
                  <a:srgbClr val="FF0000"/>
                </a:solidFill>
              </a:rPr>
              <a:t> + 3 e</a:t>
            </a:r>
            <a:r>
              <a:rPr lang="en-US" sz="3600" baseline="30000" dirty="0" smtClean="0">
                <a:solidFill>
                  <a:srgbClr val="FF0000"/>
                </a:solidFill>
              </a:rPr>
              <a:t>-1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234" y="4879787"/>
            <a:ext cx="309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+ </a:t>
            </a:r>
            <a:r>
              <a:rPr lang="en-US" sz="3600" dirty="0" smtClean="0">
                <a:solidFill>
                  <a:srgbClr val="FF0000"/>
                </a:solidFill>
              </a:rPr>
              <a:t>3 e</a:t>
            </a:r>
            <a:r>
              <a:rPr lang="en-US" sz="3600" baseline="30000" dirty="0" smtClean="0">
                <a:solidFill>
                  <a:srgbClr val="FF0000"/>
                </a:solidFill>
              </a:rPr>
              <a:t>-1</a:t>
            </a:r>
            <a:r>
              <a:rPr lang="en-US" sz="3600" dirty="0" smtClean="0">
                <a:solidFill>
                  <a:srgbClr val="FF0000"/>
                </a:solidFill>
              </a:rPr>
              <a:t> → N</a:t>
            </a:r>
            <a:r>
              <a:rPr lang="en-US" sz="3600" baseline="30000" dirty="0" smtClean="0">
                <a:solidFill>
                  <a:srgbClr val="FF0000"/>
                </a:solidFill>
              </a:rPr>
              <a:t>-3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729" y="624451"/>
            <a:ext cx="1031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Write the reaction showing a neural Aluminum atom losing 3 electrons to form an Aluminum Cation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4418" y="3436185"/>
            <a:ext cx="1031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Write the reaction  the formation of Nitrogen Anion which has gained 3 electrons.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89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10" y="480533"/>
            <a:ext cx="411670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/>
              <a:t>Atomic Mass of Atoms:</a:t>
            </a:r>
            <a:r>
              <a:rPr lang="en-US" sz="32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324" y="128789"/>
            <a:ext cx="3612267" cy="3636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6490" y="2434107"/>
            <a:ext cx="26161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Mass Spectrometer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4390" y="2542251"/>
            <a:ext cx="320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H atom = 1.67 x 10</a:t>
            </a:r>
            <a:r>
              <a:rPr lang="en-US" sz="2400" baseline="30000" dirty="0" smtClean="0"/>
              <a:t>-24 </a:t>
            </a:r>
            <a:r>
              <a:rPr lang="en-US" sz="2400" dirty="0" smtClean="0"/>
              <a:t>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14" y="875763"/>
            <a:ext cx="3500678" cy="2740114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4979646" y="-412124"/>
            <a:ext cx="2923505" cy="32068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1208" y="1236161"/>
            <a:ext cx="330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amu</a:t>
            </a:r>
            <a:r>
              <a:rPr lang="en-US" sz="2400" dirty="0" smtClean="0"/>
              <a:t> = 1/12 mass of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2115458" y="1814439"/>
            <a:ext cx="530825" cy="684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092934" y="3102820"/>
            <a:ext cx="530825" cy="684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232" y="3445097"/>
            <a:ext cx="1247619" cy="1523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87" y="3864648"/>
            <a:ext cx="3999341" cy="267983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3069991" y="3445097"/>
            <a:ext cx="1909655" cy="792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018578" y="4524121"/>
            <a:ext cx="1909654" cy="379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760" y="3787375"/>
            <a:ext cx="4656831" cy="30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0" y="1345495"/>
            <a:ext cx="1963486" cy="21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57" y="480533"/>
            <a:ext cx="405001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/>
              <a:t>Average Atomic Mass:</a:t>
            </a:r>
            <a:r>
              <a:rPr lang="en-US" sz="3200" dirty="0" smtClean="0"/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81001" y="1817296"/>
            <a:ext cx="5083717" cy="830997"/>
            <a:chOff x="2694433" y="2894924"/>
            <a:chExt cx="5083717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2694433" y="2894924"/>
              <a:ext cx="14591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Weighted </a:t>
              </a:r>
            </a:p>
            <a:p>
              <a:r>
                <a:rPr lang="en-US" sz="2400" dirty="0" smtClean="0"/>
                <a:t>Average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0315" y="30795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6482" y="3079589"/>
              <a:ext cx="3281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(M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 x (W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) + (M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)(W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) …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66567" y="304135"/>
            <a:ext cx="6623239" cy="937570"/>
            <a:chOff x="4319592" y="1211336"/>
            <a:chExt cx="6623239" cy="937570"/>
          </a:xfrm>
        </p:grpSpPr>
        <p:grpSp>
          <p:nvGrpSpPr>
            <p:cNvPr id="10" name="Group 9"/>
            <p:cNvGrpSpPr/>
            <p:nvPr/>
          </p:nvGrpSpPr>
          <p:grpSpPr>
            <a:xfrm>
              <a:off x="4319592" y="1211336"/>
              <a:ext cx="4408451" cy="923330"/>
              <a:chOff x="3220939" y="3152000"/>
              <a:chExt cx="4408451" cy="92333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220939" y="3382833"/>
                <a:ext cx="1414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Average =</a:t>
                </a:r>
                <a:endParaRPr lang="en-US" sz="24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635172" y="3152000"/>
                <a:ext cx="2994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Sum of measurements</a:t>
                </a:r>
                <a:endParaRPr lang="en-US" sz="24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749465" y="3613665"/>
                <a:ext cx="2599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# </a:t>
                </a:r>
                <a:r>
                  <a:rPr lang="en-US" sz="2400" dirty="0"/>
                  <a:t>of measurements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4635172" y="3613665"/>
                <a:ext cx="2994218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8728043" y="1211336"/>
              <a:ext cx="2214788" cy="937570"/>
              <a:chOff x="6351650" y="4255344"/>
              <a:chExt cx="2214788" cy="93757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351650" y="448617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=</a:t>
                </a:r>
                <a:endParaRPr lang="en-US" sz="2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97015" y="4255344"/>
                <a:ext cx="1869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+ M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+ M</a:t>
                </a:r>
                <a:r>
                  <a:rPr lang="en-US" sz="2400" baseline="-25000" dirty="0" smtClean="0"/>
                  <a:t>3</a:t>
                </a:r>
                <a:endParaRPr lang="en-US" sz="2400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6710637" y="4717007"/>
                <a:ext cx="1737360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437992" y="473124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681001" y="2750714"/>
            <a:ext cx="6064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Grade = (70%)x(Tests) + (20%)(Lab) + 10% (HW)</a:t>
            </a:r>
            <a:endParaRPr lang="en-US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7" y="4992388"/>
            <a:ext cx="6790476" cy="16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7" y="3743820"/>
            <a:ext cx="6571429" cy="1085714"/>
          </a:xfrm>
          <a:prstGeom prst="rect">
            <a:avLst/>
          </a:prstGeom>
        </p:spPr>
      </p:pic>
      <p:pic>
        <p:nvPicPr>
          <p:cNvPr id="28674" name="Picture 2" descr="Image result for calculate average atomic mass of C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29" y="4126525"/>
            <a:ext cx="1989985" cy="21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4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65" y="290429"/>
            <a:ext cx="6523809" cy="11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716" y="1395191"/>
            <a:ext cx="6761905" cy="1476190"/>
          </a:xfrm>
          <a:prstGeom prst="rect">
            <a:avLst/>
          </a:prstGeom>
        </p:spPr>
      </p:pic>
      <p:pic>
        <p:nvPicPr>
          <p:cNvPr id="4" name="Picture 4" descr="http://www.ciaaw.org/images/p-table/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2" y="262863"/>
            <a:ext cx="2480128" cy="27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1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3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772" y="770709"/>
            <a:ext cx="4714197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Goals</a:t>
            </a:r>
          </a:p>
          <a:p>
            <a:pPr marL="342900" indent="-342900">
              <a:buAutoNum type="arabicPeriod"/>
            </a:pPr>
            <a:r>
              <a:rPr lang="en-US" dirty="0" smtClean="0"/>
              <a:t>General properties of e/</a:t>
            </a:r>
            <a:r>
              <a:rPr lang="en-US" dirty="0" err="1" smtClean="0"/>
              <a:t>p/n</a:t>
            </a:r>
            <a:r>
              <a:rPr lang="en-US" dirty="0" smtClean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Charge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Relative Mass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Location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Importance in chemistry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Isotopes and Isotope Notation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Atomic Mass/Weighted Averages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3228" y="159488"/>
            <a:ext cx="179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Chapter 2b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01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48084"/>
              </p:ext>
            </p:extLst>
          </p:nvPr>
        </p:nvGraphicFramePr>
        <p:xfrm>
          <a:off x="311726" y="679874"/>
          <a:ext cx="11326091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5511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3603606087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61880808"/>
                    </a:ext>
                  </a:extLst>
                </a:gridCol>
                <a:gridCol w="4530435">
                  <a:extLst>
                    <a:ext uri="{9D8B030D-6E8A-4147-A177-3AD203B41FA5}">
                      <a16:colId xmlns:a16="http://schemas.microsoft.com/office/drawing/2014/main" val="428400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Particle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Symbol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Relative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Charge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Relativ</a:t>
                      </a:r>
                      <a:r>
                        <a:rPr lang="en-US" sz="2400" baseline="0" dirty="0" smtClean="0"/>
                        <a:t>e Mass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Location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Important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e or e</a:t>
                      </a:r>
                      <a:r>
                        <a:rPr lang="en-US" sz="2400" baseline="300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0.0005 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Cloud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Determine Chemistry -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Bonding/Molecules/Reactions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r>
                        <a:rPr lang="en-US" sz="2400" baseline="0" dirty="0" smtClean="0"/>
                        <a:t> or p</a:t>
                      </a:r>
                      <a:r>
                        <a:rPr lang="en-US" sz="2400" baseline="300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Determine Element/Properties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Neutron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 or n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Isotopes/little</a:t>
                      </a:r>
                      <a:r>
                        <a:rPr lang="en-US" sz="2400" baseline="0" dirty="0" smtClean="0"/>
                        <a:t> effect on chemistry</a:t>
                      </a:r>
                    </a:p>
                    <a:p>
                      <a:r>
                        <a:rPr lang="en-US" sz="2400" baseline="0" dirty="0" smtClean="0"/>
                        <a:t>Big effect nuclear chemistry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726" y="218209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General Properties</a:t>
            </a:r>
            <a:endParaRPr lang="en-US" sz="24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30761"/>
              </p:ext>
            </p:extLst>
          </p:nvPr>
        </p:nvGraphicFramePr>
        <p:xfrm>
          <a:off x="7944427" y="5250104"/>
          <a:ext cx="4098636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0569">
                  <a:extLst>
                    <a:ext uri="{9D8B030D-6E8A-4147-A177-3AD203B41FA5}">
                      <a16:colId xmlns:a16="http://schemas.microsoft.com/office/drawing/2014/main" val="3714330652"/>
                    </a:ext>
                  </a:extLst>
                </a:gridCol>
                <a:gridCol w="1497487">
                  <a:extLst>
                    <a:ext uri="{9D8B030D-6E8A-4147-A177-3AD203B41FA5}">
                      <a16:colId xmlns:a16="http://schemas.microsoft.com/office/drawing/2014/main" val="4054942627"/>
                    </a:ext>
                  </a:extLst>
                </a:gridCol>
                <a:gridCol w="1540580">
                  <a:extLst>
                    <a:ext uri="{9D8B030D-6E8A-4147-A177-3AD203B41FA5}">
                      <a16:colId xmlns:a16="http://schemas.microsoft.com/office/drawing/2014/main" val="70934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Mass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21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-1.67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9.11 x 10</a:t>
                      </a:r>
                      <a:r>
                        <a:rPr lang="en-US" baseline="30000" dirty="0" smtClean="0"/>
                        <a:t>-28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6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1.67 x 10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1.673 x 10</a:t>
                      </a:r>
                      <a:r>
                        <a:rPr lang="en-US" baseline="30000" dirty="0" smtClean="0"/>
                        <a:t>-24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45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1.675 x 10</a:t>
                      </a:r>
                      <a:r>
                        <a:rPr lang="en-US" baseline="30000" dirty="0" smtClean="0"/>
                        <a:t>-24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81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44427" y="4788439"/>
            <a:ext cx="317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Don’t Remember these:</a:t>
            </a:r>
            <a:endParaRPr lang="en-US" sz="24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93" y="3690630"/>
            <a:ext cx="5331553" cy="31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46" y="181808"/>
            <a:ext cx="56036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Elements and the Periodic Table </a:t>
            </a:r>
          </a:p>
          <a:p>
            <a:pPr algn="ctr"/>
            <a:r>
              <a:rPr lang="en-US" dirty="0" smtClean="0"/>
              <a:t>-Building blocks for “Everything”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746" y="1435396"/>
            <a:ext cx="3697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Abbreviated by 1 or 2 letter symbols</a:t>
            </a:r>
          </a:p>
          <a:p>
            <a:r>
              <a:rPr lang="en-US" dirty="0" smtClean="0"/>
              <a:t># protons is given by number on top</a:t>
            </a:r>
          </a:p>
          <a:p>
            <a:r>
              <a:rPr lang="en-US" dirty="0" smtClean="0"/>
              <a:t># neutrons (not given)</a:t>
            </a:r>
          </a:p>
          <a:p>
            <a:r>
              <a:rPr lang="en-US" dirty="0" smtClean="0"/>
              <a:t># electrons = #protons (neutral atom)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80" y="1921945"/>
            <a:ext cx="68199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09" y="3183139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Isotope Notation</a:t>
            </a:r>
            <a:endParaRPr lang="en-US" sz="3200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9272" y="3806386"/>
            <a:ext cx="5305718" cy="1997424"/>
            <a:chOff x="2238188" y="2289555"/>
            <a:chExt cx="5305718" cy="1997424"/>
          </a:xfrm>
        </p:grpSpPr>
        <p:sp>
          <p:nvSpPr>
            <p:cNvPr id="5" name="TextBox 4"/>
            <p:cNvSpPr txBox="1"/>
            <p:nvPr/>
          </p:nvSpPr>
          <p:spPr>
            <a:xfrm>
              <a:off x="4862945" y="2566555"/>
              <a:ext cx="8242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X</a:t>
              </a:r>
              <a:endParaRPr lang="en-US" sz="9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0436" y="2520388"/>
              <a:ext cx="5405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7657" y="3305218"/>
              <a:ext cx="4732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Z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41658" y="2474221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e</a:t>
              </a:r>
              <a:endParaRPr lang="en-US" sz="4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8188" y="2289555"/>
              <a:ext cx="2414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 Number = #p + #n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07278" y="3917647"/>
              <a:ext cx="2127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Atomic Number = #p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91146" y="2289555"/>
              <a:ext cx="1652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Charge = #p- #e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6609" y="172502"/>
            <a:ext cx="40141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/>
              <a:t>Isotopes:</a:t>
            </a:r>
            <a:r>
              <a:rPr lang="en-US" sz="3200" dirty="0" smtClean="0"/>
              <a:t> </a:t>
            </a:r>
          </a:p>
          <a:p>
            <a:r>
              <a:rPr lang="en-US" sz="2400" dirty="0" smtClean="0"/>
              <a:t>- same number protons</a:t>
            </a:r>
          </a:p>
          <a:p>
            <a:r>
              <a:rPr lang="en-US" sz="2400" dirty="0" smtClean="0"/>
              <a:t>- different number of neutrons</a:t>
            </a:r>
            <a:endParaRPr lang="en-US" sz="2400" u="sng" dirty="0"/>
          </a:p>
        </p:txBody>
      </p:sp>
      <p:pic>
        <p:nvPicPr>
          <p:cNvPr id="2458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59" y="335978"/>
            <a:ext cx="1963486" cy="21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ciaaw.org/images/p-table/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63" y="335978"/>
            <a:ext cx="1950322" cy="21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56112" y="3767914"/>
            <a:ext cx="824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X</a:t>
            </a:r>
            <a:endParaRPr lang="en-US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7949612" y="3721747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118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98892" y="459891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50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34825" y="3675580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+2</a:t>
            </a:r>
            <a:endParaRPr lang="en-US" sz="4800" dirty="0"/>
          </a:p>
        </p:txBody>
      </p:sp>
      <p:sp>
        <p:nvSpPr>
          <p:cNvPr id="3" name="Right Arrow 2"/>
          <p:cNvSpPr/>
          <p:nvPr/>
        </p:nvSpPr>
        <p:spPr>
          <a:xfrm rot="2085584">
            <a:off x="7153354" y="2586790"/>
            <a:ext cx="1562986" cy="105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37206" y="1108660"/>
            <a:ext cx="1742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_____</a:t>
            </a:r>
          </a:p>
          <a:p>
            <a:endParaRPr lang="en-US" dirty="0"/>
          </a:p>
          <a:p>
            <a:r>
              <a:rPr lang="en-US" dirty="0" smtClean="0"/>
              <a:t>Neutron: </a:t>
            </a:r>
            <a:r>
              <a:rPr lang="en-US" dirty="0"/>
              <a:t>_____</a:t>
            </a:r>
          </a:p>
          <a:p>
            <a:endParaRPr lang="en-US" dirty="0"/>
          </a:p>
          <a:p>
            <a:r>
              <a:rPr lang="en-US" dirty="0" smtClean="0"/>
              <a:t>Electrons: </a:t>
            </a:r>
            <a:r>
              <a:rPr lang="en-US" dirty="0"/>
              <a:t>_____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8623" y="4307105"/>
            <a:ext cx="1447404" cy="1332119"/>
            <a:chOff x="4384969" y="2434765"/>
            <a:chExt cx="1447404" cy="1332119"/>
          </a:xfrm>
        </p:grpSpPr>
        <p:sp>
          <p:nvSpPr>
            <p:cNvPr id="9" name="TextBox 8"/>
            <p:cNvSpPr txBox="1"/>
            <p:nvPr/>
          </p:nvSpPr>
          <p:spPr>
            <a:xfrm>
              <a:off x="4862945" y="2566555"/>
              <a:ext cx="6094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S</a:t>
              </a:r>
              <a:endParaRPr lang="en-US" sz="7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4969" y="247422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34</a:t>
              </a:r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2604" y="2434765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-2</a:t>
              </a:r>
              <a:endParaRPr lang="en-US" sz="3600" dirty="0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365979" y="1426334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27173" y="4630270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53161" y="1477992"/>
            <a:ext cx="13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13</a:t>
            </a:r>
          </a:p>
          <a:p>
            <a:r>
              <a:rPr lang="en-US" dirty="0" smtClean="0"/>
              <a:t>Neutron: 13</a:t>
            </a:r>
          </a:p>
          <a:p>
            <a:r>
              <a:rPr lang="en-US" dirty="0" smtClean="0"/>
              <a:t>Electrons: 10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8638561" y="1570325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7114" y="982968"/>
            <a:ext cx="2092894" cy="1418354"/>
            <a:chOff x="4384969" y="2440863"/>
            <a:chExt cx="2092894" cy="1418354"/>
          </a:xfrm>
        </p:grpSpPr>
        <p:sp>
          <p:nvSpPr>
            <p:cNvPr id="18" name="TextBox 17"/>
            <p:cNvSpPr txBox="1"/>
            <p:nvPr/>
          </p:nvSpPr>
          <p:spPr>
            <a:xfrm>
              <a:off x="4862945" y="2566555"/>
              <a:ext cx="122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Na</a:t>
              </a:r>
              <a:endParaRPr lang="en-US" sz="7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84969" y="247422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23</a:t>
              </a:r>
              <a:endParaRPr lang="en-US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6463" y="321288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11</a:t>
              </a:r>
              <a:endParaRPr lang="en-US" sz="3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9929" y="2440863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+1</a:t>
              </a:r>
              <a:endParaRPr lang="en-US" sz="3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12730" y="4470793"/>
            <a:ext cx="13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35</a:t>
            </a:r>
          </a:p>
          <a:p>
            <a:r>
              <a:rPr lang="en-US" dirty="0" smtClean="0"/>
              <a:t>Neutron: 40</a:t>
            </a:r>
          </a:p>
          <a:p>
            <a:r>
              <a:rPr lang="en-US" dirty="0" smtClean="0"/>
              <a:t>Electrons: 36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8708188" y="4597027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46664" y="4300395"/>
            <a:ext cx="1742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_____</a:t>
            </a:r>
          </a:p>
          <a:p>
            <a:endParaRPr lang="en-US" dirty="0"/>
          </a:p>
          <a:p>
            <a:r>
              <a:rPr lang="en-US" dirty="0" smtClean="0"/>
              <a:t>Neutron: </a:t>
            </a:r>
            <a:r>
              <a:rPr lang="en-US" dirty="0"/>
              <a:t>_____</a:t>
            </a:r>
          </a:p>
          <a:p>
            <a:endParaRPr lang="en-US" dirty="0"/>
          </a:p>
          <a:p>
            <a:r>
              <a:rPr lang="en-US" dirty="0" smtClean="0"/>
              <a:t>Electrons: </a:t>
            </a:r>
            <a:r>
              <a:rPr lang="en-US" dirty="0"/>
              <a:t>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114" y="369996"/>
            <a:ext cx="14344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It!</a:t>
            </a:r>
          </a:p>
        </p:txBody>
      </p:sp>
    </p:spTree>
    <p:extLst>
      <p:ext uri="{BB962C8B-B14F-4D97-AF65-F5344CB8AC3E}">
        <p14:creationId xmlns:p14="http://schemas.microsoft.com/office/powerpoint/2010/main" val="77685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03893" y="779351"/>
            <a:ext cx="1902995" cy="1408079"/>
            <a:chOff x="4384969" y="2451138"/>
            <a:chExt cx="1902995" cy="1408079"/>
          </a:xfrm>
        </p:grpSpPr>
        <p:sp>
          <p:nvSpPr>
            <p:cNvPr id="3" name="TextBox 2"/>
            <p:cNvSpPr txBox="1"/>
            <p:nvPr/>
          </p:nvSpPr>
          <p:spPr>
            <a:xfrm>
              <a:off x="4862945" y="2566555"/>
              <a:ext cx="9300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Al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84969" y="247422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26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6463" y="321288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13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40030" y="2451138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+3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38265" y="1100250"/>
            <a:ext cx="13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</a:p>
          <a:p>
            <a:r>
              <a:rPr lang="en-US" dirty="0" smtClean="0"/>
              <a:t>Neutron: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n-US" dirty="0" smtClean="0"/>
              <a:t>Electrons: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4694" y="4131255"/>
            <a:ext cx="1447404" cy="1332119"/>
            <a:chOff x="4384969" y="2434765"/>
            <a:chExt cx="1447404" cy="1332119"/>
          </a:xfrm>
        </p:grpSpPr>
        <p:sp>
          <p:nvSpPr>
            <p:cNvPr id="9" name="TextBox 8"/>
            <p:cNvSpPr txBox="1"/>
            <p:nvPr/>
          </p:nvSpPr>
          <p:spPr>
            <a:xfrm>
              <a:off x="4862945" y="2566555"/>
              <a:ext cx="6094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S</a:t>
              </a:r>
              <a:endParaRPr lang="en-US" sz="7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4969" y="247422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34</a:t>
              </a:r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2604" y="2434765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-2</a:t>
              </a:r>
              <a:endParaRPr lang="en-US" sz="3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80802" y="4318762"/>
            <a:ext cx="13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</a:t>
            </a:r>
            <a:r>
              <a:rPr lang="en-US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n-US" dirty="0" smtClean="0"/>
              <a:t>Neutron: </a:t>
            </a:r>
            <a:r>
              <a:rPr lang="en-US" dirty="0" smtClean="0">
                <a:solidFill>
                  <a:srgbClr val="FF0000"/>
                </a:solidFill>
              </a:rPr>
              <a:t>18</a:t>
            </a:r>
          </a:p>
          <a:p>
            <a:r>
              <a:rPr lang="en-US" dirty="0" smtClean="0"/>
              <a:t>Electrons: </a:t>
            </a:r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70286" y="1385659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53244" y="4454420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2965" y="1033267"/>
            <a:ext cx="13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13</a:t>
            </a:r>
          </a:p>
          <a:p>
            <a:r>
              <a:rPr lang="en-US" dirty="0" smtClean="0"/>
              <a:t>Neutron: 13</a:t>
            </a:r>
          </a:p>
          <a:p>
            <a:r>
              <a:rPr lang="en-US" dirty="0" smtClean="0"/>
              <a:t>Electrons: 10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8178365" y="1125600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81421" y="942293"/>
            <a:ext cx="2092894" cy="1418354"/>
            <a:chOff x="4384969" y="2440863"/>
            <a:chExt cx="2092894" cy="1418354"/>
          </a:xfrm>
        </p:grpSpPr>
        <p:sp>
          <p:nvSpPr>
            <p:cNvPr id="18" name="TextBox 17"/>
            <p:cNvSpPr txBox="1"/>
            <p:nvPr/>
          </p:nvSpPr>
          <p:spPr>
            <a:xfrm>
              <a:off x="4862945" y="2566555"/>
              <a:ext cx="122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Na</a:t>
              </a:r>
              <a:endParaRPr lang="en-US" sz="7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84969" y="247422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23</a:t>
              </a:r>
              <a:endParaRPr lang="en-US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6463" y="321288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11</a:t>
              </a:r>
              <a:endParaRPr lang="en-US" sz="3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9929" y="2440863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+1</a:t>
              </a:r>
              <a:endParaRPr lang="en-US" sz="3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92965" y="4192171"/>
            <a:ext cx="139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Protons: 35</a:t>
            </a:r>
          </a:p>
          <a:p>
            <a:r>
              <a:rPr lang="en-US" dirty="0" smtClean="0"/>
              <a:t>Neutron: 40</a:t>
            </a:r>
          </a:p>
          <a:p>
            <a:r>
              <a:rPr lang="en-US" dirty="0" smtClean="0"/>
              <a:t>Electrons: 36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8088423" y="4318405"/>
            <a:ext cx="907076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205460" y="3925990"/>
            <a:ext cx="1814830" cy="1408079"/>
            <a:chOff x="4384969" y="2451138"/>
            <a:chExt cx="1814830" cy="1408079"/>
          </a:xfrm>
        </p:grpSpPr>
        <p:sp>
          <p:nvSpPr>
            <p:cNvPr id="25" name="TextBox 24"/>
            <p:cNvSpPr txBox="1"/>
            <p:nvPr/>
          </p:nvSpPr>
          <p:spPr>
            <a:xfrm>
              <a:off x="4862945" y="2566555"/>
              <a:ext cx="10086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Br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84969" y="247422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75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16463" y="321288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35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0030" y="2451138"/>
              <a:ext cx="55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-1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24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009" y="456922"/>
            <a:ext cx="3342775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u="sng" dirty="0" smtClean="0"/>
              <a:t>Formation of Ions:</a:t>
            </a:r>
            <a:r>
              <a:rPr lang="en-US" sz="3200" dirty="0" smtClean="0"/>
              <a:t> </a:t>
            </a:r>
          </a:p>
        </p:txBody>
      </p:sp>
      <p:pic>
        <p:nvPicPr>
          <p:cNvPr id="3" name="Picture 7" descr="Light upward diag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1" y="2318562"/>
            <a:ext cx="1850515" cy="162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 descr="Light upward diag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96" y="2318561"/>
            <a:ext cx="1956115" cy="162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1" descr="Light upward diag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73" y="2438629"/>
            <a:ext cx="1468945" cy="169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5" descr="Light upward diag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462" y="2438629"/>
            <a:ext cx="1835658" cy="172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6953" y="514126"/>
            <a:ext cx="488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Neutral Atom: # protons = # electrons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8150" y="1573619"/>
            <a:ext cx="4503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Cations - #p &gt; #e (lose an electron)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3503" y="1573619"/>
            <a:ext cx="437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Anions- </a:t>
            </a:r>
            <a:r>
              <a:rPr lang="en-US" sz="2400" dirty="0"/>
              <a:t>#p </a:t>
            </a:r>
            <a:r>
              <a:rPr lang="en-US" sz="2400" dirty="0" smtClean="0"/>
              <a:t>&lt; </a:t>
            </a:r>
            <a:r>
              <a:rPr lang="en-US" sz="2400" dirty="0"/>
              <a:t>#e </a:t>
            </a:r>
            <a:r>
              <a:rPr lang="en-US" sz="2400" dirty="0" smtClean="0"/>
              <a:t>(gain </a:t>
            </a:r>
            <a:r>
              <a:rPr lang="en-US" sz="2400" dirty="0"/>
              <a:t>an electron)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849963" y="2849853"/>
            <a:ext cx="837127" cy="56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553422" y="2988690"/>
            <a:ext cx="837127" cy="56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5767" y="4901225"/>
            <a:ext cx="339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  <a:r>
              <a:rPr lang="en-US" sz="3600" dirty="0" smtClean="0"/>
              <a:t> → </a:t>
            </a:r>
            <a:r>
              <a:rPr lang="en-US" sz="3600" dirty="0"/>
              <a:t>K</a:t>
            </a:r>
            <a:r>
              <a:rPr lang="en-US" sz="3600" baseline="30000" dirty="0" smtClean="0"/>
              <a:t>+1</a:t>
            </a:r>
            <a:r>
              <a:rPr lang="en-US" sz="3600" dirty="0" smtClean="0"/>
              <a:t> + e</a:t>
            </a:r>
            <a:r>
              <a:rPr lang="en-US" sz="3600" baseline="30000" dirty="0" smtClean="0"/>
              <a:t>-1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672113" y="4901224"/>
            <a:ext cx="281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 </a:t>
            </a:r>
            <a:r>
              <a:rPr lang="en-US" sz="3600" dirty="0"/>
              <a:t>+ </a:t>
            </a:r>
            <a:r>
              <a:rPr lang="en-US" sz="3600" dirty="0" smtClean="0"/>
              <a:t>e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 → Cl</a:t>
            </a:r>
            <a:r>
              <a:rPr lang="en-US" sz="3600" baseline="30000" dirty="0"/>
              <a:t>-</a:t>
            </a:r>
            <a:r>
              <a:rPr lang="en-US" sz="3600" baseline="30000" dirty="0" smtClean="0"/>
              <a:t>1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64450" y="289088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e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37089" y="298869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418" y="1751502"/>
            <a:ext cx="1031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Write the reaction showing a neural Aluminum atom losing 3 electrons to form an Aluminum Cation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4418" y="4552604"/>
            <a:ext cx="1031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Write the reaction  the formation of Nitrogen Anion which has gained 3 electrons.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9731" y="457201"/>
            <a:ext cx="14344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It!</a:t>
            </a:r>
          </a:p>
        </p:txBody>
      </p:sp>
    </p:spTree>
    <p:extLst>
      <p:ext uri="{BB962C8B-B14F-4D97-AF65-F5344CB8AC3E}">
        <p14:creationId xmlns:p14="http://schemas.microsoft.com/office/powerpoint/2010/main" val="265145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586</Words>
  <Application>Microsoft Office PowerPoint</Application>
  <PresentationFormat>Widescreen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Northwestern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78</cp:revision>
  <dcterms:created xsi:type="dcterms:W3CDTF">2019-03-19T14:11:41Z</dcterms:created>
  <dcterms:modified xsi:type="dcterms:W3CDTF">2020-09-02T19:31:22Z</dcterms:modified>
</cp:coreProperties>
</file>