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58" r:id="rId3"/>
    <p:sldId id="259" r:id="rId4"/>
    <p:sldId id="260" r:id="rId5"/>
    <p:sldId id="265" r:id="rId6"/>
    <p:sldId id="266" r:id="rId7"/>
    <p:sldId id="268" r:id="rId8"/>
    <p:sldId id="267" r:id="rId9"/>
    <p:sldId id="269" r:id="rId10"/>
    <p:sldId id="270" r:id="rId11"/>
    <p:sldId id="271" r:id="rId12"/>
    <p:sldId id="272" r:id="rId13"/>
    <p:sldId id="273" r:id="rId14"/>
    <p:sldId id="274" r:id="rId15"/>
    <p:sldId id="275" r:id="rId16"/>
    <p:sldId id="277" r:id="rId17"/>
    <p:sldId id="278" r:id="rId18"/>
    <p:sldId id="279" r:id="rId19"/>
    <p:sldId id="281" r:id="rId20"/>
    <p:sldId id="282" r:id="rId21"/>
    <p:sldId id="280" r:id="rId22"/>
    <p:sldId id="283" r:id="rId23"/>
    <p:sldId id="297" r:id="rId24"/>
    <p:sldId id="298" r:id="rId25"/>
    <p:sldId id="2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1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60CED6-F9C2-47D6-A4F9-4F76B714291F}"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290760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0CED6-F9C2-47D6-A4F9-4F76B714291F}"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72549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0CED6-F9C2-47D6-A4F9-4F76B714291F}"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210654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0CED6-F9C2-47D6-A4F9-4F76B714291F}"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255350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60CED6-F9C2-47D6-A4F9-4F76B714291F}"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271190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60CED6-F9C2-47D6-A4F9-4F76B714291F}"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109794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60CED6-F9C2-47D6-A4F9-4F76B714291F}" type="datetimeFigureOut">
              <a:rPr lang="en-US" smtClean="0"/>
              <a:t>9/2/2020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260849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60CED6-F9C2-47D6-A4F9-4F76B714291F}" type="datetimeFigureOut">
              <a:rPr lang="en-US" smtClean="0"/>
              <a:t>9/2/2020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210184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0CED6-F9C2-47D6-A4F9-4F76B714291F}" type="datetimeFigureOut">
              <a:rPr lang="en-US" smtClean="0"/>
              <a:t>9/2/2020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175007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60CED6-F9C2-47D6-A4F9-4F76B714291F}"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159683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60CED6-F9C2-47D6-A4F9-4F76B714291F}"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FAD77-B6AD-4E6A-A3AA-38850687E507}" type="slidenum">
              <a:rPr lang="en-US" smtClean="0"/>
              <a:t>‹#›</a:t>
            </a:fld>
            <a:endParaRPr lang="en-US"/>
          </a:p>
        </p:txBody>
      </p:sp>
    </p:spTree>
    <p:extLst>
      <p:ext uri="{BB962C8B-B14F-4D97-AF65-F5344CB8AC3E}">
        <p14:creationId xmlns:p14="http://schemas.microsoft.com/office/powerpoint/2010/main" val="379294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0CED6-F9C2-47D6-A4F9-4F76B714291F}" type="datetimeFigureOut">
              <a:rPr lang="en-US" smtClean="0"/>
              <a:t>9/2/2020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FAD77-B6AD-4E6A-A3AA-38850687E507}" type="slidenum">
              <a:rPr lang="en-US" smtClean="0"/>
              <a:t>‹#›</a:t>
            </a:fld>
            <a:endParaRPr lang="en-US"/>
          </a:p>
        </p:txBody>
      </p:sp>
    </p:spTree>
    <p:extLst>
      <p:ext uri="{BB962C8B-B14F-4D97-AF65-F5344CB8AC3E}">
        <p14:creationId xmlns:p14="http://schemas.microsoft.com/office/powerpoint/2010/main" val="120248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hemhaven.org/che11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hyperlink" Target="http://en.wikipedia.org/wiki/Ernest_Rutherfor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en.wikipedia.org/wiki/List_of_Nobel_laureates" TargetMode="External"/><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chemed.chem.purdue.edu/genchem/history/goldstein.html" TargetMode="Externa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hyperlink" Target="http://en.wikipedia.org/wiki/Geiger%E2%80%93Marsden_experi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5967" y="1283815"/>
            <a:ext cx="4294772" cy="4801314"/>
          </a:xfrm>
          <a:prstGeom prst="rect">
            <a:avLst/>
          </a:prstGeom>
          <a:solidFill>
            <a:schemeClr val="accent1">
              <a:lumMod val="40000"/>
              <a:lumOff val="60000"/>
            </a:schemeClr>
          </a:solidFill>
        </p:spPr>
        <p:txBody>
          <a:bodyPr wrap="square" rtlCol="0">
            <a:spAutoFit/>
          </a:bodyPr>
          <a:lstStyle/>
          <a:p>
            <a:pPr algn="ctr"/>
            <a:r>
              <a:rPr lang="en-US" u="sng" dirty="0"/>
              <a:t>Overview/Topics</a:t>
            </a:r>
          </a:p>
          <a:p>
            <a:pPr marL="342900" indent="-342900">
              <a:buAutoNum type="arabicPeriod"/>
            </a:pPr>
            <a:r>
              <a:rPr lang="en-US" dirty="0"/>
              <a:t>Appreciate the Scientific Process (success and flaws)</a:t>
            </a:r>
          </a:p>
          <a:p>
            <a:pPr marL="342900" indent="-342900">
              <a:buAutoNum type="arabicPeriod"/>
            </a:pPr>
            <a:r>
              <a:rPr lang="en-US" dirty="0"/>
              <a:t>6 Main Experiments</a:t>
            </a:r>
          </a:p>
          <a:p>
            <a:pPr marL="800100" lvl="1" indent="-342900">
              <a:buFont typeface="+mj-lt"/>
              <a:buAutoNum type="alphaLcParenR"/>
            </a:pPr>
            <a:r>
              <a:rPr lang="en-US" dirty="0"/>
              <a:t>Lavoisier – Conservation of Mass</a:t>
            </a:r>
          </a:p>
          <a:p>
            <a:pPr marL="800100" lvl="1" indent="-342900">
              <a:buFont typeface="+mj-lt"/>
              <a:buAutoNum type="alphaLcParenR"/>
            </a:pPr>
            <a:r>
              <a:rPr lang="en-US" dirty="0"/>
              <a:t>Daltons – Atomic Model</a:t>
            </a:r>
          </a:p>
          <a:p>
            <a:pPr marL="800100" lvl="1" indent="-342900">
              <a:buFont typeface="+mj-lt"/>
              <a:buAutoNum type="alphaLcParenR"/>
            </a:pPr>
            <a:r>
              <a:rPr lang="en-US" dirty="0"/>
              <a:t>Faraday/Arrhenius – Discovery of Ions</a:t>
            </a:r>
          </a:p>
          <a:p>
            <a:pPr marL="800100" lvl="1" indent="-342900">
              <a:buFont typeface="+mj-lt"/>
              <a:buAutoNum type="alphaLcParenR"/>
            </a:pPr>
            <a:r>
              <a:rPr lang="en-US" dirty="0"/>
              <a:t>Thomson – Discovery of electron (6 </a:t>
            </a:r>
            <a:r>
              <a:rPr lang="en-US" dirty="0" err="1"/>
              <a:t>obs</a:t>
            </a:r>
            <a:r>
              <a:rPr lang="en-US" dirty="0"/>
              <a:t>/con)</a:t>
            </a:r>
          </a:p>
          <a:p>
            <a:pPr marL="800100" lvl="1" indent="-342900">
              <a:buFont typeface="+mj-lt"/>
              <a:buAutoNum type="alphaLcParenR"/>
            </a:pPr>
            <a:r>
              <a:rPr lang="en-US" dirty="0"/>
              <a:t>Goldstein – Discovery of Proton</a:t>
            </a:r>
          </a:p>
          <a:p>
            <a:pPr marL="800100" lvl="1" indent="-342900">
              <a:buFont typeface="+mj-lt"/>
              <a:buAutoNum type="alphaLcParenR"/>
            </a:pPr>
            <a:r>
              <a:rPr lang="en-US" dirty="0"/>
              <a:t>Rutherford – Au foil Experiment (3 </a:t>
            </a:r>
            <a:r>
              <a:rPr lang="en-US" dirty="0" err="1"/>
              <a:t>obs</a:t>
            </a:r>
            <a:r>
              <a:rPr lang="en-US" dirty="0"/>
              <a:t>/con)</a:t>
            </a:r>
          </a:p>
          <a:p>
            <a:pPr marL="342900" indent="-342900">
              <a:buFont typeface="+mj-lt"/>
              <a:buAutoNum type="arabicPeriod"/>
            </a:pPr>
            <a:r>
              <a:rPr lang="en-US" dirty="0"/>
              <a:t>Models of the Atom</a:t>
            </a:r>
          </a:p>
          <a:p>
            <a:pPr marL="800100" lvl="1" indent="-342900">
              <a:buFont typeface="+mj-lt"/>
              <a:buAutoNum type="alphaLcParenR"/>
            </a:pPr>
            <a:r>
              <a:rPr lang="en-US" dirty="0"/>
              <a:t>Thomson</a:t>
            </a:r>
          </a:p>
          <a:p>
            <a:pPr marL="800100" lvl="1" indent="-342900">
              <a:buFont typeface="+mj-lt"/>
              <a:buAutoNum type="alphaLcParenR"/>
            </a:pPr>
            <a:r>
              <a:rPr lang="en-US" dirty="0"/>
              <a:t>Rutherford</a:t>
            </a:r>
          </a:p>
          <a:p>
            <a:pPr marL="800100" lvl="1" indent="-342900">
              <a:buFont typeface="+mj-lt"/>
              <a:buAutoNum type="alphaLcParenR"/>
            </a:pPr>
            <a:r>
              <a:rPr lang="en-US" dirty="0"/>
              <a:t>Chadwick</a:t>
            </a:r>
          </a:p>
        </p:txBody>
      </p:sp>
      <p:sp>
        <p:nvSpPr>
          <p:cNvPr id="5" name="TextBox 4"/>
          <p:cNvSpPr txBox="1"/>
          <p:nvPr/>
        </p:nvSpPr>
        <p:spPr>
          <a:xfrm>
            <a:off x="6217841" y="1307413"/>
            <a:ext cx="4294772" cy="1200329"/>
          </a:xfrm>
          <a:prstGeom prst="rect">
            <a:avLst/>
          </a:prstGeom>
          <a:solidFill>
            <a:schemeClr val="accent4">
              <a:lumMod val="40000"/>
              <a:lumOff val="60000"/>
            </a:schemeClr>
          </a:solidFill>
        </p:spPr>
        <p:txBody>
          <a:bodyPr wrap="square" rtlCol="0">
            <a:spAutoFit/>
          </a:bodyPr>
          <a:lstStyle/>
          <a:p>
            <a:pPr algn="ctr"/>
            <a:r>
              <a:rPr lang="en-US" u="sng" dirty="0"/>
              <a:t>Skills to Master</a:t>
            </a:r>
          </a:p>
          <a:p>
            <a:pPr marL="342900" indent="-342900">
              <a:buAutoNum type="arabicPeriod"/>
            </a:pPr>
            <a:r>
              <a:rPr lang="en-US" dirty="0" smtClean="0"/>
              <a:t>Know all 6 major experiments/theories</a:t>
            </a:r>
          </a:p>
          <a:p>
            <a:pPr marL="342900" indent="-342900">
              <a:buAutoNum type="arabicPeriod"/>
            </a:pPr>
            <a:r>
              <a:rPr lang="en-US" dirty="0" smtClean="0"/>
              <a:t>Fundamental Properties of Atoms</a:t>
            </a:r>
          </a:p>
          <a:p>
            <a:pPr marL="342900" indent="-342900">
              <a:buAutoNum type="arabicPeriod"/>
            </a:pPr>
            <a:r>
              <a:rPr lang="en-US" dirty="0" smtClean="0"/>
              <a:t>Isotope Notation</a:t>
            </a:r>
            <a:endParaRPr lang="en-US" dirty="0"/>
          </a:p>
        </p:txBody>
      </p:sp>
      <p:sp>
        <p:nvSpPr>
          <p:cNvPr id="6" name="TextBox 5"/>
          <p:cNvSpPr txBox="1"/>
          <p:nvPr/>
        </p:nvSpPr>
        <p:spPr>
          <a:xfrm>
            <a:off x="1685967" y="6125081"/>
            <a:ext cx="4294772" cy="646331"/>
          </a:xfrm>
          <a:prstGeom prst="rect">
            <a:avLst/>
          </a:prstGeom>
          <a:solidFill>
            <a:schemeClr val="accent6">
              <a:lumMod val="60000"/>
              <a:lumOff val="40000"/>
            </a:schemeClr>
          </a:solidFill>
        </p:spPr>
        <p:txBody>
          <a:bodyPr wrap="square" rtlCol="0">
            <a:spAutoFit/>
          </a:bodyPr>
          <a:lstStyle/>
          <a:p>
            <a:pPr algn="ctr"/>
            <a:r>
              <a:rPr lang="en-US" u="sng" dirty="0"/>
              <a:t>Read</a:t>
            </a:r>
          </a:p>
          <a:p>
            <a:r>
              <a:rPr lang="en-US" dirty="0"/>
              <a:t>OER – Chapter </a:t>
            </a:r>
            <a:r>
              <a:rPr lang="en-US" dirty="0" smtClean="0"/>
              <a:t>2.1-2.3</a:t>
            </a:r>
            <a:endParaRPr lang="en-US" dirty="0"/>
          </a:p>
        </p:txBody>
      </p:sp>
      <p:sp>
        <p:nvSpPr>
          <p:cNvPr id="7" name="TextBox 6"/>
          <p:cNvSpPr txBox="1"/>
          <p:nvPr/>
        </p:nvSpPr>
        <p:spPr>
          <a:xfrm>
            <a:off x="6217841" y="6085129"/>
            <a:ext cx="4294772" cy="646331"/>
          </a:xfrm>
          <a:prstGeom prst="rect">
            <a:avLst/>
          </a:prstGeom>
          <a:solidFill>
            <a:schemeClr val="accent2">
              <a:lumMod val="40000"/>
              <a:lumOff val="60000"/>
            </a:schemeClr>
          </a:solidFill>
        </p:spPr>
        <p:txBody>
          <a:bodyPr wrap="square" rtlCol="0">
            <a:spAutoFit/>
          </a:bodyPr>
          <a:lstStyle/>
          <a:p>
            <a:pPr algn="ctr"/>
            <a:r>
              <a:rPr lang="en-US" u="sng" dirty="0"/>
              <a:t>Additional Useful Links</a:t>
            </a:r>
          </a:p>
          <a:p>
            <a:pPr marL="285750" indent="-285750">
              <a:buFont typeface="Wingdings" panose="05000000000000000000" pitchFamily="2" charset="2"/>
              <a:buChar char="q"/>
            </a:pPr>
            <a:r>
              <a:rPr lang="en-US" dirty="0" smtClean="0">
                <a:hlinkClick r:id="rId2"/>
              </a:rPr>
              <a:t>www.chemhaven.org/che111</a:t>
            </a:r>
            <a:endParaRPr lang="en-US" dirty="0"/>
          </a:p>
        </p:txBody>
      </p:sp>
      <p:sp>
        <p:nvSpPr>
          <p:cNvPr id="8" name="TextBox 7"/>
          <p:cNvSpPr txBox="1"/>
          <p:nvPr/>
        </p:nvSpPr>
        <p:spPr>
          <a:xfrm>
            <a:off x="2849304" y="206597"/>
            <a:ext cx="5807104" cy="1077218"/>
          </a:xfrm>
          <a:prstGeom prst="rect">
            <a:avLst/>
          </a:prstGeom>
          <a:noFill/>
        </p:spPr>
        <p:txBody>
          <a:bodyPr wrap="none" rtlCol="0">
            <a:spAutoFit/>
          </a:bodyPr>
          <a:lstStyle/>
          <a:p>
            <a:pPr algn="ctr"/>
            <a:r>
              <a:rPr lang="en-US" sz="3200" dirty="0"/>
              <a:t>CHE 111 Fall 2020</a:t>
            </a:r>
          </a:p>
          <a:p>
            <a:pPr algn="ctr"/>
            <a:r>
              <a:rPr lang="en-US" sz="3200" dirty="0"/>
              <a:t>Lecture </a:t>
            </a:r>
            <a:r>
              <a:rPr lang="en-US" sz="3200" dirty="0" smtClean="0"/>
              <a:t>2a </a:t>
            </a:r>
            <a:r>
              <a:rPr lang="en-US" sz="3200" dirty="0"/>
              <a:t>– </a:t>
            </a:r>
            <a:r>
              <a:rPr lang="en-US" sz="3200" dirty="0" smtClean="0"/>
              <a:t>History of the Atom</a:t>
            </a:r>
            <a:endParaRPr lang="en-US" sz="3200" dirty="0"/>
          </a:p>
        </p:txBody>
      </p:sp>
      <p:sp>
        <p:nvSpPr>
          <p:cNvPr id="9" name="TextBox 8"/>
          <p:cNvSpPr txBox="1"/>
          <p:nvPr/>
        </p:nvSpPr>
        <p:spPr>
          <a:xfrm>
            <a:off x="7336944" y="3684472"/>
            <a:ext cx="2638928" cy="1015663"/>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400" u="sng" dirty="0" smtClean="0"/>
              <a:t>Don’t!</a:t>
            </a:r>
          </a:p>
          <a:p>
            <a:pPr marL="342900" indent="-342900">
              <a:buAutoNum type="arabicPeriod"/>
            </a:pPr>
            <a:r>
              <a:rPr lang="en-US" dirty="0" smtClean="0"/>
              <a:t>Memorize dates</a:t>
            </a:r>
          </a:p>
          <a:p>
            <a:pPr marL="342900" indent="-342900">
              <a:buAutoNum type="arabicPeriod"/>
            </a:pPr>
            <a:r>
              <a:rPr lang="en-US" dirty="0" smtClean="0"/>
              <a:t>Memorize trivia/flavor</a:t>
            </a:r>
            <a:endParaRPr lang="en-US" dirty="0"/>
          </a:p>
        </p:txBody>
      </p:sp>
    </p:spTree>
    <p:extLst>
      <p:ext uri="{BB962C8B-B14F-4D97-AF65-F5344CB8AC3E}">
        <p14:creationId xmlns:p14="http://schemas.microsoft.com/office/powerpoint/2010/main" val="296911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97" y="190570"/>
            <a:ext cx="2169953" cy="861774"/>
          </a:xfrm>
          <a:prstGeom prst="rect">
            <a:avLst/>
          </a:prstGeom>
          <a:noFill/>
        </p:spPr>
        <p:txBody>
          <a:bodyPr wrap="none" rtlCol="0">
            <a:spAutoFit/>
          </a:bodyPr>
          <a:lstStyle/>
          <a:p>
            <a:r>
              <a:rPr lang="en-US" sz="3200" dirty="0" smtClean="0"/>
              <a:t>John Dalton</a:t>
            </a:r>
            <a:endParaRPr lang="en-US" dirty="0" smtClean="0"/>
          </a:p>
          <a:p>
            <a:pPr algn="ctr"/>
            <a:r>
              <a:rPr lang="en-US" dirty="0" smtClean="0"/>
              <a:t>(1766-1844)</a:t>
            </a:r>
            <a:endParaRPr lang="en-US" dirty="0"/>
          </a:p>
        </p:txBody>
      </p:sp>
      <p:pic>
        <p:nvPicPr>
          <p:cNvPr id="4" name="Picture 3"/>
          <p:cNvPicPr>
            <a:picLocks noChangeAspect="1"/>
          </p:cNvPicPr>
          <p:nvPr/>
        </p:nvPicPr>
        <p:blipFill>
          <a:blip r:embed="rId2"/>
          <a:stretch>
            <a:fillRect/>
          </a:stretch>
        </p:blipFill>
        <p:spPr>
          <a:xfrm>
            <a:off x="216523" y="1389938"/>
            <a:ext cx="2095500" cy="2590800"/>
          </a:xfrm>
          <a:prstGeom prst="rect">
            <a:avLst/>
          </a:prstGeom>
        </p:spPr>
      </p:pic>
      <p:sp>
        <p:nvSpPr>
          <p:cNvPr id="6" name="Rectangle 5"/>
          <p:cNvSpPr/>
          <p:nvPr/>
        </p:nvSpPr>
        <p:spPr>
          <a:xfrm>
            <a:off x="2936104" y="436791"/>
            <a:ext cx="8839200" cy="369332"/>
          </a:xfrm>
          <a:prstGeom prst="rect">
            <a:avLst/>
          </a:prstGeom>
        </p:spPr>
        <p:txBody>
          <a:bodyPr wrap="square">
            <a:spAutoFit/>
          </a:bodyPr>
          <a:lstStyle/>
          <a:p>
            <a:r>
              <a:rPr lang="en-US" dirty="0"/>
              <a:t>Elements are composed of minute, indivisible particles called atoms</a:t>
            </a:r>
          </a:p>
        </p:txBody>
      </p:sp>
      <p:sp>
        <p:nvSpPr>
          <p:cNvPr id="7" name="Oval 6"/>
          <p:cNvSpPr/>
          <p:nvPr/>
        </p:nvSpPr>
        <p:spPr>
          <a:xfrm>
            <a:off x="2362898" y="334854"/>
            <a:ext cx="573206" cy="573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1</a:t>
            </a:r>
            <a:endParaRPr lang="en-US" sz="2400" dirty="0">
              <a:solidFill>
                <a:sysClr val="windowText" lastClr="000000"/>
              </a:solidFill>
            </a:endParaRPr>
          </a:p>
        </p:txBody>
      </p:sp>
      <p:sp>
        <p:nvSpPr>
          <p:cNvPr id="8" name="Oval 7"/>
          <p:cNvSpPr/>
          <p:nvPr/>
        </p:nvSpPr>
        <p:spPr>
          <a:xfrm>
            <a:off x="2413560" y="1114089"/>
            <a:ext cx="573206" cy="573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2</a:t>
            </a:r>
            <a:endParaRPr lang="en-US" sz="2400" dirty="0">
              <a:solidFill>
                <a:sysClr val="windowText" lastClr="000000"/>
              </a:solidFill>
            </a:endParaRPr>
          </a:p>
        </p:txBody>
      </p:sp>
      <p:sp>
        <p:nvSpPr>
          <p:cNvPr id="9" name="Rectangle 8"/>
          <p:cNvSpPr/>
          <p:nvPr/>
        </p:nvSpPr>
        <p:spPr>
          <a:xfrm>
            <a:off x="3074655" y="1216026"/>
            <a:ext cx="5177828" cy="369332"/>
          </a:xfrm>
          <a:prstGeom prst="rect">
            <a:avLst/>
          </a:prstGeom>
        </p:spPr>
        <p:txBody>
          <a:bodyPr wrap="none">
            <a:spAutoFit/>
          </a:bodyPr>
          <a:lstStyle/>
          <a:p>
            <a:r>
              <a:rPr lang="en-US" dirty="0"/>
              <a:t>Atoms of the same element are alike in mass and size</a:t>
            </a:r>
          </a:p>
        </p:txBody>
      </p:sp>
      <p:sp>
        <p:nvSpPr>
          <p:cNvPr id="10" name="Oval 9"/>
          <p:cNvSpPr/>
          <p:nvPr/>
        </p:nvSpPr>
        <p:spPr>
          <a:xfrm>
            <a:off x="2413560" y="1825601"/>
            <a:ext cx="573206" cy="573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3</a:t>
            </a:r>
            <a:endParaRPr lang="en-US" sz="2400" dirty="0">
              <a:solidFill>
                <a:sysClr val="windowText" lastClr="000000"/>
              </a:solidFill>
            </a:endParaRPr>
          </a:p>
        </p:txBody>
      </p:sp>
      <p:sp>
        <p:nvSpPr>
          <p:cNvPr id="11" name="Rectangle 10"/>
          <p:cNvSpPr/>
          <p:nvPr/>
        </p:nvSpPr>
        <p:spPr>
          <a:xfrm>
            <a:off x="3074654" y="1927538"/>
            <a:ext cx="5806718" cy="369332"/>
          </a:xfrm>
          <a:prstGeom prst="rect">
            <a:avLst/>
          </a:prstGeom>
        </p:spPr>
        <p:txBody>
          <a:bodyPr wrap="none">
            <a:spAutoFit/>
          </a:bodyPr>
          <a:lstStyle/>
          <a:p>
            <a:r>
              <a:rPr lang="en-US" dirty="0"/>
              <a:t>Atoms of different elements have different masses and sizes</a:t>
            </a:r>
          </a:p>
        </p:txBody>
      </p:sp>
      <p:sp>
        <p:nvSpPr>
          <p:cNvPr id="12" name="Oval 11"/>
          <p:cNvSpPr/>
          <p:nvPr/>
        </p:nvSpPr>
        <p:spPr>
          <a:xfrm>
            <a:off x="2413560" y="2552791"/>
            <a:ext cx="573206" cy="573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4</a:t>
            </a:r>
            <a:endParaRPr lang="en-US" sz="2400" dirty="0">
              <a:solidFill>
                <a:sysClr val="windowText" lastClr="000000"/>
              </a:solidFill>
            </a:endParaRPr>
          </a:p>
        </p:txBody>
      </p:sp>
      <p:sp>
        <p:nvSpPr>
          <p:cNvPr id="13" name="Rectangle 12"/>
          <p:cNvSpPr/>
          <p:nvPr/>
        </p:nvSpPr>
        <p:spPr>
          <a:xfrm>
            <a:off x="3061648" y="2768671"/>
            <a:ext cx="8713656" cy="369332"/>
          </a:xfrm>
          <a:prstGeom prst="rect">
            <a:avLst/>
          </a:prstGeom>
        </p:spPr>
        <p:txBody>
          <a:bodyPr wrap="square">
            <a:spAutoFit/>
          </a:bodyPr>
          <a:lstStyle/>
          <a:p>
            <a:r>
              <a:rPr lang="en-US" dirty="0"/>
              <a:t>Chemical compounds are formed by the union of two or more atoms of different elements</a:t>
            </a:r>
          </a:p>
        </p:txBody>
      </p:sp>
      <p:sp>
        <p:nvSpPr>
          <p:cNvPr id="14" name="Oval 13"/>
          <p:cNvSpPr/>
          <p:nvPr/>
        </p:nvSpPr>
        <p:spPr>
          <a:xfrm>
            <a:off x="2413560" y="3264302"/>
            <a:ext cx="573206" cy="573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5</a:t>
            </a:r>
            <a:endParaRPr lang="en-US" sz="2400" dirty="0">
              <a:solidFill>
                <a:sysClr val="windowText" lastClr="000000"/>
              </a:solidFill>
            </a:endParaRPr>
          </a:p>
        </p:txBody>
      </p:sp>
      <p:sp>
        <p:nvSpPr>
          <p:cNvPr id="15" name="Rectangle 14"/>
          <p:cNvSpPr/>
          <p:nvPr/>
        </p:nvSpPr>
        <p:spPr>
          <a:xfrm>
            <a:off x="2986766" y="3344033"/>
            <a:ext cx="8033982" cy="369332"/>
          </a:xfrm>
          <a:prstGeom prst="rect">
            <a:avLst/>
          </a:prstGeom>
        </p:spPr>
        <p:txBody>
          <a:bodyPr wrap="square">
            <a:spAutoFit/>
          </a:bodyPr>
          <a:lstStyle/>
          <a:p>
            <a:r>
              <a:rPr lang="en-US" dirty="0"/>
              <a:t>Atoms combine to form compounds in simple whole number ratios 1:1, 2:1, 2:3 </a:t>
            </a:r>
            <a:r>
              <a:rPr lang="en-US" dirty="0" err="1"/>
              <a:t>etc</a:t>
            </a:r>
            <a:endParaRPr lang="en-US" dirty="0"/>
          </a:p>
        </p:txBody>
      </p:sp>
      <p:sp>
        <p:nvSpPr>
          <p:cNvPr id="16" name="Rectangle 15"/>
          <p:cNvSpPr/>
          <p:nvPr/>
        </p:nvSpPr>
        <p:spPr>
          <a:xfrm>
            <a:off x="3061648" y="4259418"/>
            <a:ext cx="8682070" cy="369332"/>
          </a:xfrm>
          <a:prstGeom prst="rect">
            <a:avLst/>
          </a:prstGeom>
        </p:spPr>
        <p:txBody>
          <a:bodyPr wrap="square">
            <a:spAutoFit/>
          </a:bodyPr>
          <a:lstStyle/>
          <a:p>
            <a:r>
              <a:rPr lang="en-US" dirty="0"/>
              <a:t>Atoms of two elements may combine in different ratios to form more than one compound</a:t>
            </a:r>
          </a:p>
        </p:txBody>
      </p:sp>
      <p:sp>
        <p:nvSpPr>
          <p:cNvPr id="17" name="Oval 16"/>
          <p:cNvSpPr/>
          <p:nvPr/>
        </p:nvSpPr>
        <p:spPr>
          <a:xfrm>
            <a:off x="2413560" y="4055544"/>
            <a:ext cx="573206" cy="573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6</a:t>
            </a:r>
            <a:endParaRPr lang="en-US" sz="2400" dirty="0">
              <a:solidFill>
                <a:sysClr val="windowText" lastClr="000000"/>
              </a:solidFill>
            </a:endParaRPr>
          </a:p>
        </p:txBody>
      </p:sp>
      <p:sp>
        <p:nvSpPr>
          <p:cNvPr id="18" name="Rectangle 17"/>
          <p:cNvSpPr/>
          <p:nvPr/>
        </p:nvSpPr>
        <p:spPr>
          <a:xfrm>
            <a:off x="9471546" y="334854"/>
            <a:ext cx="1419367" cy="53532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Democritus</a:t>
            </a:r>
            <a:endParaRPr lang="en-US" dirty="0"/>
          </a:p>
        </p:txBody>
      </p:sp>
      <p:sp>
        <p:nvSpPr>
          <p:cNvPr id="19" name="Rectangle 18"/>
          <p:cNvSpPr/>
          <p:nvPr/>
        </p:nvSpPr>
        <p:spPr>
          <a:xfrm>
            <a:off x="11143578" y="2219241"/>
            <a:ext cx="829438" cy="53532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Boyle</a:t>
            </a:r>
            <a:endParaRPr lang="en-US" dirty="0"/>
          </a:p>
        </p:txBody>
      </p:sp>
      <p:sp>
        <p:nvSpPr>
          <p:cNvPr id="20" name="Rectangle 19"/>
          <p:cNvSpPr/>
          <p:nvPr/>
        </p:nvSpPr>
        <p:spPr>
          <a:xfrm>
            <a:off x="10952871" y="3239685"/>
            <a:ext cx="829438" cy="53532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Proust</a:t>
            </a:r>
            <a:endParaRPr lang="en-US" dirty="0"/>
          </a:p>
        </p:txBody>
      </p:sp>
      <p:sp>
        <p:nvSpPr>
          <p:cNvPr id="21" name="Rectangle 20"/>
          <p:cNvSpPr/>
          <p:nvPr/>
        </p:nvSpPr>
        <p:spPr>
          <a:xfrm>
            <a:off x="10154543" y="4669055"/>
            <a:ext cx="1818473" cy="53532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Law of Multiple Proportions</a:t>
            </a:r>
            <a:endParaRPr lang="en-US" dirty="0"/>
          </a:p>
        </p:txBody>
      </p:sp>
      <p:sp>
        <p:nvSpPr>
          <p:cNvPr id="22" name="Oval 21"/>
          <p:cNvSpPr/>
          <p:nvPr/>
        </p:nvSpPr>
        <p:spPr>
          <a:xfrm>
            <a:off x="2488442" y="5370103"/>
            <a:ext cx="573206" cy="5732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1</a:t>
            </a:r>
            <a:endParaRPr lang="en-US" sz="2400" dirty="0">
              <a:solidFill>
                <a:sysClr val="windowText" lastClr="000000"/>
              </a:solidFill>
            </a:endParaRPr>
          </a:p>
        </p:txBody>
      </p:sp>
      <p:sp>
        <p:nvSpPr>
          <p:cNvPr id="23" name="TextBox 22"/>
          <p:cNvSpPr txBox="1"/>
          <p:nvPr/>
        </p:nvSpPr>
        <p:spPr>
          <a:xfrm>
            <a:off x="3077231" y="5472040"/>
            <a:ext cx="6394315" cy="369332"/>
          </a:xfrm>
          <a:prstGeom prst="rect">
            <a:avLst/>
          </a:prstGeom>
          <a:noFill/>
        </p:spPr>
        <p:txBody>
          <a:bodyPr wrap="none" rtlCol="0">
            <a:spAutoFit/>
          </a:bodyPr>
          <a:lstStyle/>
          <a:p>
            <a:r>
              <a:rPr lang="en-US" dirty="0" smtClean="0"/>
              <a:t>Chemically indivisible but can be broken apart in nuclear reactions</a:t>
            </a:r>
            <a:endParaRPr lang="en-US" dirty="0"/>
          </a:p>
        </p:txBody>
      </p:sp>
      <p:sp>
        <p:nvSpPr>
          <p:cNvPr id="24" name="Oval 23"/>
          <p:cNvSpPr/>
          <p:nvPr/>
        </p:nvSpPr>
        <p:spPr>
          <a:xfrm>
            <a:off x="2488442" y="6088815"/>
            <a:ext cx="573206" cy="5732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2</a:t>
            </a:r>
            <a:endParaRPr lang="en-US" sz="2400" dirty="0">
              <a:solidFill>
                <a:sysClr val="windowText" lastClr="000000"/>
              </a:solidFill>
            </a:endParaRPr>
          </a:p>
        </p:txBody>
      </p:sp>
      <p:sp>
        <p:nvSpPr>
          <p:cNvPr id="25" name="TextBox 24"/>
          <p:cNvSpPr txBox="1"/>
          <p:nvPr/>
        </p:nvSpPr>
        <p:spPr>
          <a:xfrm>
            <a:off x="3077231" y="6190752"/>
            <a:ext cx="6355842" cy="369332"/>
          </a:xfrm>
          <a:prstGeom prst="rect">
            <a:avLst/>
          </a:prstGeom>
          <a:noFill/>
        </p:spPr>
        <p:txBody>
          <a:bodyPr wrap="none" rtlCol="0">
            <a:spAutoFit/>
          </a:bodyPr>
          <a:lstStyle/>
          <a:p>
            <a:r>
              <a:rPr lang="en-US" dirty="0" smtClean="0"/>
              <a:t>Not all atoms of a specific element have the same mass (isotopes)</a:t>
            </a:r>
            <a:endParaRPr lang="en-US" dirty="0"/>
          </a:p>
        </p:txBody>
      </p:sp>
      <p:sp>
        <p:nvSpPr>
          <p:cNvPr id="26" name="Rectangle 25"/>
          <p:cNvSpPr/>
          <p:nvPr/>
        </p:nvSpPr>
        <p:spPr>
          <a:xfrm>
            <a:off x="9433073" y="6149339"/>
            <a:ext cx="1272809" cy="53532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More Tomorrow</a:t>
            </a:r>
            <a:endParaRPr lang="en-US" dirty="0"/>
          </a:p>
        </p:txBody>
      </p:sp>
      <p:sp>
        <p:nvSpPr>
          <p:cNvPr id="28" name="Rectangle 27"/>
          <p:cNvSpPr/>
          <p:nvPr/>
        </p:nvSpPr>
        <p:spPr>
          <a:xfrm>
            <a:off x="34832" y="928273"/>
            <a:ext cx="2378728" cy="461665"/>
          </a:xfrm>
          <a:prstGeom prst="rect">
            <a:avLst/>
          </a:prstGeom>
        </p:spPr>
        <p:txBody>
          <a:bodyPr wrap="none">
            <a:spAutoFit/>
          </a:bodyPr>
          <a:lstStyle/>
          <a:p>
            <a:r>
              <a:rPr lang="en-US" sz="2400" dirty="0"/>
              <a:t>1</a:t>
            </a:r>
            <a:r>
              <a:rPr lang="en-US" sz="2400" baseline="30000" dirty="0"/>
              <a:t>st</a:t>
            </a:r>
            <a:r>
              <a:rPr lang="en-US" sz="2400" dirty="0"/>
              <a:t> Atomic Theory</a:t>
            </a:r>
          </a:p>
        </p:txBody>
      </p:sp>
    </p:spTree>
    <p:extLst>
      <p:ext uri="{BB962C8B-B14F-4D97-AF65-F5344CB8AC3E}">
        <p14:creationId xmlns:p14="http://schemas.microsoft.com/office/powerpoint/2010/main" val="421428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0735" y="329346"/>
            <a:ext cx="5200654" cy="584775"/>
          </a:xfrm>
          <a:prstGeom prst="rect">
            <a:avLst/>
          </a:prstGeom>
          <a:noFill/>
        </p:spPr>
        <p:txBody>
          <a:bodyPr wrap="none" rtlCol="0">
            <a:spAutoFit/>
          </a:bodyPr>
          <a:lstStyle/>
          <a:p>
            <a:r>
              <a:rPr lang="en-US" sz="3200" dirty="0" smtClean="0"/>
              <a:t>Properties of Electrical Charge</a:t>
            </a:r>
            <a:endParaRPr lang="en-US" dirty="0" smtClean="0"/>
          </a:p>
        </p:txBody>
      </p:sp>
      <mc:AlternateContent xmlns:mc="http://schemas.openxmlformats.org/markup-compatibility/2006" xmlns:a14="http://schemas.microsoft.com/office/drawing/2010/main">
        <mc:Choice Requires="a14">
          <p:sp>
            <p:nvSpPr>
              <p:cNvPr id="3" name="TextBox 2"/>
              <p:cNvSpPr txBox="1"/>
              <p:nvPr/>
            </p:nvSpPr>
            <p:spPr>
              <a:xfrm>
                <a:off x="373095" y="1322332"/>
                <a:ext cx="5235281" cy="14155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ü"/>
                </a:pPr>
                <a:r>
                  <a:rPr lang="en-US" dirty="0" smtClean="0"/>
                  <a:t>Two types of “charges” (positive/negative) or (+/-)</a:t>
                </a:r>
              </a:p>
              <a:p>
                <a:pPr marL="285750" indent="-285750">
                  <a:buFont typeface="Wingdings" panose="05000000000000000000" pitchFamily="2" charset="2"/>
                  <a:buChar char="ü"/>
                </a:pPr>
                <a:r>
                  <a:rPr lang="en-US" dirty="0" smtClean="0"/>
                  <a:t>Opposites attract, likes repel</a:t>
                </a:r>
              </a:p>
              <a:p>
                <a:pPr marL="285750" indent="-285750">
                  <a:buFont typeface="Wingdings" panose="05000000000000000000" pitchFamily="2" charset="2"/>
                  <a:buChar char="ü"/>
                </a:pPr>
                <a:r>
                  <a:rPr lang="en-US" dirty="0" smtClean="0"/>
                  <a:t>Charges can be transferred between objects</a:t>
                </a:r>
              </a:p>
              <a:p>
                <a:pPr marL="285750" indent="-285750">
                  <a:buFont typeface="Wingdings" panose="05000000000000000000" pitchFamily="2" charset="2"/>
                  <a:buChar char="ü"/>
                </a:pP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rPr>
                      <m:t>𝑘</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2</m:t>
                            </m:r>
                          </m:sub>
                        </m:sSub>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𝑟</m:t>
                            </m:r>
                          </m:e>
                          <m:sup>
                            <m:r>
                              <a:rPr lang="en-US" sz="2400" b="0" i="1" smtClean="0">
                                <a:latin typeface="Cambria Math" panose="02040503050406030204" pitchFamily="18" charset="0"/>
                              </a:rPr>
                              <m:t>2</m:t>
                            </m:r>
                          </m:sup>
                        </m:sSup>
                      </m:den>
                    </m:f>
                  </m:oMath>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373095" y="1322332"/>
                <a:ext cx="5235281" cy="1415580"/>
              </a:xfrm>
              <a:prstGeom prst="rect">
                <a:avLst/>
              </a:prstGeom>
              <a:blipFill>
                <a:blip r:embed="rId2"/>
                <a:stretch>
                  <a:fillRect l="-581" t="-2137"/>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7015619" y="3108960"/>
            <a:ext cx="4656267" cy="3492200"/>
          </a:xfrm>
          <a:prstGeom prst="rect">
            <a:avLst/>
          </a:prstGeom>
        </p:spPr>
      </p:pic>
      <p:pic>
        <p:nvPicPr>
          <p:cNvPr id="6" name="Picture 5"/>
          <p:cNvPicPr>
            <a:picLocks noChangeAspect="1"/>
          </p:cNvPicPr>
          <p:nvPr/>
        </p:nvPicPr>
        <p:blipFill>
          <a:blip r:embed="rId4"/>
          <a:stretch>
            <a:fillRect/>
          </a:stretch>
        </p:blipFill>
        <p:spPr>
          <a:xfrm>
            <a:off x="5860541" y="1086612"/>
            <a:ext cx="5811345" cy="2022348"/>
          </a:xfrm>
          <a:prstGeom prst="rect">
            <a:avLst/>
          </a:prstGeom>
        </p:spPr>
      </p:pic>
      <p:pic>
        <p:nvPicPr>
          <p:cNvPr id="7" name="Picture 6"/>
          <p:cNvPicPr>
            <a:picLocks noChangeAspect="1"/>
          </p:cNvPicPr>
          <p:nvPr/>
        </p:nvPicPr>
        <p:blipFill>
          <a:blip r:embed="rId5"/>
          <a:stretch>
            <a:fillRect/>
          </a:stretch>
        </p:blipFill>
        <p:spPr>
          <a:xfrm>
            <a:off x="570281" y="3240774"/>
            <a:ext cx="5038095" cy="3228571"/>
          </a:xfrm>
          <a:prstGeom prst="rect">
            <a:avLst/>
          </a:prstGeom>
        </p:spPr>
      </p:pic>
    </p:spTree>
    <p:extLst>
      <p:ext uri="{BB962C8B-B14F-4D97-AF65-F5344CB8AC3E}">
        <p14:creationId xmlns:p14="http://schemas.microsoft.com/office/powerpoint/2010/main" val="3250902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297" y="1146048"/>
            <a:ext cx="2104490" cy="2809494"/>
          </a:xfrm>
          <a:prstGeom prst="rect">
            <a:avLst/>
          </a:prstGeom>
        </p:spPr>
      </p:pic>
      <p:sp>
        <p:nvSpPr>
          <p:cNvPr id="3" name="TextBox 2"/>
          <p:cNvSpPr txBox="1"/>
          <p:nvPr/>
        </p:nvSpPr>
        <p:spPr>
          <a:xfrm>
            <a:off x="179297" y="190570"/>
            <a:ext cx="2906758" cy="861774"/>
          </a:xfrm>
          <a:prstGeom prst="rect">
            <a:avLst/>
          </a:prstGeom>
          <a:noFill/>
        </p:spPr>
        <p:txBody>
          <a:bodyPr wrap="none" rtlCol="0">
            <a:spAutoFit/>
          </a:bodyPr>
          <a:lstStyle/>
          <a:p>
            <a:r>
              <a:rPr lang="en-US" sz="3200" dirty="0" smtClean="0"/>
              <a:t>Michael Faraday</a:t>
            </a:r>
            <a:endParaRPr lang="en-US" dirty="0" smtClean="0"/>
          </a:p>
          <a:p>
            <a:pPr algn="ctr"/>
            <a:r>
              <a:rPr lang="en-US" dirty="0" smtClean="0"/>
              <a:t>(1791-1867)</a:t>
            </a:r>
            <a:endParaRPr lang="en-US" dirty="0"/>
          </a:p>
        </p:txBody>
      </p:sp>
      <p:sp>
        <p:nvSpPr>
          <p:cNvPr id="4" name="TextBox 3"/>
          <p:cNvSpPr txBox="1"/>
          <p:nvPr/>
        </p:nvSpPr>
        <p:spPr>
          <a:xfrm>
            <a:off x="142871" y="4194048"/>
            <a:ext cx="3339056" cy="2308324"/>
          </a:xfrm>
          <a:prstGeom prst="rect">
            <a:avLst/>
          </a:prstGeom>
          <a:noFill/>
        </p:spPr>
        <p:txBody>
          <a:bodyPr wrap="none" rtlCol="0">
            <a:spAutoFit/>
          </a:bodyPr>
          <a:lstStyle/>
          <a:p>
            <a:pPr marL="342900" indent="-342900">
              <a:buFont typeface="Wingdings" panose="05000000000000000000" pitchFamily="2" charset="2"/>
              <a:buChar char="q"/>
            </a:pPr>
            <a:r>
              <a:rPr lang="en-US" sz="2400" dirty="0" smtClean="0"/>
              <a:t>Discovery of Ions</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endParaRPr lang="en-US" sz="2400" dirty="0" smtClean="0"/>
          </a:p>
          <a:p>
            <a:pPr marL="342900" indent="-342900">
              <a:buFont typeface="Courier New" panose="02070309020205020404" pitchFamily="49" charset="0"/>
              <a:buChar char="o"/>
            </a:pPr>
            <a:r>
              <a:rPr lang="en-US" sz="2400" dirty="0"/>
              <a:t>U</a:t>
            </a:r>
            <a:r>
              <a:rPr lang="en-US" sz="2400" dirty="0" smtClean="0"/>
              <a:t>nits named after him</a:t>
            </a:r>
          </a:p>
          <a:p>
            <a:pPr marL="342900" indent="-342900">
              <a:buFont typeface="Courier New" panose="02070309020205020404" pitchFamily="49" charset="0"/>
              <a:buChar char="o"/>
            </a:pPr>
            <a:r>
              <a:rPr lang="en-US" sz="2400" dirty="0" smtClean="0"/>
              <a:t>Faraday Cage</a:t>
            </a:r>
            <a:endParaRPr lang="en-US" sz="2400" dirty="0"/>
          </a:p>
          <a:p>
            <a:pPr marL="342900" indent="-342900">
              <a:buFont typeface="Wingdings" panose="05000000000000000000" pitchFamily="2" charset="2"/>
              <a:buChar char="q"/>
            </a:pPr>
            <a:endParaRPr lang="en-US" sz="2400" dirty="0"/>
          </a:p>
        </p:txBody>
      </p:sp>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549" y="621457"/>
            <a:ext cx="5504643" cy="4835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44384" y="5842337"/>
            <a:ext cx="4547616" cy="1015663"/>
          </a:xfrm>
          <a:prstGeom prst="rect">
            <a:avLst/>
          </a:prstGeom>
        </p:spPr>
        <p:txBody>
          <a:bodyPr wrap="square">
            <a:spAutoFit/>
          </a:bodyPr>
          <a:lstStyle/>
          <a:p>
            <a:r>
              <a:rPr lang="en-US" sz="1200" dirty="0"/>
              <a:t> </a:t>
            </a:r>
            <a:r>
              <a:rPr lang="en-US" sz="1200" dirty="0">
                <a:cs typeface="Times New Roman" panose="02020603050405020304" pitchFamily="18" charset="0"/>
              </a:rPr>
              <a:t>Physicist </a:t>
            </a:r>
            <a:r>
              <a:rPr lang="en-US" sz="1200" dirty="0">
                <a:cs typeface="Times New Roman" panose="02020603050405020304" pitchFamily="18" charset="0"/>
                <a:hlinkClick r:id="rId4" tooltip="Ernest Rutherford"/>
              </a:rPr>
              <a:t>Ernest Rutherford</a:t>
            </a:r>
            <a:r>
              <a:rPr lang="en-US" sz="1200" dirty="0">
                <a:cs typeface="Times New Roman" panose="02020603050405020304" pitchFamily="18" charset="0"/>
              </a:rPr>
              <a:t> stated; "When we consider the magnitude and extent of his discoveries and their influence on the progress of science and of industry, there is no </a:t>
            </a:r>
            <a:r>
              <a:rPr lang="en-US" sz="1200" dirty="0" err="1">
                <a:cs typeface="Times New Roman" panose="02020603050405020304" pitchFamily="18" charset="0"/>
              </a:rPr>
              <a:t>honour</a:t>
            </a:r>
            <a:r>
              <a:rPr lang="en-US" sz="1200" dirty="0">
                <a:cs typeface="Times New Roman" panose="02020603050405020304" pitchFamily="18" charset="0"/>
              </a:rPr>
              <a:t> too great to pay to the memory of Faraday, one of the greatest scientific discoverers of all time".</a:t>
            </a:r>
          </a:p>
        </p:txBody>
      </p:sp>
      <p:sp>
        <p:nvSpPr>
          <p:cNvPr id="7" name="Oval 6"/>
          <p:cNvSpPr/>
          <p:nvPr/>
        </p:nvSpPr>
        <p:spPr>
          <a:xfrm>
            <a:off x="4519494" y="2264192"/>
            <a:ext cx="573206" cy="573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a:t>
            </a:r>
            <a:endParaRPr lang="en-US" sz="2400" dirty="0">
              <a:solidFill>
                <a:sysClr val="windowText" lastClr="000000"/>
              </a:solidFill>
            </a:endParaRPr>
          </a:p>
        </p:txBody>
      </p:sp>
      <p:sp>
        <p:nvSpPr>
          <p:cNvPr id="8" name="Oval 7"/>
          <p:cNvSpPr/>
          <p:nvPr/>
        </p:nvSpPr>
        <p:spPr>
          <a:xfrm>
            <a:off x="9000054" y="2383321"/>
            <a:ext cx="573206" cy="573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a:t>
            </a:r>
            <a:endParaRPr lang="en-US" sz="2400" dirty="0">
              <a:solidFill>
                <a:sysClr val="windowText" lastClr="000000"/>
              </a:solidFill>
            </a:endParaRPr>
          </a:p>
        </p:txBody>
      </p:sp>
      <p:sp>
        <p:nvSpPr>
          <p:cNvPr id="9" name="TextBox 8"/>
          <p:cNvSpPr txBox="1"/>
          <p:nvPr/>
        </p:nvSpPr>
        <p:spPr>
          <a:xfrm>
            <a:off x="475489" y="4571053"/>
            <a:ext cx="3803904" cy="646331"/>
          </a:xfrm>
          <a:prstGeom prst="rect">
            <a:avLst/>
          </a:prstGeom>
          <a:noFill/>
        </p:spPr>
        <p:txBody>
          <a:bodyPr wrap="square" rtlCol="0">
            <a:spAutoFit/>
          </a:bodyPr>
          <a:lstStyle/>
          <a:p>
            <a:r>
              <a:rPr lang="en-US" dirty="0" smtClean="0"/>
              <a:t>Certain substance when dissolved in water conduct electricity</a:t>
            </a:r>
            <a:endParaRPr lang="en-US" dirty="0"/>
          </a:p>
        </p:txBody>
      </p:sp>
    </p:spTree>
    <p:extLst>
      <p:ext uri="{BB962C8B-B14F-4D97-AF65-F5344CB8AC3E}">
        <p14:creationId xmlns:p14="http://schemas.microsoft.com/office/powerpoint/2010/main" val="299121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97" y="190570"/>
            <a:ext cx="3214150" cy="861774"/>
          </a:xfrm>
          <a:prstGeom prst="rect">
            <a:avLst/>
          </a:prstGeom>
          <a:noFill/>
        </p:spPr>
        <p:txBody>
          <a:bodyPr wrap="none" rtlCol="0">
            <a:spAutoFit/>
          </a:bodyPr>
          <a:lstStyle/>
          <a:p>
            <a:r>
              <a:rPr lang="en-US" sz="3200" dirty="0" err="1" smtClean="0"/>
              <a:t>Savante</a:t>
            </a:r>
            <a:r>
              <a:rPr lang="en-US" sz="3200" dirty="0" smtClean="0"/>
              <a:t> Arrhenius</a:t>
            </a:r>
            <a:endParaRPr lang="en-US" dirty="0" smtClean="0"/>
          </a:p>
          <a:p>
            <a:pPr algn="ctr"/>
            <a:r>
              <a:rPr lang="en-US" dirty="0" smtClean="0"/>
              <a:t>(1859-1927)</a:t>
            </a:r>
            <a:endParaRPr lang="en-US" dirty="0"/>
          </a:p>
        </p:txBody>
      </p:sp>
      <p:sp>
        <p:nvSpPr>
          <p:cNvPr id="4" name="TextBox 3"/>
          <p:cNvSpPr txBox="1"/>
          <p:nvPr/>
        </p:nvSpPr>
        <p:spPr>
          <a:xfrm>
            <a:off x="179297" y="4173498"/>
            <a:ext cx="5822164" cy="2677656"/>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cs typeface="Times New Roman" pitchFamily="18" charset="0"/>
              </a:rPr>
              <a:t>Don’t need water</a:t>
            </a:r>
          </a:p>
          <a:p>
            <a:pPr marL="342900" indent="-342900">
              <a:buFont typeface="Wingdings" panose="05000000000000000000" pitchFamily="2" charset="2"/>
              <a:buChar char="q"/>
            </a:pPr>
            <a:r>
              <a:rPr lang="en-US" sz="2400" dirty="0" err="1" smtClean="0">
                <a:cs typeface="Times New Roman" pitchFamily="18" charset="0"/>
              </a:rPr>
              <a:t>NaCl</a:t>
            </a:r>
            <a:r>
              <a:rPr lang="en-US" sz="2400" dirty="0" smtClean="0">
                <a:cs typeface="Times New Roman" pitchFamily="18" charset="0"/>
              </a:rPr>
              <a:t> → Na</a:t>
            </a:r>
            <a:r>
              <a:rPr lang="en-US" sz="2400" baseline="30000" dirty="0" smtClean="0">
                <a:cs typeface="Times New Roman" pitchFamily="18" charset="0"/>
              </a:rPr>
              <a:t>+</a:t>
            </a:r>
            <a:r>
              <a:rPr lang="en-US" sz="2400" dirty="0" smtClean="0">
                <a:cs typeface="Times New Roman" pitchFamily="18" charset="0"/>
              </a:rPr>
              <a:t> + </a:t>
            </a:r>
            <a:r>
              <a:rPr lang="en-US" sz="2400" dirty="0" err="1" smtClean="0">
                <a:cs typeface="Times New Roman" pitchFamily="18" charset="0"/>
              </a:rPr>
              <a:t>Cl</a:t>
            </a:r>
            <a:r>
              <a:rPr lang="en-US" sz="2400" baseline="30000" dirty="0" smtClean="0">
                <a:cs typeface="Times New Roman" pitchFamily="18" charset="0"/>
              </a:rPr>
              <a:t>-</a:t>
            </a:r>
          </a:p>
          <a:p>
            <a:pPr marL="342900" indent="-342900">
              <a:buFont typeface="Wingdings" panose="05000000000000000000" pitchFamily="2" charset="2"/>
              <a:buChar char="q"/>
            </a:pPr>
            <a:r>
              <a:rPr lang="en-US" sz="2400" dirty="0" err="1" smtClean="0">
                <a:cs typeface="Times New Roman" pitchFamily="18" charset="0"/>
              </a:rPr>
              <a:t>Cations</a:t>
            </a:r>
            <a:r>
              <a:rPr lang="en-US" sz="2400" dirty="0" smtClean="0">
                <a:cs typeface="Times New Roman" pitchFamily="18" charset="0"/>
              </a:rPr>
              <a:t> (+)</a:t>
            </a:r>
          </a:p>
          <a:p>
            <a:pPr marL="342900" indent="-342900">
              <a:buFont typeface="Wingdings" panose="05000000000000000000" pitchFamily="2" charset="2"/>
              <a:buChar char="q"/>
            </a:pPr>
            <a:r>
              <a:rPr lang="en-US" sz="2400" dirty="0" smtClean="0">
                <a:cs typeface="Times New Roman" pitchFamily="18" charset="0"/>
              </a:rPr>
              <a:t>Anions (−)</a:t>
            </a:r>
          </a:p>
          <a:p>
            <a:pPr marL="342900" indent="-342900">
              <a:buFont typeface="Wingdings" panose="05000000000000000000" pitchFamily="2" charset="2"/>
              <a:buChar char="q"/>
            </a:pPr>
            <a:r>
              <a:rPr lang="en-US" sz="2400" dirty="0" smtClean="0">
                <a:cs typeface="Times New Roman" pitchFamily="18" charset="0"/>
              </a:rPr>
              <a:t>Acids/Bases (Ch. 15)</a:t>
            </a:r>
          </a:p>
          <a:p>
            <a:pPr marL="342900" indent="-342900">
              <a:buFont typeface="Wingdings" panose="05000000000000000000" pitchFamily="2" charset="2"/>
              <a:buChar char="q"/>
            </a:pPr>
            <a:r>
              <a:rPr lang="en-US" sz="2400" dirty="0" smtClean="0">
                <a:cs typeface="Times New Roman" pitchFamily="18" charset="0"/>
              </a:rPr>
              <a:t>Arrhenius Equation</a:t>
            </a:r>
          </a:p>
          <a:p>
            <a:pPr marL="342900" indent="-342900">
              <a:buFont typeface="Wingdings" panose="05000000000000000000" pitchFamily="2" charset="2"/>
              <a:buChar char="q"/>
            </a:pPr>
            <a:r>
              <a:rPr lang="en-US" sz="2400" dirty="0" smtClean="0">
                <a:cs typeface="Times New Roman" pitchFamily="18" charset="0"/>
                <a:hlinkClick r:id="rId2"/>
              </a:rPr>
              <a:t>Noble Prize Committee </a:t>
            </a:r>
            <a:r>
              <a:rPr lang="en-US" sz="2400" dirty="0" smtClean="0">
                <a:cs typeface="Times New Roman" pitchFamily="18" charset="0"/>
              </a:rPr>
              <a:t>(1903 Nobel Prize)</a:t>
            </a:r>
          </a:p>
        </p:txBody>
      </p:sp>
      <p:pic>
        <p:nvPicPr>
          <p:cNvPr id="6" name="Picture 16" descr="Arrheniu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162" y="1052344"/>
            <a:ext cx="2529494" cy="31211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5009" y="455981"/>
            <a:ext cx="7612044" cy="4686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639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97" y="190570"/>
            <a:ext cx="3205942" cy="861774"/>
          </a:xfrm>
          <a:prstGeom prst="rect">
            <a:avLst/>
          </a:prstGeom>
          <a:noFill/>
        </p:spPr>
        <p:txBody>
          <a:bodyPr wrap="none" rtlCol="0">
            <a:spAutoFit/>
          </a:bodyPr>
          <a:lstStyle/>
          <a:p>
            <a:r>
              <a:rPr lang="en-US" sz="3200" dirty="0" smtClean="0"/>
              <a:t>Dmitri Mendeleev</a:t>
            </a:r>
            <a:endParaRPr lang="en-US" dirty="0" smtClean="0"/>
          </a:p>
          <a:p>
            <a:pPr algn="ctr"/>
            <a:r>
              <a:rPr lang="en-US" dirty="0" smtClean="0"/>
              <a:t>(1834-1907)</a:t>
            </a:r>
            <a:endParaRPr lang="en-US" dirty="0"/>
          </a:p>
        </p:txBody>
      </p:sp>
      <p:sp>
        <p:nvSpPr>
          <p:cNvPr id="5" name="TextBox 4"/>
          <p:cNvSpPr txBox="1"/>
          <p:nvPr/>
        </p:nvSpPr>
        <p:spPr>
          <a:xfrm>
            <a:off x="63212" y="4180344"/>
            <a:ext cx="5684026" cy="2677656"/>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cs typeface="Times New Roman" pitchFamily="18" charset="0"/>
              </a:rPr>
              <a:t>Periodic Table (1869)</a:t>
            </a:r>
          </a:p>
          <a:p>
            <a:pPr marL="342900" indent="-342900">
              <a:buFont typeface="Wingdings" panose="05000000000000000000" pitchFamily="2" charset="2"/>
              <a:buChar char="q"/>
            </a:pPr>
            <a:r>
              <a:rPr lang="en-US" sz="2400" dirty="0" smtClean="0">
                <a:cs typeface="Times New Roman" pitchFamily="18" charset="0"/>
              </a:rPr>
              <a:t>Rows = atomic mass</a:t>
            </a:r>
          </a:p>
          <a:p>
            <a:pPr marL="342900" indent="-342900">
              <a:buFont typeface="Wingdings" panose="05000000000000000000" pitchFamily="2" charset="2"/>
              <a:buChar char="q"/>
            </a:pPr>
            <a:r>
              <a:rPr lang="en-US" sz="2400" dirty="0" smtClean="0">
                <a:cs typeface="Times New Roman" pitchFamily="18" charset="0"/>
              </a:rPr>
              <a:t>Columns = similar Chemical and Physical properties</a:t>
            </a:r>
          </a:p>
          <a:p>
            <a:pPr marL="342900" indent="-342900">
              <a:buFont typeface="Courier New" panose="02070309020205020404" pitchFamily="49" charset="0"/>
              <a:buChar char="o"/>
            </a:pPr>
            <a:r>
              <a:rPr lang="en-US" sz="2400" dirty="0">
                <a:cs typeface="Times New Roman" pitchFamily="18" charset="0"/>
              </a:rPr>
              <a:t>Wrote definitive textbook on </a:t>
            </a:r>
            <a:r>
              <a:rPr lang="en-US" sz="2400" dirty="0" smtClean="0">
                <a:cs typeface="Times New Roman" pitchFamily="18" charset="0"/>
              </a:rPr>
              <a:t>Chemistry</a:t>
            </a:r>
          </a:p>
          <a:p>
            <a:pPr marL="342900" indent="-342900">
              <a:buFont typeface="Courier New" panose="02070309020205020404" pitchFamily="49" charset="0"/>
              <a:buChar char="o"/>
            </a:pPr>
            <a:r>
              <a:rPr lang="en-US" sz="2400" dirty="0">
                <a:cs typeface="Times New Roman" pitchFamily="18" charset="0"/>
              </a:rPr>
              <a:t>Denied Nobel Prize because Arrhenius disliked him</a:t>
            </a:r>
            <a:r>
              <a:rPr lang="en-US" sz="2400" dirty="0" smtClean="0">
                <a:cs typeface="Times New Roman" pitchFamily="18" charset="0"/>
              </a:rPr>
              <a:t>.</a:t>
            </a:r>
            <a:endParaRPr lang="en-US" sz="2400" dirty="0">
              <a:cs typeface="Times New Roman" pitchFamily="18" charset="0"/>
            </a:endParaRPr>
          </a:p>
        </p:txBody>
      </p:sp>
      <p:pic>
        <p:nvPicPr>
          <p:cNvPr id="7" name="Picture 2" descr="DIMendeleevCa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456" y="1052344"/>
            <a:ext cx="2143540" cy="301070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5747238" y="1880662"/>
            <a:ext cx="1316736" cy="1011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3385239" y="123589"/>
            <a:ext cx="8281766" cy="4526081"/>
          </a:xfrm>
          <a:prstGeom prst="rect">
            <a:avLst/>
          </a:prstGeom>
        </p:spPr>
      </p:pic>
    </p:spTree>
    <p:extLst>
      <p:ext uri="{BB962C8B-B14F-4D97-AF65-F5344CB8AC3E}">
        <p14:creationId xmlns:p14="http://schemas.microsoft.com/office/powerpoint/2010/main" val="65649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s://encrypted-tbn0.gstatic.com/images?q=tbn:ANd9GcR98ANbqcqEkw_iP1xGBR3hdab4Fb2tVR63FICX8IOo7IPbBB6j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258" y="3248019"/>
            <a:ext cx="6929206" cy="33046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297" y="190570"/>
            <a:ext cx="4456669" cy="861774"/>
          </a:xfrm>
          <a:prstGeom prst="rect">
            <a:avLst/>
          </a:prstGeom>
          <a:noFill/>
        </p:spPr>
        <p:txBody>
          <a:bodyPr wrap="none" rtlCol="0">
            <a:spAutoFit/>
          </a:bodyPr>
          <a:lstStyle/>
          <a:p>
            <a:r>
              <a:rPr lang="en-US" sz="3200" dirty="0" smtClean="0"/>
              <a:t>Joseph John (JJ) Thomson</a:t>
            </a:r>
            <a:endParaRPr lang="en-US" dirty="0" smtClean="0"/>
          </a:p>
          <a:p>
            <a:pPr algn="ctr"/>
            <a:r>
              <a:rPr lang="en-US" dirty="0" smtClean="0"/>
              <a:t>(1856-1940)</a:t>
            </a:r>
            <a:endParaRPr lang="en-US" dirty="0"/>
          </a:p>
        </p:txBody>
      </p:sp>
      <p:pic>
        <p:nvPicPr>
          <p:cNvPr id="3" name="Picture 8" descr="http://4.bp.blogspot.com/-uiA4Ut9l6C0/TcYe4tYvT_I/AAAAAAAAAZg/JBBn6b5LDr0/s400/J.J.Thomson+in+his+l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97" y="1218568"/>
            <a:ext cx="3044840" cy="23293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9297" y="3746206"/>
            <a:ext cx="5441215" cy="2308324"/>
          </a:xfrm>
          <a:prstGeom prst="rect">
            <a:avLst/>
          </a:prstGeom>
        </p:spPr>
        <p:txBody>
          <a:bodyPr wrap="square">
            <a:spAutoFit/>
          </a:bodyPr>
          <a:lstStyle/>
          <a:p>
            <a:pPr marL="342900" indent="-342900">
              <a:buFont typeface="Wingdings" panose="05000000000000000000" pitchFamily="2" charset="2"/>
              <a:buChar char="q"/>
            </a:pPr>
            <a:r>
              <a:rPr lang="en-US" sz="2400" dirty="0" smtClean="0">
                <a:cs typeface="Times New Roman" pitchFamily="18" charset="0"/>
              </a:rPr>
              <a:t>Discovery </a:t>
            </a:r>
            <a:r>
              <a:rPr lang="en-US" sz="2400" dirty="0">
                <a:cs typeface="Times New Roman" pitchFamily="18" charset="0"/>
              </a:rPr>
              <a:t>of the Electron (Corpuscles)</a:t>
            </a:r>
          </a:p>
          <a:p>
            <a:pPr marL="342900" indent="-342900">
              <a:buFont typeface="Wingdings" panose="05000000000000000000" pitchFamily="2" charset="2"/>
              <a:buChar char="q"/>
            </a:pPr>
            <a:r>
              <a:rPr lang="en-US" sz="2400" dirty="0">
                <a:cs typeface="Times New Roman" pitchFamily="18" charset="0"/>
              </a:rPr>
              <a:t>Plum-Pudding Model</a:t>
            </a:r>
          </a:p>
          <a:p>
            <a:pPr marL="342900" indent="-342900">
              <a:buFont typeface="Courier New" panose="02070309020205020404" pitchFamily="49" charset="0"/>
              <a:buChar char="o"/>
            </a:pPr>
            <a:r>
              <a:rPr lang="en-US" sz="2400" dirty="0">
                <a:cs typeface="Times New Roman" pitchFamily="18" charset="0"/>
              </a:rPr>
              <a:t>Mass Spectrometer and </a:t>
            </a:r>
            <a:r>
              <a:rPr lang="en-US" sz="2400" dirty="0" smtClean="0">
                <a:cs typeface="Times New Roman" pitchFamily="18" charset="0"/>
              </a:rPr>
              <a:t>Isotopes</a:t>
            </a:r>
          </a:p>
          <a:p>
            <a:pPr marL="342900" indent="-342900">
              <a:buFont typeface="Courier New" panose="02070309020205020404" pitchFamily="49" charset="0"/>
              <a:buChar char="o"/>
            </a:pPr>
            <a:r>
              <a:rPr lang="en-US" sz="2400" dirty="0">
                <a:cs typeface="Times New Roman" pitchFamily="18" charset="0"/>
              </a:rPr>
              <a:t>1906 Nobel Prize </a:t>
            </a:r>
          </a:p>
          <a:p>
            <a:pPr marL="342900" indent="-342900">
              <a:buFont typeface="Courier New" panose="02070309020205020404" pitchFamily="49" charset="0"/>
              <a:buChar char="o"/>
            </a:pPr>
            <a:r>
              <a:rPr lang="en-US" sz="2400" dirty="0">
                <a:cs typeface="Times New Roman" pitchFamily="18" charset="0"/>
              </a:rPr>
              <a:t>Gifted Teacher (7 students won Nobel Prizes, and his son)</a:t>
            </a:r>
          </a:p>
        </p:txBody>
      </p:sp>
      <p:sp>
        <p:nvSpPr>
          <p:cNvPr id="9" name="Rectangle 8"/>
          <p:cNvSpPr/>
          <p:nvPr/>
        </p:nvSpPr>
        <p:spPr>
          <a:xfrm>
            <a:off x="6864825" y="2601688"/>
            <a:ext cx="2690545" cy="646331"/>
          </a:xfrm>
          <a:prstGeom prst="rect">
            <a:avLst/>
          </a:prstGeom>
        </p:spPr>
        <p:txBody>
          <a:bodyPr wrap="none">
            <a:spAutoFit/>
          </a:bodyPr>
          <a:lstStyle/>
          <a:p>
            <a:r>
              <a:rPr lang="en-US" sz="3600" dirty="0" smtClean="0"/>
              <a:t>Crookes Tube</a:t>
            </a:r>
            <a:endParaRPr lang="en-US" sz="3600" dirty="0"/>
          </a:p>
        </p:txBody>
      </p:sp>
      <p:pic>
        <p:nvPicPr>
          <p:cNvPr id="10" name="Picture 12" descr="PSM V10 D660 William Crook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7806" y="742139"/>
            <a:ext cx="2196658" cy="28057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290426" y="149492"/>
            <a:ext cx="2872325" cy="861774"/>
          </a:xfrm>
          <a:prstGeom prst="rect">
            <a:avLst/>
          </a:prstGeom>
          <a:noFill/>
        </p:spPr>
        <p:txBody>
          <a:bodyPr wrap="none" rtlCol="0">
            <a:spAutoFit/>
          </a:bodyPr>
          <a:lstStyle/>
          <a:p>
            <a:r>
              <a:rPr lang="en-US" sz="3200" dirty="0" smtClean="0"/>
              <a:t>William Crookes</a:t>
            </a:r>
            <a:endParaRPr lang="en-US" dirty="0" smtClean="0"/>
          </a:p>
          <a:p>
            <a:pPr algn="ctr"/>
            <a:r>
              <a:rPr lang="en-US" dirty="0" smtClean="0"/>
              <a:t>(18332-1911)</a:t>
            </a:r>
            <a:endParaRPr lang="en-US" dirty="0"/>
          </a:p>
        </p:txBody>
      </p:sp>
    </p:spTree>
    <p:extLst>
      <p:ext uri="{BB962C8B-B14F-4D97-AF65-F5344CB8AC3E}">
        <p14:creationId xmlns:p14="http://schemas.microsoft.com/office/powerpoint/2010/main" val="367951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52" y="1469024"/>
            <a:ext cx="4726440" cy="4524315"/>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cs typeface="Times New Roman" pitchFamily="18" charset="0"/>
              </a:rPr>
              <a:t>Travel in straight lines</a:t>
            </a:r>
          </a:p>
          <a:p>
            <a:pPr marL="342900" indent="-342900">
              <a:buFont typeface="Wingdings" panose="05000000000000000000" pitchFamily="2" charset="2"/>
              <a:buChar char="q"/>
            </a:pPr>
            <a:r>
              <a:rPr lang="en-US" sz="2400" dirty="0" smtClean="0">
                <a:cs typeface="Times New Roman" pitchFamily="18" charset="0"/>
              </a:rPr>
              <a:t>1/2000</a:t>
            </a:r>
            <a:r>
              <a:rPr lang="en-US" sz="2400" baseline="30000" dirty="0" smtClean="0">
                <a:cs typeface="Times New Roman" pitchFamily="18" charset="0"/>
              </a:rPr>
              <a:t>th</a:t>
            </a:r>
            <a:r>
              <a:rPr lang="en-US" sz="2400" dirty="0" smtClean="0">
                <a:cs typeface="Times New Roman" pitchFamily="18" charset="0"/>
              </a:rPr>
              <a:t> mass of H</a:t>
            </a:r>
          </a:p>
          <a:p>
            <a:pPr marL="342900" indent="-342900">
              <a:buFont typeface="Wingdings" panose="05000000000000000000" pitchFamily="2" charset="2"/>
              <a:buChar char="q"/>
            </a:pPr>
            <a:r>
              <a:rPr lang="en-US" sz="2400" dirty="0" smtClean="0">
                <a:cs typeface="Times New Roman" pitchFamily="18" charset="0"/>
              </a:rPr>
              <a:t>Same mass no matter source (all electrons are the same) “Universal”</a:t>
            </a:r>
          </a:p>
          <a:p>
            <a:pPr marL="342900" indent="-342900">
              <a:buFont typeface="Wingdings" panose="05000000000000000000" pitchFamily="2" charset="2"/>
              <a:buChar char="q"/>
            </a:pPr>
            <a:r>
              <a:rPr lang="en-US" sz="2400" dirty="0" smtClean="0">
                <a:cs typeface="Times New Roman" pitchFamily="18" charset="0"/>
              </a:rPr>
              <a:t>Deflected by magnetic fields (attracted to positive field therefore negatively charged)</a:t>
            </a:r>
          </a:p>
          <a:p>
            <a:pPr marL="342900" indent="-342900">
              <a:buFont typeface="Wingdings" panose="05000000000000000000" pitchFamily="2" charset="2"/>
              <a:buChar char="q"/>
            </a:pPr>
            <a:r>
              <a:rPr lang="en-US" sz="2400" dirty="0" smtClean="0">
                <a:cs typeface="Times New Roman" pitchFamily="18" charset="0"/>
              </a:rPr>
              <a:t>Produce Shadows</a:t>
            </a:r>
          </a:p>
          <a:p>
            <a:pPr marL="342900" indent="-342900">
              <a:buFont typeface="Wingdings" panose="05000000000000000000" pitchFamily="2" charset="2"/>
              <a:buChar char="q"/>
            </a:pPr>
            <a:r>
              <a:rPr lang="en-US" sz="2400" dirty="0" smtClean="0">
                <a:cs typeface="Times New Roman" pitchFamily="18" charset="0"/>
              </a:rPr>
              <a:t>Have </a:t>
            </a:r>
            <a:r>
              <a:rPr lang="en-US" sz="2400" dirty="0">
                <a:cs typeface="Times New Roman" pitchFamily="18" charset="0"/>
              </a:rPr>
              <a:t>m</a:t>
            </a:r>
            <a:r>
              <a:rPr lang="en-US" sz="2400" dirty="0" smtClean="0">
                <a:cs typeface="Times New Roman" pitchFamily="18" charset="0"/>
              </a:rPr>
              <a:t>ass (capable of turning a paddle wheel)</a:t>
            </a:r>
          </a:p>
          <a:p>
            <a:pPr marL="171450" indent="-171450">
              <a:buFont typeface="Arial" panose="020B0604020202020204" pitchFamily="34" charset="0"/>
              <a:buChar char="•"/>
            </a:pPr>
            <a:endParaRPr lang="en-US" sz="2400" dirty="0" smtClean="0">
              <a:cs typeface="Times New Roman" pitchFamily="18" charset="0"/>
            </a:endParaRPr>
          </a:p>
        </p:txBody>
      </p:sp>
      <p:pic>
        <p:nvPicPr>
          <p:cNvPr id="4" name="Picture 3" descr="https://encrypted-tbn3.gstatic.com/images?q=tbn:ANd9GcQGem3LNMB9YZfyX1n0mcZHAxVrTXh0xIvm-RLG7RyCVdVJhxEU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0643" y="3731181"/>
            <a:ext cx="4929978" cy="25693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2552" y="202762"/>
            <a:ext cx="4456669" cy="861774"/>
          </a:xfrm>
          <a:prstGeom prst="rect">
            <a:avLst/>
          </a:prstGeom>
          <a:noFill/>
        </p:spPr>
        <p:txBody>
          <a:bodyPr wrap="none" rtlCol="0">
            <a:spAutoFit/>
          </a:bodyPr>
          <a:lstStyle/>
          <a:p>
            <a:r>
              <a:rPr lang="en-US" sz="3200" dirty="0" smtClean="0"/>
              <a:t>Joseph John (JJ) Thomson</a:t>
            </a:r>
            <a:endParaRPr lang="en-US" dirty="0" smtClean="0"/>
          </a:p>
          <a:p>
            <a:pPr algn="ctr"/>
            <a:r>
              <a:rPr lang="en-US" dirty="0" smtClean="0"/>
              <a:t>Properties of the Electron</a:t>
            </a:r>
            <a:endParaRPr lang="en-US" dirty="0"/>
          </a:p>
        </p:txBody>
      </p:sp>
      <p:pic>
        <p:nvPicPr>
          <p:cNvPr id="7" name="Picture 6"/>
          <p:cNvPicPr>
            <a:picLocks noChangeAspect="1"/>
          </p:cNvPicPr>
          <p:nvPr/>
        </p:nvPicPr>
        <p:blipFill>
          <a:blip r:embed="rId3"/>
          <a:stretch>
            <a:fillRect/>
          </a:stretch>
        </p:blipFill>
        <p:spPr>
          <a:xfrm>
            <a:off x="4888992" y="371458"/>
            <a:ext cx="7019048" cy="2914286"/>
          </a:xfrm>
          <a:prstGeom prst="rect">
            <a:avLst/>
          </a:prstGeom>
        </p:spPr>
      </p:pic>
    </p:spTree>
    <p:extLst>
      <p:ext uri="{BB962C8B-B14F-4D97-AF65-F5344CB8AC3E}">
        <p14:creationId xmlns:p14="http://schemas.microsoft.com/office/powerpoint/2010/main" val="88001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52" y="202762"/>
            <a:ext cx="4456669" cy="1138773"/>
          </a:xfrm>
          <a:prstGeom prst="rect">
            <a:avLst/>
          </a:prstGeom>
          <a:noFill/>
        </p:spPr>
        <p:txBody>
          <a:bodyPr wrap="none" rtlCol="0">
            <a:spAutoFit/>
          </a:bodyPr>
          <a:lstStyle/>
          <a:p>
            <a:r>
              <a:rPr lang="en-US" sz="3200" dirty="0" smtClean="0"/>
              <a:t>Joseph John (JJ) Thomson</a:t>
            </a:r>
            <a:endParaRPr lang="en-US" dirty="0" smtClean="0"/>
          </a:p>
          <a:p>
            <a:pPr algn="ctr"/>
            <a:r>
              <a:rPr lang="en-US" dirty="0" smtClean="0"/>
              <a:t>Plum Pudding Model</a:t>
            </a:r>
          </a:p>
          <a:p>
            <a:pPr algn="ctr"/>
            <a:r>
              <a:rPr lang="en-US" dirty="0" smtClean="0"/>
              <a:t>Aka Chocolate Chip Cookie Model</a:t>
            </a:r>
            <a:endParaRPr lang="en-US" dirty="0"/>
          </a:p>
        </p:txBody>
      </p:sp>
      <p:sp>
        <p:nvSpPr>
          <p:cNvPr id="4" name="TextBox 3"/>
          <p:cNvSpPr txBox="1"/>
          <p:nvPr/>
        </p:nvSpPr>
        <p:spPr>
          <a:xfrm>
            <a:off x="162552" y="5648999"/>
            <a:ext cx="4987101" cy="830997"/>
          </a:xfrm>
          <a:prstGeom prst="rect">
            <a:avLst/>
          </a:prstGeom>
          <a:noFill/>
        </p:spPr>
        <p:txBody>
          <a:bodyPr wrap="square" rtlCol="0">
            <a:spAutoFit/>
          </a:bodyPr>
          <a:lstStyle/>
          <a:p>
            <a:r>
              <a:rPr lang="en-US" sz="2400" dirty="0" smtClean="0">
                <a:cs typeface="Times New Roman" pitchFamily="18" charset="0"/>
              </a:rPr>
              <a:t>Corpuscles (electrons) distributed in an even field of positive charge</a:t>
            </a:r>
          </a:p>
        </p:txBody>
      </p:sp>
      <p:pic>
        <p:nvPicPr>
          <p:cNvPr id="6" name="Picture 22" descr="http://upload.wikimedia.org/wikipedia/commons/thumb/f/ff/Plum_pudding_atom.svg/250px-Plum_pudding_atom.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059" y="1341535"/>
            <a:ext cx="4265653" cy="42656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6745303" y="987158"/>
            <a:ext cx="3386249" cy="5084458"/>
          </a:xfrm>
          <a:prstGeom prst="rect">
            <a:avLst/>
          </a:prstGeom>
        </p:spPr>
      </p:pic>
    </p:spTree>
    <p:extLst>
      <p:ext uri="{BB962C8B-B14F-4D97-AF65-F5344CB8AC3E}">
        <p14:creationId xmlns:p14="http://schemas.microsoft.com/office/powerpoint/2010/main" val="1532903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97" y="190570"/>
            <a:ext cx="3099310" cy="861774"/>
          </a:xfrm>
          <a:prstGeom prst="rect">
            <a:avLst/>
          </a:prstGeom>
          <a:noFill/>
        </p:spPr>
        <p:txBody>
          <a:bodyPr wrap="none" rtlCol="0">
            <a:spAutoFit/>
          </a:bodyPr>
          <a:lstStyle/>
          <a:p>
            <a:r>
              <a:rPr lang="en-US" sz="3200" dirty="0" smtClean="0"/>
              <a:t>Eugene Goldstein</a:t>
            </a:r>
            <a:endParaRPr lang="en-US" dirty="0" smtClean="0"/>
          </a:p>
          <a:p>
            <a:pPr algn="ctr"/>
            <a:r>
              <a:rPr lang="en-US" dirty="0" smtClean="0"/>
              <a:t>(1850-1930)</a:t>
            </a:r>
            <a:endParaRPr lang="en-US" dirty="0"/>
          </a:p>
        </p:txBody>
      </p:sp>
      <p:sp>
        <p:nvSpPr>
          <p:cNvPr id="3" name="TextBox 2"/>
          <p:cNvSpPr txBox="1"/>
          <p:nvPr/>
        </p:nvSpPr>
        <p:spPr>
          <a:xfrm>
            <a:off x="76704" y="4251093"/>
            <a:ext cx="5239008" cy="1569660"/>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cs typeface="Times New Roman" pitchFamily="18" charset="0"/>
                <a:hlinkClick r:id="rId2"/>
              </a:rPr>
              <a:t>Canal Rays/Protons </a:t>
            </a:r>
            <a:r>
              <a:rPr lang="en-US" sz="2400" dirty="0" smtClean="0">
                <a:cs typeface="Times New Roman" pitchFamily="18" charset="0"/>
              </a:rPr>
              <a:t>– emitted opposite cathode rays</a:t>
            </a:r>
          </a:p>
          <a:p>
            <a:pPr marL="342900" indent="-342900">
              <a:buFont typeface="Wingdings" panose="05000000000000000000" pitchFamily="2" charset="2"/>
              <a:buChar char="q"/>
            </a:pPr>
            <a:r>
              <a:rPr lang="en-US" sz="2400" dirty="0" smtClean="0">
                <a:cs typeface="Times New Roman" pitchFamily="18" charset="0"/>
              </a:rPr>
              <a:t>Different for each element</a:t>
            </a:r>
          </a:p>
          <a:p>
            <a:pPr marL="342900" indent="-342900">
              <a:buFont typeface="Wingdings" panose="05000000000000000000" pitchFamily="2" charset="2"/>
              <a:buChar char="q"/>
            </a:pPr>
            <a:r>
              <a:rPr lang="en-US" sz="2400" dirty="0" smtClean="0">
                <a:cs typeface="Times New Roman" pitchFamily="18" charset="0"/>
              </a:rPr>
              <a:t>Properties measured by Thomson</a:t>
            </a:r>
          </a:p>
        </p:txBody>
      </p:sp>
      <p:pic>
        <p:nvPicPr>
          <p:cNvPr id="4" name="Picture 4" descr="http://1.bp.blogspot.com/-iYkpRBf-VL4/TcYsQhyba9I/AAAAAAAAAZs/uXCcKxUNZBo/s400/Becquer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4" y="1029729"/>
            <a:ext cx="2605535" cy="29823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418305" y="742553"/>
            <a:ext cx="6096000" cy="4572000"/>
          </a:xfrm>
          <a:prstGeom prst="rect">
            <a:avLst/>
          </a:prstGeom>
        </p:spPr>
      </p:pic>
    </p:spTree>
    <p:extLst>
      <p:ext uri="{BB962C8B-B14F-4D97-AF65-F5344CB8AC3E}">
        <p14:creationId xmlns:p14="http://schemas.microsoft.com/office/powerpoint/2010/main" val="57987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97" y="190570"/>
            <a:ext cx="2956643" cy="861774"/>
          </a:xfrm>
          <a:prstGeom prst="rect">
            <a:avLst/>
          </a:prstGeom>
          <a:noFill/>
        </p:spPr>
        <p:txBody>
          <a:bodyPr wrap="none" rtlCol="0">
            <a:spAutoFit/>
          </a:bodyPr>
          <a:lstStyle/>
          <a:p>
            <a:r>
              <a:rPr lang="en-US" sz="3200" dirty="0" smtClean="0"/>
              <a:t>Ernst Rutherford</a:t>
            </a:r>
            <a:endParaRPr lang="en-US" dirty="0" smtClean="0"/>
          </a:p>
          <a:p>
            <a:pPr algn="ctr"/>
            <a:r>
              <a:rPr lang="en-US" dirty="0" smtClean="0"/>
              <a:t>(1871-1937)</a:t>
            </a:r>
            <a:endParaRPr lang="en-US" dirty="0"/>
          </a:p>
        </p:txBody>
      </p:sp>
      <p:pic>
        <p:nvPicPr>
          <p:cNvPr id="3" name="Picture 30" descr="http://www.teachastronomy.com/astropediaimages/RutherfordGoilFo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2964" y="621457"/>
            <a:ext cx="9610439" cy="53648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2" descr="http://www.teachastronomy.com/astropediaimages/J.J_Thom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96" y="1148653"/>
            <a:ext cx="2161567" cy="33785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94752" y="4765119"/>
            <a:ext cx="7001792" cy="2092881"/>
          </a:xfrm>
          <a:prstGeom prst="rect">
            <a:avLst/>
          </a:prstGeom>
          <a:noFill/>
        </p:spPr>
        <p:txBody>
          <a:bodyPr wrap="square" rtlCol="0">
            <a:spAutoFit/>
          </a:bodyPr>
          <a:lstStyle/>
          <a:p>
            <a:pPr marL="171450" indent="-171450">
              <a:buFont typeface="Arial" panose="020B0604020202020204" pitchFamily="34" charset="0"/>
              <a:buChar char="•"/>
            </a:pPr>
            <a:r>
              <a:rPr lang="en-US" sz="2400" dirty="0" smtClean="0">
                <a:cs typeface="Times New Roman" pitchFamily="18" charset="0"/>
                <a:hlinkClick r:id="rId4"/>
              </a:rPr>
              <a:t>Geiger-Marsden </a:t>
            </a:r>
            <a:r>
              <a:rPr lang="en-US" sz="2400" dirty="0">
                <a:cs typeface="Times New Roman" pitchFamily="18" charset="0"/>
                <a:hlinkClick r:id="rId4"/>
              </a:rPr>
              <a:t>Experiment</a:t>
            </a:r>
            <a:r>
              <a:rPr lang="en-US" sz="2400" dirty="0">
                <a:cs typeface="Times New Roman" pitchFamily="18" charset="0"/>
              </a:rPr>
              <a:t> (Au Foil)</a:t>
            </a:r>
          </a:p>
          <a:p>
            <a:pPr marL="171450" indent="-171450">
              <a:buFont typeface="Arial" panose="020B0604020202020204" pitchFamily="34" charset="0"/>
              <a:buChar char="•"/>
            </a:pPr>
            <a:r>
              <a:rPr lang="en-US" sz="2400" dirty="0" smtClean="0">
                <a:cs typeface="Times New Roman" pitchFamily="18" charset="0"/>
              </a:rPr>
              <a:t>Rutherford Model</a:t>
            </a:r>
            <a:endParaRPr lang="en-US" sz="2400" u="sng" dirty="0" smtClean="0">
              <a:cs typeface="Times New Roman" pitchFamily="18" charset="0"/>
            </a:endParaRPr>
          </a:p>
          <a:p>
            <a:pPr marL="171450" indent="-171450">
              <a:buFont typeface="Arial" panose="020B0604020202020204" pitchFamily="34" charset="0"/>
              <a:buChar char="•"/>
            </a:pPr>
            <a:r>
              <a:rPr lang="en-US" sz="2400" dirty="0" smtClean="0">
                <a:cs typeface="Times New Roman" pitchFamily="18" charset="0"/>
              </a:rPr>
              <a:t>1908 Nobel Prize </a:t>
            </a:r>
          </a:p>
          <a:p>
            <a:pPr marL="171450" indent="-171450">
              <a:buFont typeface="Arial" panose="020B0604020202020204" pitchFamily="34" charset="0"/>
              <a:buChar char="•"/>
            </a:pPr>
            <a:r>
              <a:rPr lang="en-US" sz="2400" dirty="0" smtClean="0">
                <a:cs typeface="Times New Roman" pitchFamily="18" charset="0"/>
              </a:rPr>
              <a:t>Atoms are not inseparable</a:t>
            </a:r>
          </a:p>
          <a:p>
            <a:pPr marL="171450" indent="-171450">
              <a:buFont typeface="Arial" panose="020B0604020202020204" pitchFamily="34" charset="0"/>
              <a:buChar char="•"/>
            </a:pPr>
            <a:r>
              <a:rPr lang="en-US" sz="2400" dirty="0" smtClean="0">
                <a:cs typeface="Times New Roman" pitchFamily="18" charset="0"/>
              </a:rPr>
              <a:t>α-particle, </a:t>
            </a:r>
            <a:r>
              <a:rPr lang="el-GR" sz="2400" dirty="0" smtClean="0">
                <a:cs typeface="Times New Roman" pitchFamily="18" charset="0"/>
              </a:rPr>
              <a:t>β</a:t>
            </a:r>
            <a:r>
              <a:rPr lang="en-US" sz="2400" dirty="0" smtClean="0">
                <a:cs typeface="Times New Roman" pitchFamily="18" charset="0"/>
              </a:rPr>
              <a:t>-particle, </a:t>
            </a:r>
            <a:r>
              <a:rPr lang="el-GR" sz="2400" dirty="0" smtClean="0">
                <a:cs typeface="Times New Roman" pitchFamily="18" charset="0"/>
              </a:rPr>
              <a:t>γ</a:t>
            </a:r>
            <a:r>
              <a:rPr lang="en-US" sz="2400" dirty="0" smtClean="0">
                <a:cs typeface="Times New Roman" pitchFamily="18" charset="0"/>
              </a:rPr>
              <a:t>-rays, ½ life, </a:t>
            </a:r>
          </a:p>
          <a:p>
            <a:pPr marL="171450" indent="-171450">
              <a:buFont typeface="Arial" panose="020B0604020202020204" pitchFamily="34" charset="0"/>
              <a:buChar char="•"/>
            </a:pPr>
            <a:endParaRPr lang="en-US" sz="1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0740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3466" y="373818"/>
            <a:ext cx="2198038" cy="861774"/>
          </a:xfrm>
          <a:prstGeom prst="rect">
            <a:avLst/>
          </a:prstGeom>
          <a:noFill/>
        </p:spPr>
        <p:txBody>
          <a:bodyPr wrap="none" rtlCol="0">
            <a:spAutoFit/>
          </a:bodyPr>
          <a:lstStyle/>
          <a:p>
            <a:r>
              <a:rPr lang="en-US" sz="3200" dirty="0" smtClean="0"/>
              <a:t>Empedocles</a:t>
            </a:r>
          </a:p>
          <a:p>
            <a:pPr algn="ctr"/>
            <a:r>
              <a:rPr lang="en-US" dirty="0" smtClean="0"/>
              <a:t>(490-430 BC)</a:t>
            </a:r>
            <a:endParaRPr lang="en-US" dirty="0"/>
          </a:p>
        </p:txBody>
      </p:sp>
      <p:pic>
        <p:nvPicPr>
          <p:cNvPr id="11" name="Picture 10"/>
          <p:cNvPicPr>
            <a:picLocks noChangeAspect="1"/>
          </p:cNvPicPr>
          <p:nvPr/>
        </p:nvPicPr>
        <p:blipFill>
          <a:blip r:embed="rId2"/>
          <a:stretch>
            <a:fillRect/>
          </a:stretch>
        </p:blipFill>
        <p:spPr>
          <a:xfrm>
            <a:off x="372692" y="1381609"/>
            <a:ext cx="2924453" cy="2714761"/>
          </a:xfrm>
          <a:prstGeom prst="rect">
            <a:avLst/>
          </a:prstGeom>
        </p:spPr>
      </p:pic>
      <p:sp>
        <p:nvSpPr>
          <p:cNvPr id="12" name="TextBox 11"/>
          <p:cNvSpPr txBox="1"/>
          <p:nvPr/>
        </p:nvSpPr>
        <p:spPr>
          <a:xfrm>
            <a:off x="182881" y="4336868"/>
            <a:ext cx="493776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All matter created by mixing 4 Elements like a painter mixes colors</a:t>
            </a:r>
          </a:p>
          <a:p>
            <a:pPr marL="285750" indent="-285750">
              <a:buFont typeface="Arial" panose="020B0604020202020204" pitchFamily="34" charset="0"/>
              <a:buChar char="•"/>
            </a:pPr>
            <a:r>
              <a:rPr lang="en-US" sz="2400" dirty="0" smtClean="0"/>
              <a:t>Separation and mixing occur because of Love and Strife</a:t>
            </a:r>
            <a:endParaRPr lang="en-US" sz="2400" dirty="0"/>
          </a:p>
        </p:txBody>
      </p:sp>
      <p:pic>
        <p:nvPicPr>
          <p:cNvPr id="14" name="Picture 13"/>
          <p:cNvPicPr>
            <a:picLocks noChangeAspect="1"/>
          </p:cNvPicPr>
          <p:nvPr/>
        </p:nvPicPr>
        <p:blipFill>
          <a:blip r:embed="rId3"/>
          <a:stretch>
            <a:fillRect/>
          </a:stretch>
        </p:blipFill>
        <p:spPr>
          <a:xfrm>
            <a:off x="4957312" y="0"/>
            <a:ext cx="7057053" cy="4608195"/>
          </a:xfrm>
          <a:prstGeom prst="rect">
            <a:avLst/>
          </a:prstGeom>
        </p:spPr>
      </p:pic>
      <p:sp>
        <p:nvSpPr>
          <p:cNvPr id="17" name="TextBox 16"/>
          <p:cNvSpPr txBox="1"/>
          <p:nvPr/>
        </p:nvSpPr>
        <p:spPr>
          <a:xfrm>
            <a:off x="5889544" y="4884632"/>
            <a:ext cx="5750169" cy="1384995"/>
          </a:xfrm>
          <a:prstGeom prst="rect">
            <a:avLst/>
          </a:prstGeom>
          <a:noFill/>
        </p:spPr>
        <p:txBody>
          <a:bodyPr wrap="square" rtlCol="0">
            <a:spAutoFit/>
          </a:bodyPr>
          <a:lstStyle/>
          <a:p>
            <a:r>
              <a:rPr lang="en-US" sz="1200" dirty="0" smtClean="0"/>
              <a:t>“On Earth, many foreheads without necks sprang forth, and arms wandered unattached, bereft of shoulders, and eyes strayed about along, needing brows.  Limbs wandered alone.  But as the one divinity became more and more mingled with the other [Love and Strife], these things fell together by chance and many other things were produced … creatures with rolling gait and innumerable hands. … Creatures with a face and breast on both sides; oxen with the faces of men, and men with the faxed of oxen … creatures mixed male and female”</a:t>
            </a:r>
            <a:endParaRPr lang="en-US" sz="1200" dirty="0"/>
          </a:p>
        </p:txBody>
      </p:sp>
    </p:spTree>
    <p:extLst>
      <p:ext uri="{BB962C8B-B14F-4D97-AF65-F5344CB8AC3E}">
        <p14:creationId xmlns:p14="http://schemas.microsoft.com/office/powerpoint/2010/main" val="2854296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0241" y="1706544"/>
            <a:ext cx="6364304" cy="3785652"/>
          </a:xfrm>
          <a:prstGeom prst="rect">
            <a:avLst/>
          </a:prstGeom>
        </p:spPr>
        <p:txBody>
          <a:bodyPr wrap="square">
            <a:spAutoFit/>
          </a:bodyPr>
          <a:lstStyle/>
          <a:p>
            <a:r>
              <a:rPr lang="en-US" sz="2000" dirty="0" smtClean="0">
                <a:cs typeface="Times New Roman" panose="02020603050405020304" pitchFamily="18" charset="0"/>
              </a:rPr>
              <a:t>“It </a:t>
            </a:r>
            <a:r>
              <a:rPr lang="en-US" sz="2000" dirty="0">
                <a:cs typeface="Times New Roman" panose="02020603050405020304" pitchFamily="18" charset="0"/>
              </a:rPr>
              <a:t>was quite the most incredible event that has ever happened to me in my life. It was almost as incredible as if you fired a 15-inch shell at a piece of tissue paper and it came back and hit you. On consideration, I realized that this scattering backward must be the result of a single collision, and when I made calculations I saw that it was impossible to get anything of that order of magnitude unless you took a system in which the greater part of the mass of the atom was concentrated in a minute nucleus. It was then that I had the idea of an atom with a minute massive </a:t>
            </a:r>
            <a:r>
              <a:rPr lang="en-US" sz="2000" dirty="0" err="1">
                <a:cs typeface="Times New Roman" panose="02020603050405020304" pitchFamily="18" charset="0"/>
              </a:rPr>
              <a:t>centre</a:t>
            </a:r>
            <a:r>
              <a:rPr lang="en-US" sz="2000" dirty="0">
                <a:cs typeface="Times New Roman" panose="02020603050405020304" pitchFamily="18" charset="0"/>
              </a:rPr>
              <a:t>, carrying a </a:t>
            </a:r>
            <a:r>
              <a:rPr lang="en-US" sz="2000" dirty="0" smtClean="0">
                <a:cs typeface="Times New Roman" panose="02020603050405020304" pitchFamily="18" charset="0"/>
              </a:rPr>
              <a:t>charge</a:t>
            </a:r>
            <a:r>
              <a:rPr lang="en-US" sz="2000" baseline="30000" dirty="0" smtClean="0">
                <a:cs typeface="Times New Roman" panose="02020603050405020304" pitchFamily="18" charset="0"/>
              </a:rPr>
              <a:t>.”</a:t>
            </a:r>
            <a:endParaRPr lang="en-US" sz="2000" dirty="0">
              <a:cs typeface="Times New Roman" panose="02020603050405020304" pitchFamily="18" charset="0"/>
            </a:endParaRPr>
          </a:p>
          <a:p>
            <a:r>
              <a:rPr lang="en-US" sz="2000" dirty="0">
                <a:cs typeface="Times New Roman" panose="02020603050405020304" pitchFamily="18" charset="0"/>
              </a:rPr>
              <a:t>—Ernest Rutherford</a:t>
            </a:r>
          </a:p>
        </p:txBody>
      </p:sp>
      <p:pic>
        <p:nvPicPr>
          <p:cNvPr id="3" name="Picture 34" descr="Rutherford_atom_mod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882" y="1353102"/>
            <a:ext cx="4975446" cy="44925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297" y="190570"/>
            <a:ext cx="2956643" cy="861774"/>
          </a:xfrm>
          <a:prstGeom prst="rect">
            <a:avLst/>
          </a:prstGeom>
          <a:noFill/>
        </p:spPr>
        <p:txBody>
          <a:bodyPr wrap="none" rtlCol="0">
            <a:spAutoFit/>
          </a:bodyPr>
          <a:lstStyle/>
          <a:p>
            <a:r>
              <a:rPr lang="en-US" sz="3200" dirty="0" smtClean="0"/>
              <a:t>Ernst Rutherford</a:t>
            </a:r>
            <a:endParaRPr lang="en-US" dirty="0" smtClean="0"/>
          </a:p>
          <a:p>
            <a:pPr algn="ctr"/>
            <a:r>
              <a:rPr lang="en-US" dirty="0" smtClean="0"/>
              <a:t>Model of the Atom</a:t>
            </a:r>
            <a:endParaRPr lang="en-US" dirty="0"/>
          </a:p>
        </p:txBody>
      </p:sp>
      <p:sp>
        <p:nvSpPr>
          <p:cNvPr id="5" name="TextBox 4"/>
          <p:cNvSpPr txBox="1"/>
          <p:nvPr/>
        </p:nvSpPr>
        <p:spPr>
          <a:xfrm>
            <a:off x="4169664" y="621457"/>
            <a:ext cx="4959306" cy="646331"/>
          </a:xfrm>
          <a:prstGeom prst="rect">
            <a:avLst/>
          </a:prstGeom>
          <a:noFill/>
        </p:spPr>
        <p:txBody>
          <a:bodyPr wrap="none" rtlCol="0">
            <a:spAutoFit/>
          </a:bodyPr>
          <a:lstStyle/>
          <a:p>
            <a:r>
              <a:rPr lang="en-US" dirty="0" smtClean="0"/>
              <a:t>Nucleus very </a:t>
            </a:r>
            <a:r>
              <a:rPr lang="en-US" dirty="0" err="1" smtClean="0"/>
              <a:t>very</a:t>
            </a:r>
            <a:r>
              <a:rPr lang="en-US" dirty="0" smtClean="0"/>
              <a:t> </a:t>
            </a:r>
            <a:r>
              <a:rPr lang="en-US" dirty="0" err="1" smtClean="0"/>
              <a:t>very</a:t>
            </a:r>
            <a:r>
              <a:rPr lang="en-US" dirty="0" smtClean="0"/>
              <a:t> small (football in a stadium)</a:t>
            </a:r>
          </a:p>
          <a:p>
            <a:r>
              <a:rPr lang="en-US" dirty="0" smtClean="0"/>
              <a:t>Nucleus is positive and contains most of the mass</a:t>
            </a:r>
          </a:p>
        </p:txBody>
      </p:sp>
      <p:cxnSp>
        <p:nvCxnSpPr>
          <p:cNvPr id="7" name="Straight Arrow Connector 6"/>
          <p:cNvCxnSpPr>
            <a:stCxn id="5" idx="1"/>
          </p:cNvCxnSpPr>
          <p:nvPr/>
        </p:nvCxnSpPr>
        <p:spPr>
          <a:xfrm flipH="1">
            <a:off x="2962656" y="944623"/>
            <a:ext cx="1207008" cy="19083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169664" y="6146395"/>
            <a:ext cx="4057008" cy="369332"/>
          </a:xfrm>
          <a:prstGeom prst="rect">
            <a:avLst/>
          </a:prstGeom>
          <a:noFill/>
        </p:spPr>
        <p:txBody>
          <a:bodyPr wrap="none" rtlCol="0">
            <a:spAutoFit/>
          </a:bodyPr>
          <a:lstStyle/>
          <a:p>
            <a:r>
              <a:rPr lang="en-US" dirty="0" smtClean="0"/>
              <a:t>Electrons in a “cloud” around the nucleus</a:t>
            </a:r>
            <a:endParaRPr lang="en-US" dirty="0"/>
          </a:p>
        </p:txBody>
      </p:sp>
      <p:cxnSp>
        <p:nvCxnSpPr>
          <p:cNvPr id="9" name="Straight Arrow Connector 8"/>
          <p:cNvCxnSpPr/>
          <p:nvPr/>
        </p:nvCxnSpPr>
        <p:spPr>
          <a:xfrm flipH="1" flipV="1">
            <a:off x="2621280" y="4972614"/>
            <a:ext cx="1591056" cy="1346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7661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489" y="214954"/>
            <a:ext cx="3185680" cy="1354217"/>
          </a:xfrm>
          <a:prstGeom prst="rect">
            <a:avLst/>
          </a:prstGeom>
          <a:noFill/>
        </p:spPr>
        <p:txBody>
          <a:bodyPr wrap="none" rtlCol="0">
            <a:spAutoFit/>
          </a:bodyPr>
          <a:lstStyle/>
          <a:p>
            <a:r>
              <a:rPr lang="en-US" sz="3200" dirty="0" smtClean="0"/>
              <a:t>Thomson Model</a:t>
            </a:r>
            <a:endParaRPr lang="en-US" dirty="0" smtClean="0"/>
          </a:p>
          <a:p>
            <a:pPr algn="ctr"/>
            <a:r>
              <a:rPr lang="en-US" dirty="0" smtClean="0"/>
              <a:t>Vs</a:t>
            </a:r>
          </a:p>
          <a:p>
            <a:pPr algn="ctr"/>
            <a:r>
              <a:rPr lang="en-US" sz="3200" dirty="0" smtClean="0"/>
              <a:t>Rutherford Model</a:t>
            </a:r>
            <a:endParaRPr lang="en-US" sz="3200" dirty="0"/>
          </a:p>
        </p:txBody>
      </p:sp>
      <p:pic>
        <p:nvPicPr>
          <p:cNvPr id="5" name="Picture 4"/>
          <p:cNvPicPr>
            <a:picLocks noChangeAspect="1"/>
          </p:cNvPicPr>
          <p:nvPr/>
        </p:nvPicPr>
        <p:blipFill>
          <a:blip r:embed="rId2"/>
          <a:stretch>
            <a:fillRect/>
          </a:stretch>
        </p:blipFill>
        <p:spPr>
          <a:xfrm>
            <a:off x="1264385" y="1958682"/>
            <a:ext cx="9009273" cy="3523565"/>
          </a:xfrm>
          <a:prstGeom prst="rect">
            <a:avLst/>
          </a:prstGeom>
        </p:spPr>
      </p:pic>
      <p:sp>
        <p:nvSpPr>
          <p:cNvPr id="6" name="Rectangle 5"/>
          <p:cNvSpPr/>
          <p:nvPr/>
        </p:nvSpPr>
        <p:spPr>
          <a:xfrm>
            <a:off x="2126853" y="5640924"/>
            <a:ext cx="2228495" cy="738664"/>
          </a:xfrm>
          <a:prstGeom prst="rect">
            <a:avLst/>
          </a:prstGeom>
        </p:spPr>
        <p:txBody>
          <a:bodyPr wrap="none">
            <a:spAutoFit/>
          </a:bodyPr>
          <a:lstStyle/>
          <a:p>
            <a:r>
              <a:rPr lang="en-US" sz="2400" dirty="0"/>
              <a:t>Thomson </a:t>
            </a:r>
            <a:r>
              <a:rPr lang="en-US" sz="2400" dirty="0" smtClean="0"/>
              <a:t>Model</a:t>
            </a:r>
          </a:p>
          <a:p>
            <a:pPr algn="ctr"/>
            <a:r>
              <a:rPr lang="en-US" dirty="0" smtClean="0"/>
              <a:t>“Plum Pudding”</a:t>
            </a:r>
            <a:endParaRPr lang="en-US" dirty="0"/>
          </a:p>
        </p:txBody>
      </p:sp>
      <p:sp>
        <p:nvSpPr>
          <p:cNvPr id="7" name="Rectangle 6"/>
          <p:cNvSpPr/>
          <p:nvPr/>
        </p:nvSpPr>
        <p:spPr>
          <a:xfrm>
            <a:off x="7119477" y="5640925"/>
            <a:ext cx="2434193" cy="738664"/>
          </a:xfrm>
          <a:prstGeom prst="rect">
            <a:avLst/>
          </a:prstGeom>
        </p:spPr>
        <p:txBody>
          <a:bodyPr wrap="none">
            <a:spAutoFit/>
          </a:bodyPr>
          <a:lstStyle/>
          <a:p>
            <a:r>
              <a:rPr lang="en-US" sz="2400" dirty="0" smtClean="0"/>
              <a:t>Rutherford Model</a:t>
            </a:r>
          </a:p>
          <a:p>
            <a:pPr algn="ctr"/>
            <a:r>
              <a:rPr lang="en-US" dirty="0" smtClean="0"/>
              <a:t>“Nuclear Model”</a:t>
            </a:r>
            <a:endParaRPr lang="en-US" dirty="0"/>
          </a:p>
        </p:txBody>
      </p:sp>
    </p:spTree>
    <p:extLst>
      <p:ext uri="{BB962C8B-B14F-4D97-AF65-F5344CB8AC3E}">
        <p14:creationId xmlns:p14="http://schemas.microsoft.com/office/powerpoint/2010/main" val="745918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97" y="190570"/>
            <a:ext cx="2895344" cy="861774"/>
          </a:xfrm>
          <a:prstGeom prst="rect">
            <a:avLst/>
          </a:prstGeom>
          <a:noFill/>
        </p:spPr>
        <p:txBody>
          <a:bodyPr wrap="none" rtlCol="0">
            <a:spAutoFit/>
          </a:bodyPr>
          <a:lstStyle/>
          <a:p>
            <a:r>
              <a:rPr lang="en-US" sz="3200" dirty="0" smtClean="0"/>
              <a:t>James Chadwick</a:t>
            </a:r>
            <a:endParaRPr lang="en-US" dirty="0" smtClean="0"/>
          </a:p>
          <a:p>
            <a:pPr algn="ctr"/>
            <a:r>
              <a:rPr lang="en-US" dirty="0" smtClean="0"/>
              <a:t>(1891-1974)</a:t>
            </a:r>
            <a:endParaRPr lang="en-US" dirty="0"/>
          </a:p>
        </p:txBody>
      </p:sp>
      <p:sp>
        <p:nvSpPr>
          <p:cNvPr id="3" name="TextBox 2"/>
          <p:cNvSpPr txBox="1"/>
          <p:nvPr/>
        </p:nvSpPr>
        <p:spPr>
          <a:xfrm>
            <a:off x="179297" y="4062691"/>
            <a:ext cx="5669279" cy="2677656"/>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Discovered Neutron</a:t>
            </a:r>
          </a:p>
          <a:p>
            <a:pPr marL="342900" indent="-342900">
              <a:buFont typeface="Wingdings" panose="05000000000000000000" pitchFamily="2" charset="2"/>
              <a:buChar char="q"/>
            </a:pPr>
            <a:r>
              <a:rPr lang="en-US" sz="2400" dirty="0" smtClean="0"/>
              <a:t>Rutherford’s Student</a:t>
            </a:r>
          </a:p>
          <a:p>
            <a:pPr marL="342900" indent="-342900">
              <a:buFont typeface="Wingdings" panose="05000000000000000000" pitchFamily="2" charset="2"/>
              <a:buChar char="q"/>
            </a:pPr>
            <a:r>
              <a:rPr lang="en-US" sz="2400" dirty="0" smtClean="0"/>
              <a:t>Neutral charge, </a:t>
            </a:r>
            <a:r>
              <a:rPr lang="en-US" sz="2400" dirty="0"/>
              <a:t>Same mass as </a:t>
            </a:r>
            <a:r>
              <a:rPr lang="en-US" sz="2400" dirty="0" smtClean="0"/>
              <a:t>proton</a:t>
            </a:r>
          </a:p>
          <a:p>
            <a:pPr marL="342900" indent="-342900">
              <a:buFont typeface="Wingdings" panose="05000000000000000000" pitchFamily="2" charset="2"/>
              <a:buChar char="q"/>
            </a:pPr>
            <a:r>
              <a:rPr lang="en-US" sz="2400" dirty="0" smtClean="0"/>
              <a:t>Revised Rutherford's theory, proposing that the nucleus contains positively charged protons AND neutrally charged neutrons</a:t>
            </a:r>
            <a:endParaRPr lang="en-US" sz="2400" dirty="0"/>
          </a:p>
        </p:txBody>
      </p:sp>
      <p:pic>
        <p:nvPicPr>
          <p:cNvPr id="7" name="Picture 6"/>
          <p:cNvPicPr>
            <a:picLocks noChangeAspect="1"/>
          </p:cNvPicPr>
          <p:nvPr/>
        </p:nvPicPr>
        <p:blipFill>
          <a:blip r:embed="rId2"/>
          <a:stretch>
            <a:fillRect/>
          </a:stretch>
        </p:blipFill>
        <p:spPr>
          <a:xfrm>
            <a:off x="683613" y="1052344"/>
            <a:ext cx="2128528" cy="3010347"/>
          </a:xfrm>
          <a:prstGeom prst="rect">
            <a:avLst/>
          </a:prstGeom>
        </p:spPr>
      </p:pic>
      <p:pic>
        <p:nvPicPr>
          <p:cNvPr id="8" name="Picture 7"/>
          <p:cNvPicPr>
            <a:picLocks noChangeAspect="1"/>
          </p:cNvPicPr>
          <p:nvPr/>
        </p:nvPicPr>
        <p:blipFill>
          <a:blip r:embed="rId3"/>
          <a:stretch>
            <a:fillRect/>
          </a:stretch>
        </p:blipFill>
        <p:spPr>
          <a:xfrm>
            <a:off x="4421970" y="2300604"/>
            <a:ext cx="7316391" cy="1897323"/>
          </a:xfrm>
          <a:prstGeom prst="rect">
            <a:avLst/>
          </a:prstGeom>
        </p:spPr>
      </p:pic>
      <p:sp>
        <p:nvSpPr>
          <p:cNvPr id="9" name="TextBox 8"/>
          <p:cNvSpPr txBox="1"/>
          <p:nvPr/>
        </p:nvSpPr>
        <p:spPr>
          <a:xfrm>
            <a:off x="6307281" y="909411"/>
            <a:ext cx="3385735" cy="1200329"/>
          </a:xfrm>
          <a:prstGeom prst="rect">
            <a:avLst/>
          </a:prstGeom>
          <a:noFill/>
        </p:spPr>
        <p:txBody>
          <a:bodyPr wrap="none" rtlCol="0">
            <a:spAutoFit/>
          </a:bodyPr>
          <a:lstStyle/>
          <a:p>
            <a:r>
              <a:rPr lang="en-US" sz="2400" dirty="0" smtClean="0"/>
              <a:t>Problem of Missing Mass:</a:t>
            </a:r>
          </a:p>
          <a:p>
            <a:r>
              <a:rPr lang="en-US" sz="2400" dirty="0" smtClean="0"/>
              <a:t>H = 1 proton = 1 </a:t>
            </a:r>
            <a:r>
              <a:rPr lang="en-US" sz="2400" dirty="0" err="1" smtClean="0"/>
              <a:t>amu</a:t>
            </a:r>
            <a:endParaRPr lang="en-US" sz="2400" dirty="0" smtClean="0"/>
          </a:p>
          <a:p>
            <a:r>
              <a:rPr lang="en-US" sz="2400" dirty="0" smtClean="0"/>
              <a:t>He = 2 protons = 4 </a:t>
            </a:r>
            <a:r>
              <a:rPr lang="en-US" sz="2400" dirty="0" err="1" smtClean="0"/>
              <a:t>amu</a:t>
            </a:r>
            <a:r>
              <a:rPr lang="en-US" sz="2400" dirty="0" smtClean="0"/>
              <a:t> </a:t>
            </a:r>
            <a:endParaRPr lang="en-US" sz="2400" dirty="0"/>
          </a:p>
        </p:txBody>
      </p:sp>
    </p:spTree>
    <p:extLst>
      <p:ext uri="{BB962C8B-B14F-4D97-AF65-F5344CB8AC3E}">
        <p14:creationId xmlns:p14="http://schemas.microsoft.com/office/powerpoint/2010/main" val="775572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295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545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534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089" y="249582"/>
            <a:ext cx="4591963" cy="861774"/>
          </a:xfrm>
          <a:prstGeom prst="rect">
            <a:avLst/>
          </a:prstGeom>
          <a:noFill/>
        </p:spPr>
        <p:txBody>
          <a:bodyPr wrap="none" rtlCol="0">
            <a:spAutoFit/>
          </a:bodyPr>
          <a:lstStyle/>
          <a:p>
            <a:r>
              <a:rPr lang="en-US" sz="3200" dirty="0" smtClean="0"/>
              <a:t>Democritus </a:t>
            </a:r>
            <a:r>
              <a:rPr lang="en-US" dirty="0" smtClean="0"/>
              <a:t>– “Laughing Philosopher”</a:t>
            </a:r>
          </a:p>
          <a:p>
            <a:pPr algn="ctr"/>
            <a:r>
              <a:rPr lang="en-US" dirty="0" smtClean="0"/>
              <a:t>(460-371 BC)</a:t>
            </a:r>
            <a:endParaRPr lang="en-US" dirty="0"/>
          </a:p>
        </p:txBody>
      </p:sp>
      <p:sp>
        <p:nvSpPr>
          <p:cNvPr id="4" name="TextBox 3"/>
          <p:cNvSpPr txBox="1"/>
          <p:nvPr/>
        </p:nvSpPr>
        <p:spPr>
          <a:xfrm>
            <a:off x="5977726" y="428232"/>
            <a:ext cx="4700693" cy="2215991"/>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a:t>
            </a:r>
            <a:r>
              <a:rPr lang="en-US" sz="2400" dirty="0" err="1"/>
              <a:t>A</a:t>
            </a:r>
            <a:r>
              <a:rPr lang="en-US" sz="2400" dirty="0" err="1" smtClean="0"/>
              <a:t>tomos</a:t>
            </a:r>
            <a:r>
              <a:rPr lang="en-US" sz="2400" dirty="0" smtClean="0"/>
              <a:t>” are indivisible (like prime numbers)</a:t>
            </a:r>
          </a:p>
          <a:p>
            <a:pPr marL="342900" indent="-342900">
              <a:buFont typeface="Wingdings" panose="05000000000000000000" pitchFamily="2" charset="2"/>
              <a:buChar char="q"/>
            </a:pPr>
            <a:r>
              <a:rPr lang="en-US" sz="2400" dirty="0" smtClean="0"/>
              <a:t>Can be any size/shape constantly moving, but can and get stuck together “Lego’s!”</a:t>
            </a:r>
          </a:p>
          <a:p>
            <a:pPr marL="285750" indent="-285750">
              <a:buFont typeface="Arial" panose="020B0604020202020204" pitchFamily="34" charset="0"/>
              <a:buChar char="•"/>
            </a:pPr>
            <a:endParaRPr lang="en-US" dirty="0"/>
          </a:p>
        </p:txBody>
      </p:sp>
      <p:sp>
        <p:nvSpPr>
          <p:cNvPr id="9" name="Rectangle 8"/>
          <p:cNvSpPr/>
          <p:nvPr/>
        </p:nvSpPr>
        <p:spPr>
          <a:xfrm>
            <a:off x="6283996" y="2403792"/>
            <a:ext cx="4646599" cy="1323439"/>
          </a:xfrm>
          <a:prstGeom prst="rect">
            <a:avLst/>
          </a:prstGeom>
        </p:spPr>
        <p:txBody>
          <a:bodyPr wrap="square">
            <a:spAutoFit/>
          </a:bodyPr>
          <a:lstStyle/>
          <a:p>
            <a:r>
              <a:rPr lang="en-US" sz="1600" dirty="0" smtClean="0">
                <a:solidFill>
                  <a:srgbClr val="222222"/>
                </a:solidFill>
              </a:rPr>
              <a:t>“Thus</a:t>
            </a:r>
            <a:r>
              <a:rPr lang="en-US" sz="1600" dirty="0">
                <a:solidFill>
                  <a:srgbClr val="222222"/>
                </a:solidFill>
              </a:rPr>
              <a:t>, iron atoms are solid and strong with hooks that lock them into a solid; water atoms are smooth and slippery; salt atoms, because of their taste, are sharp and pointed; and air atoms are light and whirling, pervading all other </a:t>
            </a:r>
            <a:r>
              <a:rPr lang="en-US" sz="1600" dirty="0" smtClean="0">
                <a:solidFill>
                  <a:srgbClr val="222222"/>
                </a:solidFill>
              </a:rPr>
              <a:t>materials”</a:t>
            </a:r>
            <a:endParaRPr lang="en-US" sz="1600" dirty="0"/>
          </a:p>
        </p:txBody>
      </p:sp>
      <p:sp>
        <p:nvSpPr>
          <p:cNvPr id="10" name="Rectangle 9"/>
          <p:cNvSpPr/>
          <p:nvPr/>
        </p:nvSpPr>
        <p:spPr>
          <a:xfrm>
            <a:off x="6451908" y="4193176"/>
            <a:ext cx="5286236" cy="2062103"/>
          </a:xfrm>
          <a:prstGeom prst="rect">
            <a:avLst/>
          </a:prstGeom>
        </p:spPr>
        <p:txBody>
          <a:bodyPr wrap="square">
            <a:spAutoFit/>
          </a:bodyPr>
          <a:lstStyle/>
          <a:p>
            <a:r>
              <a:rPr lang="en-US" sz="1600" dirty="0">
                <a:solidFill>
                  <a:srgbClr val="222222"/>
                </a:solidFill>
              </a:rPr>
              <a:t>Of knowledge there are two forms, one legitimate, one bastard. To the bastard belong all this group: sight, hearing, smell, taste, touch. The other is legitimate and separate from that. Then, preferring the legitimate to the bastard, he continues: When the bastard can no longer see any smaller, or hear, or smell, or taste, or perceive by touch, but finer matters have to be examined, then comes the legitimate, since it has a finer organ of perception</a:t>
            </a:r>
            <a:endParaRPr lang="en-US" sz="1600" dirty="0"/>
          </a:p>
        </p:txBody>
      </p:sp>
      <p:grpSp>
        <p:nvGrpSpPr>
          <p:cNvPr id="13" name="Group 12"/>
          <p:cNvGrpSpPr/>
          <p:nvPr/>
        </p:nvGrpSpPr>
        <p:grpSpPr>
          <a:xfrm>
            <a:off x="0" y="5132363"/>
            <a:ext cx="3904762" cy="1725637"/>
            <a:chOff x="4108962" y="560262"/>
            <a:chExt cx="3904762" cy="1725637"/>
          </a:xfrm>
        </p:grpSpPr>
        <p:pic>
          <p:nvPicPr>
            <p:cNvPr id="11" name="Picture 10"/>
            <p:cNvPicPr>
              <a:picLocks noChangeAspect="1"/>
            </p:cNvPicPr>
            <p:nvPr/>
          </p:nvPicPr>
          <p:blipFill rotWithShape="1">
            <a:blip r:embed="rId2"/>
            <a:srcRect b="55468"/>
            <a:stretch/>
          </p:blipFill>
          <p:spPr>
            <a:xfrm>
              <a:off x="4108962" y="736009"/>
              <a:ext cx="1952381" cy="1374145"/>
            </a:xfrm>
            <a:prstGeom prst="rect">
              <a:avLst/>
            </a:prstGeom>
          </p:spPr>
        </p:pic>
        <p:pic>
          <p:nvPicPr>
            <p:cNvPr id="12" name="Picture 11"/>
            <p:cNvPicPr>
              <a:picLocks noChangeAspect="1"/>
            </p:cNvPicPr>
            <p:nvPr/>
          </p:nvPicPr>
          <p:blipFill rotWithShape="1">
            <a:blip r:embed="rId2"/>
            <a:srcRect t="44077"/>
            <a:stretch/>
          </p:blipFill>
          <p:spPr>
            <a:xfrm>
              <a:off x="6061343" y="560262"/>
              <a:ext cx="1952381" cy="1725637"/>
            </a:xfrm>
            <a:prstGeom prst="rect">
              <a:avLst/>
            </a:prstGeom>
          </p:spPr>
        </p:pic>
      </p:grpSp>
      <p:sp>
        <p:nvSpPr>
          <p:cNvPr id="15" name="Rectangle 14"/>
          <p:cNvSpPr/>
          <p:nvPr/>
        </p:nvSpPr>
        <p:spPr>
          <a:xfrm>
            <a:off x="486721" y="4210164"/>
            <a:ext cx="3172121" cy="923330"/>
          </a:xfrm>
          <a:prstGeom prst="rect">
            <a:avLst/>
          </a:prstGeom>
        </p:spPr>
        <p:txBody>
          <a:bodyPr wrap="square">
            <a:spAutoFit/>
          </a:bodyPr>
          <a:lstStyle/>
          <a:p>
            <a:r>
              <a:rPr lang="en-US" dirty="0"/>
              <a:t>“We cannot see atoms.  So our senses must be an inaccurate way of understanding reality”</a:t>
            </a:r>
          </a:p>
        </p:txBody>
      </p:sp>
      <p:sp>
        <p:nvSpPr>
          <p:cNvPr id="16" name="TextBox 15"/>
          <p:cNvSpPr txBox="1"/>
          <p:nvPr/>
        </p:nvSpPr>
        <p:spPr>
          <a:xfrm>
            <a:off x="6200299" y="3689572"/>
            <a:ext cx="2598981" cy="461665"/>
          </a:xfrm>
          <a:prstGeom prst="rect">
            <a:avLst/>
          </a:prstGeom>
          <a:noFill/>
        </p:spPr>
        <p:txBody>
          <a:bodyPr wrap="none" rtlCol="0">
            <a:spAutoFit/>
          </a:bodyPr>
          <a:lstStyle/>
          <a:p>
            <a:pPr marL="342900" indent="-342900">
              <a:buFont typeface="Wingdings" panose="05000000000000000000" pitchFamily="2" charset="2"/>
              <a:buChar char="q"/>
            </a:pPr>
            <a:r>
              <a:rPr lang="en-US" sz="2400" dirty="0" smtClean="0"/>
              <a:t>Scientific Theory</a:t>
            </a:r>
            <a:endParaRPr lang="en-US" sz="2400" dirty="0"/>
          </a:p>
        </p:txBody>
      </p:sp>
      <p:pic>
        <p:nvPicPr>
          <p:cNvPr id="17" name="Picture 16"/>
          <p:cNvPicPr>
            <a:picLocks noChangeAspect="1"/>
          </p:cNvPicPr>
          <p:nvPr/>
        </p:nvPicPr>
        <p:blipFill>
          <a:blip r:embed="rId3"/>
          <a:stretch>
            <a:fillRect/>
          </a:stretch>
        </p:blipFill>
        <p:spPr>
          <a:xfrm>
            <a:off x="264089" y="1196404"/>
            <a:ext cx="5349754" cy="2907850"/>
          </a:xfrm>
          <a:prstGeom prst="rect">
            <a:avLst/>
          </a:prstGeom>
        </p:spPr>
      </p:pic>
    </p:spTree>
    <p:extLst>
      <p:ext uri="{BB962C8B-B14F-4D97-AF65-F5344CB8AC3E}">
        <p14:creationId xmlns:p14="http://schemas.microsoft.com/office/powerpoint/2010/main" val="136930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1429" y="317547"/>
            <a:ext cx="1601079" cy="861774"/>
          </a:xfrm>
          <a:prstGeom prst="rect">
            <a:avLst/>
          </a:prstGeom>
          <a:noFill/>
        </p:spPr>
        <p:txBody>
          <a:bodyPr wrap="none" rtlCol="0">
            <a:spAutoFit/>
          </a:bodyPr>
          <a:lstStyle/>
          <a:p>
            <a:r>
              <a:rPr lang="en-US" sz="3200" dirty="0" smtClean="0"/>
              <a:t>Aristotle</a:t>
            </a:r>
          </a:p>
          <a:p>
            <a:pPr algn="ctr"/>
            <a:r>
              <a:rPr lang="en-US" dirty="0" smtClean="0"/>
              <a:t>(384-322 BC)</a:t>
            </a:r>
            <a:endParaRPr lang="en-US" dirty="0"/>
          </a:p>
        </p:txBody>
      </p:sp>
      <p:sp>
        <p:nvSpPr>
          <p:cNvPr id="3" name="TextBox 2"/>
          <p:cNvSpPr txBox="1"/>
          <p:nvPr/>
        </p:nvSpPr>
        <p:spPr>
          <a:xfrm>
            <a:off x="4783015" y="4726744"/>
            <a:ext cx="4969950" cy="1200329"/>
          </a:xfrm>
          <a:prstGeom prst="rect">
            <a:avLst/>
          </a:prstGeom>
          <a:noFill/>
        </p:spPr>
        <p:txBody>
          <a:bodyPr wrap="none" rtlCol="0">
            <a:spAutoFit/>
          </a:bodyPr>
          <a:lstStyle/>
          <a:p>
            <a:pPr marL="342900" indent="-342900">
              <a:buFont typeface="Wingdings" panose="05000000000000000000" pitchFamily="2" charset="2"/>
              <a:buChar char="q"/>
            </a:pPr>
            <a:r>
              <a:rPr lang="en-US" sz="2400" dirty="0" smtClean="0"/>
              <a:t>No smallest part of matter</a:t>
            </a:r>
          </a:p>
          <a:p>
            <a:pPr marL="342900" indent="-342900">
              <a:buFont typeface="Wingdings" panose="05000000000000000000" pitchFamily="2" charset="2"/>
              <a:buChar char="q"/>
            </a:pPr>
            <a:r>
              <a:rPr lang="en-US" sz="2400" dirty="0" smtClean="0"/>
              <a:t>Air/Earth/Fire/Water</a:t>
            </a:r>
          </a:p>
          <a:p>
            <a:pPr marL="342900" indent="-342900">
              <a:buFont typeface="Wingdings" panose="05000000000000000000" pitchFamily="2" charset="2"/>
              <a:buChar char="q"/>
            </a:pPr>
            <a:r>
              <a:rPr lang="en-US" sz="2400" dirty="0" smtClean="0"/>
              <a:t>Famous Philosopher/Lousy Chemist</a:t>
            </a:r>
            <a:endParaRPr lang="en-US" sz="2400" dirty="0"/>
          </a:p>
        </p:txBody>
      </p:sp>
      <p:pic>
        <p:nvPicPr>
          <p:cNvPr id="4" name="Picture 3"/>
          <p:cNvPicPr>
            <a:picLocks noChangeAspect="1"/>
          </p:cNvPicPr>
          <p:nvPr/>
        </p:nvPicPr>
        <p:blipFill>
          <a:blip r:embed="rId2"/>
          <a:stretch>
            <a:fillRect/>
          </a:stretch>
        </p:blipFill>
        <p:spPr>
          <a:xfrm>
            <a:off x="4961473" y="1288346"/>
            <a:ext cx="4149969" cy="3112477"/>
          </a:xfrm>
          <a:prstGeom prst="rect">
            <a:avLst/>
          </a:prstGeom>
        </p:spPr>
      </p:pic>
      <p:pic>
        <p:nvPicPr>
          <p:cNvPr id="6" name="Picture 5"/>
          <p:cNvPicPr>
            <a:picLocks noChangeAspect="1"/>
          </p:cNvPicPr>
          <p:nvPr/>
        </p:nvPicPr>
        <p:blipFill>
          <a:blip r:embed="rId3"/>
          <a:stretch>
            <a:fillRect/>
          </a:stretch>
        </p:blipFill>
        <p:spPr>
          <a:xfrm>
            <a:off x="404006" y="1288346"/>
            <a:ext cx="3562350" cy="4762500"/>
          </a:xfrm>
          <a:prstGeom prst="rect">
            <a:avLst/>
          </a:prstGeom>
        </p:spPr>
      </p:pic>
      <p:pic>
        <p:nvPicPr>
          <p:cNvPr id="7" name="Picture 6"/>
          <p:cNvPicPr>
            <a:picLocks noChangeAspect="1"/>
          </p:cNvPicPr>
          <p:nvPr/>
        </p:nvPicPr>
        <p:blipFill>
          <a:blip r:embed="rId4"/>
          <a:stretch>
            <a:fillRect/>
          </a:stretch>
        </p:blipFill>
        <p:spPr>
          <a:xfrm>
            <a:off x="9334500" y="1179321"/>
            <a:ext cx="2857500" cy="3800475"/>
          </a:xfrm>
          <a:prstGeom prst="rect">
            <a:avLst/>
          </a:prstGeom>
        </p:spPr>
      </p:pic>
    </p:spTree>
    <p:extLst>
      <p:ext uri="{BB962C8B-B14F-4D97-AF65-F5344CB8AC3E}">
        <p14:creationId xmlns:p14="http://schemas.microsoft.com/office/powerpoint/2010/main" val="374354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46" y="181808"/>
            <a:ext cx="4460388" cy="861774"/>
          </a:xfrm>
          <a:prstGeom prst="rect">
            <a:avLst/>
          </a:prstGeom>
          <a:noFill/>
        </p:spPr>
        <p:txBody>
          <a:bodyPr wrap="none" rtlCol="0">
            <a:spAutoFit/>
          </a:bodyPr>
          <a:lstStyle/>
          <a:p>
            <a:r>
              <a:rPr lang="en-US" sz="3200" dirty="0" smtClean="0"/>
              <a:t>Robert Boyle </a:t>
            </a:r>
            <a:r>
              <a:rPr lang="en-US" dirty="0" smtClean="0"/>
              <a:t>“Father of Chemistry”</a:t>
            </a:r>
            <a:endParaRPr lang="en-US" sz="3200" dirty="0" smtClean="0"/>
          </a:p>
          <a:p>
            <a:pPr algn="ctr"/>
            <a:r>
              <a:rPr lang="en-US" dirty="0" smtClean="0"/>
              <a:t>(1627-1691)</a:t>
            </a:r>
            <a:endParaRPr lang="en-US" dirty="0"/>
          </a:p>
        </p:txBody>
      </p:sp>
      <p:sp>
        <p:nvSpPr>
          <p:cNvPr id="5" name="TextBox 4"/>
          <p:cNvSpPr txBox="1"/>
          <p:nvPr/>
        </p:nvSpPr>
        <p:spPr>
          <a:xfrm>
            <a:off x="1807401" y="1417223"/>
            <a:ext cx="4641271" cy="1569660"/>
          </a:xfrm>
          <a:prstGeom prst="rect">
            <a:avLst/>
          </a:prstGeom>
          <a:noFill/>
        </p:spPr>
        <p:txBody>
          <a:bodyPr wrap="none" rtlCol="0">
            <a:spAutoFit/>
          </a:bodyPr>
          <a:lstStyle/>
          <a:p>
            <a:pPr marL="342900" indent="-342900">
              <a:buFont typeface="Wingdings" panose="05000000000000000000" pitchFamily="2" charset="2"/>
              <a:buChar char="q"/>
            </a:pPr>
            <a:r>
              <a:rPr lang="en-US" sz="2400" dirty="0" smtClean="0"/>
              <a:t>Championed “Scientific Method”</a:t>
            </a:r>
          </a:p>
          <a:p>
            <a:pPr marL="342900" indent="-342900">
              <a:buFont typeface="Wingdings" panose="05000000000000000000" pitchFamily="2" charset="2"/>
              <a:buChar char="q"/>
            </a:pPr>
            <a:r>
              <a:rPr lang="en-US" sz="2400" dirty="0" smtClean="0"/>
              <a:t>Corpuscular Hypothesis = Atoms</a:t>
            </a:r>
          </a:p>
          <a:p>
            <a:pPr marL="342900" indent="-342900">
              <a:buFont typeface="Wingdings" panose="05000000000000000000" pitchFamily="2" charset="2"/>
              <a:buChar char="q"/>
            </a:pPr>
            <a:r>
              <a:rPr lang="en-US" sz="2400" dirty="0" smtClean="0"/>
              <a:t>Defined E, C, M (Ch. 3)</a:t>
            </a:r>
          </a:p>
          <a:p>
            <a:pPr marL="342900" indent="-342900">
              <a:buFont typeface="Wingdings" panose="05000000000000000000" pitchFamily="2" charset="2"/>
              <a:buChar char="q"/>
            </a:pPr>
            <a:r>
              <a:rPr lang="en-US" sz="2400" dirty="0" smtClean="0"/>
              <a:t>Boyles Law (Ch. 12)</a:t>
            </a:r>
            <a:endParaRPr lang="en-US" sz="2400" dirty="0"/>
          </a:p>
        </p:txBody>
      </p:sp>
      <p:grpSp>
        <p:nvGrpSpPr>
          <p:cNvPr id="9" name="Group 8"/>
          <p:cNvGrpSpPr/>
          <p:nvPr/>
        </p:nvGrpSpPr>
        <p:grpSpPr>
          <a:xfrm>
            <a:off x="7790839" y="4649859"/>
            <a:ext cx="3494867" cy="830997"/>
            <a:chOff x="6187609" y="4879144"/>
            <a:chExt cx="3494867" cy="830997"/>
          </a:xfrm>
        </p:grpSpPr>
        <p:sp>
          <p:nvSpPr>
            <p:cNvPr id="7" name="TextBox 6"/>
            <p:cNvSpPr txBox="1"/>
            <p:nvPr/>
          </p:nvSpPr>
          <p:spPr>
            <a:xfrm>
              <a:off x="6187609" y="4879144"/>
              <a:ext cx="3494867" cy="830997"/>
            </a:xfrm>
            <a:prstGeom prst="rect">
              <a:avLst/>
            </a:prstGeom>
            <a:noFill/>
          </p:spPr>
          <p:txBody>
            <a:bodyPr wrap="none" rtlCol="0">
              <a:spAutoFit/>
            </a:bodyPr>
            <a:lstStyle/>
            <a:p>
              <a:r>
                <a:rPr lang="en-US" sz="2400" dirty="0" smtClean="0"/>
                <a:t>Transmutation: </a:t>
              </a:r>
              <a:r>
                <a:rPr lang="en-US" sz="2400" dirty="0" err="1" smtClean="0"/>
                <a:t>Pb</a:t>
              </a:r>
              <a:r>
                <a:rPr lang="en-US" sz="2400" dirty="0" smtClean="0"/>
                <a:t>          Au</a:t>
              </a:r>
            </a:p>
            <a:p>
              <a:pPr marL="342900" indent="-342900">
                <a:buFont typeface="Courier New" panose="02070309020205020404" pitchFamily="49" charset="0"/>
                <a:buChar char="o"/>
              </a:pPr>
              <a:endParaRPr lang="en-US" sz="2400" dirty="0"/>
            </a:p>
          </p:txBody>
        </p:sp>
        <p:sp>
          <p:nvSpPr>
            <p:cNvPr id="8" name="Right Arrow 7"/>
            <p:cNvSpPr/>
            <p:nvPr/>
          </p:nvSpPr>
          <p:spPr>
            <a:xfrm>
              <a:off x="8693834" y="4909543"/>
              <a:ext cx="520504" cy="407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a:stretch>
            <a:fillRect/>
          </a:stretch>
        </p:blipFill>
        <p:spPr>
          <a:xfrm>
            <a:off x="7363778" y="5180796"/>
            <a:ext cx="4695238" cy="1580952"/>
          </a:xfrm>
          <a:prstGeom prst="rect">
            <a:avLst/>
          </a:prstGeom>
        </p:spPr>
      </p:pic>
      <p:grpSp>
        <p:nvGrpSpPr>
          <p:cNvPr id="23" name="Group 22"/>
          <p:cNvGrpSpPr/>
          <p:nvPr/>
        </p:nvGrpSpPr>
        <p:grpSpPr>
          <a:xfrm>
            <a:off x="226746" y="3648279"/>
            <a:ext cx="4813496" cy="2618845"/>
            <a:chOff x="7045569" y="472633"/>
            <a:chExt cx="4813496" cy="2618845"/>
          </a:xfrm>
        </p:grpSpPr>
        <p:grpSp>
          <p:nvGrpSpPr>
            <p:cNvPr id="13" name="Group 12"/>
            <p:cNvGrpSpPr/>
            <p:nvPr/>
          </p:nvGrpSpPr>
          <p:grpSpPr>
            <a:xfrm>
              <a:off x="7363778" y="541495"/>
              <a:ext cx="4270204" cy="830997"/>
              <a:chOff x="7363778" y="541495"/>
              <a:chExt cx="4270204" cy="830997"/>
            </a:xfrm>
          </p:grpSpPr>
          <p:sp>
            <p:nvSpPr>
              <p:cNvPr id="11" name="TextBox 10"/>
              <p:cNvSpPr txBox="1"/>
              <p:nvPr/>
            </p:nvSpPr>
            <p:spPr>
              <a:xfrm>
                <a:off x="7972113" y="633829"/>
                <a:ext cx="3661869" cy="646331"/>
              </a:xfrm>
              <a:prstGeom prst="rect">
                <a:avLst/>
              </a:prstGeom>
              <a:noFill/>
            </p:spPr>
            <p:txBody>
              <a:bodyPr wrap="square" rtlCol="0">
                <a:spAutoFit/>
              </a:bodyPr>
              <a:lstStyle/>
              <a:p>
                <a:r>
                  <a:rPr lang="en-US" dirty="0" smtClean="0"/>
                  <a:t>Simplest form of matter, can not be decomposed into other substances</a:t>
                </a:r>
                <a:endParaRPr lang="en-US" dirty="0"/>
              </a:p>
            </p:txBody>
          </p:sp>
          <p:sp>
            <p:nvSpPr>
              <p:cNvPr id="12" name="TextBox 11"/>
              <p:cNvSpPr txBox="1"/>
              <p:nvPr/>
            </p:nvSpPr>
            <p:spPr>
              <a:xfrm>
                <a:off x="7363778" y="541495"/>
                <a:ext cx="474766" cy="830997"/>
              </a:xfrm>
              <a:prstGeom prst="rect">
                <a:avLst/>
              </a:prstGeom>
              <a:noFill/>
            </p:spPr>
            <p:txBody>
              <a:bodyPr wrap="square" rtlCol="0">
                <a:spAutoFit/>
              </a:bodyPr>
              <a:lstStyle/>
              <a:p>
                <a:r>
                  <a:rPr lang="en-US" sz="4800" dirty="0" smtClean="0">
                    <a:latin typeface="Algerian" panose="04020705040A02060702" pitchFamily="82" charset="0"/>
                  </a:rPr>
                  <a:t>E</a:t>
                </a:r>
                <a:endParaRPr lang="en-US" sz="4800" dirty="0">
                  <a:latin typeface="Algerian" panose="04020705040A02060702" pitchFamily="82" charset="0"/>
                </a:endParaRPr>
              </a:p>
            </p:txBody>
          </p:sp>
        </p:grpSp>
        <p:grpSp>
          <p:nvGrpSpPr>
            <p:cNvPr id="14" name="Group 13"/>
            <p:cNvGrpSpPr/>
            <p:nvPr/>
          </p:nvGrpSpPr>
          <p:grpSpPr>
            <a:xfrm>
              <a:off x="7363778" y="1349024"/>
              <a:ext cx="4270204" cy="830997"/>
              <a:chOff x="7363778" y="541495"/>
              <a:chExt cx="4270204" cy="830997"/>
            </a:xfrm>
          </p:grpSpPr>
          <p:sp>
            <p:nvSpPr>
              <p:cNvPr id="15" name="TextBox 14"/>
              <p:cNvSpPr txBox="1"/>
              <p:nvPr/>
            </p:nvSpPr>
            <p:spPr>
              <a:xfrm>
                <a:off x="7972113" y="633829"/>
                <a:ext cx="3661869" cy="646331"/>
              </a:xfrm>
              <a:prstGeom prst="rect">
                <a:avLst/>
              </a:prstGeom>
              <a:noFill/>
            </p:spPr>
            <p:txBody>
              <a:bodyPr wrap="square" rtlCol="0">
                <a:spAutoFit/>
              </a:bodyPr>
              <a:lstStyle/>
              <a:p>
                <a:r>
                  <a:rPr lang="en-US" dirty="0" smtClean="0"/>
                  <a:t>2 or more E </a:t>
                </a:r>
                <a:r>
                  <a:rPr lang="en-US" u="sng" dirty="0" smtClean="0"/>
                  <a:t>chemically</a:t>
                </a:r>
                <a:r>
                  <a:rPr lang="en-US" dirty="0" smtClean="0"/>
                  <a:t> combined together to form a new substance</a:t>
                </a:r>
                <a:endParaRPr lang="en-US" dirty="0"/>
              </a:p>
            </p:txBody>
          </p:sp>
          <p:sp>
            <p:nvSpPr>
              <p:cNvPr id="16" name="TextBox 15"/>
              <p:cNvSpPr txBox="1"/>
              <p:nvPr/>
            </p:nvSpPr>
            <p:spPr>
              <a:xfrm>
                <a:off x="7363778" y="541495"/>
                <a:ext cx="474766" cy="830997"/>
              </a:xfrm>
              <a:prstGeom prst="rect">
                <a:avLst/>
              </a:prstGeom>
              <a:noFill/>
            </p:spPr>
            <p:txBody>
              <a:bodyPr wrap="square" rtlCol="0">
                <a:spAutoFit/>
              </a:bodyPr>
              <a:lstStyle/>
              <a:p>
                <a:r>
                  <a:rPr lang="en-US" sz="4800" dirty="0" smtClean="0">
                    <a:latin typeface="Algerian" panose="04020705040A02060702" pitchFamily="82" charset="0"/>
                  </a:rPr>
                  <a:t>C</a:t>
                </a:r>
                <a:endParaRPr lang="en-US" sz="4800" dirty="0">
                  <a:latin typeface="Algerian" panose="04020705040A02060702" pitchFamily="82" charset="0"/>
                </a:endParaRPr>
              </a:p>
            </p:txBody>
          </p:sp>
        </p:grpSp>
        <p:grpSp>
          <p:nvGrpSpPr>
            <p:cNvPr id="17" name="Group 16"/>
            <p:cNvGrpSpPr/>
            <p:nvPr/>
          </p:nvGrpSpPr>
          <p:grpSpPr>
            <a:xfrm>
              <a:off x="7363778" y="2241627"/>
              <a:ext cx="4495287" cy="830997"/>
              <a:chOff x="7363778" y="541495"/>
              <a:chExt cx="4270204" cy="830997"/>
            </a:xfrm>
          </p:grpSpPr>
          <p:sp>
            <p:nvSpPr>
              <p:cNvPr id="18" name="TextBox 17"/>
              <p:cNvSpPr txBox="1"/>
              <p:nvPr/>
            </p:nvSpPr>
            <p:spPr>
              <a:xfrm>
                <a:off x="7972113" y="633829"/>
                <a:ext cx="3661869" cy="646331"/>
              </a:xfrm>
              <a:prstGeom prst="rect">
                <a:avLst/>
              </a:prstGeom>
              <a:noFill/>
            </p:spPr>
            <p:txBody>
              <a:bodyPr wrap="square" rtlCol="0">
                <a:spAutoFit/>
              </a:bodyPr>
              <a:lstStyle/>
              <a:p>
                <a:r>
                  <a:rPr lang="en-US" dirty="0" smtClean="0"/>
                  <a:t>2 or more E </a:t>
                </a:r>
                <a:r>
                  <a:rPr lang="en-US" u="sng" dirty="0" smtClean="0"/>
                  <a:t>physically</a:t>
                </a:r>
                <a:r>
                  <a:rPr lang="en-US" dirty="0" smtClean="0"/>
                  <a:t> mixed together, no new substance is formed</a:t>
                </a:r>
                <a:endParaRPr lang="en-US" dirty="0"/>
              </a:p>
            </p:txBody>
          </p:sp>
          <p:sp>
            <p:nvSpPr>
              <p:cNvPr id="19" name="TextBox 18"/>
              <p:cNvSpPr txBox="1"/>
              <p:nvPr/>
            </p:nvSpPr>
            <p:spPr>
              <a:xfrm>
                <a:off x="7363778" y="541495"/>
                <a:ext cx="474766" cy="830997"/>
              </a:xfrm>
              <a:prstGeom prst="rect">
                <a:avLst/>
              </a:prstGeom>
              <a:noFill/>
            </p:spPr>
            <p:txBody>
              <a:bodyPr wrap="square" rtlCol="0">
                <a:spAutoFit/>
              </a:bodyPr>
              <a:lstStyle/>
              <a:p>
                <a:r>
                  <a:rPr lang="en-US" sz="4800" dirty="0" smtClean="0">
                    <a:latin typeface="Algerian" panose="04020705040A02060702" pitchFamily="82" charset="0"/>
                  </a:rPr>
                  <a:t>M</a:t>
                </a:r>
                <a:endParaRPr lang="en-US" sz="4800" dirty="0">
                  <a:latin typeface="Algerian" panose="04020705040A02060702" pitchFamily="82" charset="0"/>
                </a:endParaRPr>
              </a:p>
            </p:txBody>
          </p:sp>
        </p:grpSp>
        <p:sp>
          <p:nvSpPr>
            <p:cNvPr id="21" name="Rectangle 20"/>
            <p:cNvSpPr/>
            <p:nvPr/>
          </p:nvSpPr>
          <p:spPr>
            <a:xfrm>
              <a:off x="7045569" y="472633"/>
              <a:ext cx="4813496" cy="261884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22" name="Picture 21"/>
          <p:cNvPicPr>
            <a:picLocks noChangeAspect="1"/>
          </p:cNvPicPr>
          <p:nvPr/>
        </p:nvPicPr>
        <p:blipFill>
          <a:blip r:embed="rId3"/>
          <a:stretch>
            <a:fillRect/>
          </a:stretch>
        </p:blipFill>
        <p:spPr>
          <a:xfrm>
            <a:off x="0" y="1251097"/>
            <a:ext cx="1913206" cy="1913206"/>
          </a:xfrm>
          <a:prstGeom prst="rect">
            <a:avLst/>
          </a:prstGeom>
        </p:spPr>
      </p:pic>
      <p:pic>
        <p:nvPicPr>
          <p:cNvPr id="24" name="Picture 23"/>
          <p:cNvPicPr>
            <a:picLocks noChangeAspect="1"/>
          </p:cNvPicPr>
          <p:nvPr/>
        </p:nvPicPr>
        <p:blipFill>
          <a:blip r:embed="rId4"/>
          <a:stretch>
            <a:fillRect/>
          </a:stretch>
        </p:blipFill>
        <p:spPr>
          <a:xfrm>
            <a:off x="6423526" y="323557"/>
            <a:ext cx="5635490" cy="3756993"/>
          </a:xfrm>
          <a:prstGeom prst="rect">
            <a:avLst/>
          </a:prstGeom>
        </p:spPr>
      </p:pic>
    </p:spTree>
    <p:extLst>
      <p:ext uri="{BB962C8B-B14F-4D97-AF65-F5344CB8AC3E}">
        <p14:creationId xmlns:p14="http://schemas.microsoft.com/office/powerpoint/2010/main" val="396085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288" y="120621"/>
            <a:ext cx="2902526" cy="861774"/>
          </a:xfrm>
          <a:prstGeom prst="rect">
            <a:avLst/>
          </a:prstGeom>
          <a:noFill/>
        </p:spPr>
        <p:txBody>
          <a:bodyPr wrap="none" rtlCol="0">
            <a:spAutoFit/>
          </a:bodyPr>
          <a:lstStyle/>
          <a:p>
            <a:r>
              <a:rPr lang="en-US" sz="3200" dirty="0" smtClean="0"/>
              <a:t>Joseph Priestley</a:t>
            </a:r>
            <a:r>
              <a:rPr lang="en-US" dirty="0" smtClean="0"/>
              <a:t> </a:t>
            </a:r>
          </a:p>
          <a:p>
            <a:pPr algn="ctr"/>
            <a:r>
              <a:rPr lang="en-US" dirty="0" smtClean="0"/>
              <a:t>(1733-1804)</a:t>
            </a:r>
            <a:endParaRPr lang="en-US" dirty="0"/>
          </a:p>
        </p:txBody>
      </p:sp>
      <p:pic>
        <p:nvPicPr>
          <p:cNvPr id="5" name="Picture 4"/>
          <p:cNvPicPr>
            <a:picLocks noChangeAspect="1"/>
          </p:cNvPicPr>
          <p:nvPr/>
        </p:nvPicPr>
        <p:blipFill>
          <a:blip r:embed="rId2"/>
          <a:stretch>
            <a:fillRect/>
          </a:stretch>
        </p:blipFill>
        <p:spPr>
          <a:xfrm>
            <a:off x="599926" y="1244991"/>
            <a:ext cx="2381250" cy="2895600"/>
          </a:xfrm>
          <a:prstGeom prst="rect">
            <a:avLst/>
          </a:prstGeom>
        </p:spPr>
      </p:pic>
      <p:sp>
        <p:nvSpPr>
          <p:cNvPr id="6" name="TextBox 5"/>
          <p:cNvSpPr txBox="1"/>
          <p:nvPr/>
        </p:nvSpPr>
        <p:spPr>
          <a:xfrm>
            <a:off x="5281605" y="197565"/>
            <a:ext cx="6522619" cy="1569660"/>
          </a:xfrm>
          <a:prstGeom prst="rect">
            <a:avLst/>
          </a:prstGeom>
          <a:noFill/>
        </p:spPr>
        <p:txBody>
          <a:bodyPr wrap="none" rtlCol="0">
            <a:spAutoFit/>
          </a:bodyPr>
          <a:lstStyle/>
          <a:p>
            <a:pPr marL="342900" indent="-342900">
              <a:buFont typeface="Wingdings" panose="05000000000000000000" pitchFamily="2" charset="2"/>
              <a:buChar char="q"/>
            </a:pPr>
            <a:r>
              <a:rPr lang="en-US" sz="2400" dirty="0" smtClean="0"/>
              <a:t>Discovered Oxygen</a:t>
            </a:r>
          </a:p>
          <a:p>
            <a:pPr marL="342900" indent="-342900">
              <a:buFont typeface="Wingdings" panose="05000000000000000000" pitchFamily="2" charset="2"/>
              <a:buChar char="q"/>
            </a:pPr>
            <a:r>
              <a:rPr lang="en-US" sz="2400" dirty="0" smtClean="0"/>
              <a:t>Invented Soda Water</a:t>
            </a:r>
          </a:p>
          <a:p>
            <a:pPr marL="342900" indent="-342900">
              <a:buFont typeface="Wingdings" panose="05000000000000000000" pitchFamily="2" charset="2"/>
              <a:buChar char="q"/>
            </a:pPr>
            <a:r>
              <a:rPr lang="en-US" sz="2400" dirty="0" smtClean="0"/>
              <a:t>Phlogiston Theory “Essence of Fire”</a:t>
            </a:r>
          </a:p>
          <a:p>
            <a:r>
              <a:rPr lang="en-US" sz="2400" dirty="0" smtClean="0"/>
              <a:t>    </a:t>
            </a:r>
            <a:r>
              <a:rPr lang="en-US" dirty="0" smtClean="0"/>
              <a:t>“invisible fluid that was released when objects burned in the air”</a:t>
            </a:r>
            <a:endParaRPr lang="en-US" dirty="0"/>
          </a:p>
        </p:txBody>
      </p:sp>
      <p:sp>
        <p:nvSpPr>
          <p:cNvPr id="7" name="TextBox 6"/>
          <p:cNvSpPr txBox="1"/>
          <p:nvPr/>
        </p:nvSpPr>
        <p:spPr>
          <a:xfrm>
            <a:off x="146329" y="4403187"/>
            <a:ext cx="4604274" cy="1754326"/>
          </a:xfrm>
          <a:prstGeom prst="rect">
            <a:avLst/>
          </a:prstGeom>
          <a:noFill/>
        </p:spPr>
        <p:txBody>
          <a:bodyPr wrap="none" rtlCol="0">
            <a:spAutoFit/>
          </a:bodyPr>
          <a:lstStyle/>
          <a:p>
            <a:pPr marL="285750" indent="-285750">
              <a:buFont typeface="Courier New" panose="02070309020205020404" pitchFamily="49" charset="0"/>
              <a:buChar char="o"/>
            </a:pPr>
            <a:r>
              <a:rPr lang="en-US" dirty="0" smtClean="0"/>
              <a:t>Theologian (helped found Unitarian Church)</a:t>
            </a:r>
          </a:p>
          <a:p>
            <a:pPr marL="285750" indent="-285750">
              <a:buFont typeface="Courier New" panose="02070309020205020404" pitchFamily="49" charset="0"/>
              <a:buChar char="o"/>
            </a:pPr>
            <a:r>
              <a:rPr lang="en-US" dirty="0" smtClean="0"/>
              <a:t>Religious freedom (“Dissenters”)</a:t>
            </a:r>
          </a:p>
          <a:p>
            <a:pPr marL="285750" indent="-285750">
              <a:buFont typeface="Courier New" panose="02070309020205020404" pitchFamily="49" charset="0"/>
              <a:buChar char="o"/>
            </a:pPr>
            <a:r>
              <a:rPr lang="en-US" dirty="0" smtClean="0"/>
              <a:t>History of Electricity, Science, Christianity</a:t>
            </a:r>
          </a:p>
          <a:p>
            <a:pPr marL="285750" indent="-285750">
              <a:buFont typeface="Courier New" panose="02070309020205020404" pitchFamily="49" charset="0"/>
              <a:buChar char="o"/>
            </a:pPr>
            <a:r>
              <a:rPr lang="en-US" dirty="0" smtClean="0"/>
              <a:t>Textbook on English Grammar</a:t>
            </a:r>
          </a:p>
          <a:p>
            <a:pPr marL="285750" indent="-285750">
              <a:buFont typeface="Courier New" panose="02070309020205020404" pitchFamily="49" charset="0"/>
              <a:buChar char="o"/>
            </a:pPr>
            <a:r>
              <a:rPr lang="en-US" dirty="0" smtClean="0"/>
              <a:t>Mob burned his house and church down</a:t>
            </a:r>
          </a:p>
          <a:p>
            <a:pPr marL="285750" indent="-285750">
              <a:buFont typeface="Courier New" panose="02070309020205020404" pitchFamily="49" charset="0"/>
              <a:buChar char="o"/>
            </a:pPr>
            <a:endParaRPr lang="en-US" dirty="0"/>
          </a:p>
        </p:txBody>
      </p:sp>
      <p:pic>
        <p:nvPicPr>
          <p:cNvPr id="8" name="Picture 7"/>
          <p:cNvPicPr>
            <a:picLocks noChangeAspect="1"/>
          </p:cNvPicPr>
          <p:nvPr/>
        </p:nvPicPr>
        <p:blipFill rotWithShape="1">
          <a:blip r:embed="rId3"/>
          <a:srcRect t="67633"/>
          <a:stretch/>
        </p:blipFill>
        <p:spPr>
          <a:xfrm>
            <a:off x="6202693" y="4650155"/>
            <a:ext cx="4199319" cy="2100205"/>
          </a:xfrm>
          <a:prstGeom prst="rect">
            <a:avLst/>
          </a:prstGeom>
        </p:spPr>
      </p:pic>
      <p:pic>
        <p:nvPicPr>
          <p:cNvPr id="9" name="Picture 8"/>
          <p:cNvPicPr>
            <a:picLocks noChangeAspect="1"/>
          </p:cNvPicPr>
          <p:nvPr/>
        </p:nvPicPr>
        <p:blipFill rotWithShape="1">
          <a:blip r:embed="rId3"/>
          <a:srcRect b="72258"/>
          <a:stretch/>
        </p:blipFill>
        <p:spPr>
          <a:xfrm>
            <a:off x="3488383" y="2068781"/>
            <a:ext cx="4199319" cy="1800118"/>
          </a:xfrm>
          <a:prstGeom prst="rect">
            <a:avLst/>
          </a:prstGeom>
        </p:spPr>
      </p:pic>
      <p:pic>
        <p:nvPicPr>
          <p:cNvPr id="10" name="Picture 9"/>
          <p:cNvPicPr>
            <a:picLocks noChangeAspect="1"/>
          </p:cNvPicPr>
          <p:nvPr/>
        </p:nvPicPr>
        <p:blipFill rotWithShape="1">
          <a:blip r:embed="rId3"/>
          <a:srcRect t="28392" b="35185"/>
          <a:stretch/>
        </p:blipFill>
        <p:spPr>
          <a:xfrm>
            <a:off x="7888472" y="1767225"/>
            <a:ext cx="4199319" cy="2363373"/>
          </a:xfrm>
          <a:prstGeom prst="rect">
            <a:avLst/>
          </a:prstGeom>
        </p:spPr>
      </p:pic>
    </p:spTree>
    <p:extLst>
      <p:ext uri="{BB962C8B-B14F-4D97-AF65-F5344CB8AC3E}">
        <p14:creationId xmlns:p14="http://schemas.microsoft.com/office/powerpoint/2010/main" val="335100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97" y="215711"/>
            <a:ext cx="3050066" cy="861774"/>
          </a:xfrm>
          <a:prstGeom prst="rect">
            <a:avLst/>
          </a:prstGeom>
          <a:noFill/>
        </p:spPr>
        <p:txBody>
          <a:bodyPr wrap="none" rtlCol="0">
            <a:spAutoFit/>
          </a:bodyPr>
          <a:lstStyle/>
          <a:p>
            <a:r>
              <a:rPr lang="en-US" sz="3200" dirty="0" smtClean="0"/>
              <a:t>Antoine Lavoisier</a:t>
            </a:r>
            <a:endParaRPr lang="en-US" dirty="0" smtClean="0"/>
          </a:p>
          <a:p>
            <a:pPr algn="ctr"/>
            <a:r>
              <a:rPr lang="en-US" dirty="0" smtClean="0"/>
              <a:t>(1743-1779)</a:t>
            </a:r>
            <a:endParaRPr lang="en-US" dirty="0"/>
          </a:p>
        </p:txBody>
      </p:sp>
      <p:pic>
        <p:nvPicPr>
          <p:cNvPr id="3" name="Picture 2"/>
          <p:cNvPicPr>
            <a:picLocks noChangeAspect="1"/>
          </p:cNvPicPr>
          <p:nvPr/>
        </p:nvPicPr>
        <p:blipFill>
          <a:blip r:embed="rId2"/>
          <a:stretch>
            <a:fillRect/>
          </a:stretch>
        </p:blipFill>
        <p:spPr>
          <a:xfrm>
            <a:off x="179296" y="1077485"/>
            <a:ext cx="2095500" cy="3086100"/>
          </a:xfrm>
          <a:prstGeom prst="rect">
            <a:avLst/>
          </a:prstGeom>
        </p:spPr>
      </p:pic>
      <p:pic>
        <p:nvPicPr>
          <p:cNvPr id="6" name="Picture 5"/>
          <p:cNvPicPr>
            <a:picLocks noChangeAspect="1"/>
          </p:cNvPicPr>
          <p:nvPr/>
        </p:nvPicPr>
        <p:blipFill>
          <a:blip r:embed="rId3"/>
          <a:stretch>
            <a:fillRect/>
          </a:stretch>
        </p:blipFill>
        <p:spPr>
          <a:xfrm>
            <a:off x="7568416" y="790964"/>
            <a:ext cx="4352925" cy="3171825"/>
          </a:xfrm>
          <a:prstGeom prst="rect">
            <a:avLst/>
          </a:prstGeom>
        </p:spPr>
      </p:pic>
      <p:sp>
        <p:nvSpPr>
          <p:cNvPr id="8" name="TextBox 7"/>
          <p:cNvSpPr txBox="1"/>
          <p:nvPr/>
        </p:nvSpPr>
        <p:spPr>
          <a:xfrm>
            <a:off x="2332565" y="853285"/>
            <a:ext cx="4982635" cy="3970318"/>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Conservation of Mass</a:t>
            </a:r>
          </a:p>
          <a:p>
            <a:pPr lvl="1"/>
            <a:r>
              <a:rPr lang="en-US" dirty="0"/>
              <a:t>“Matter is neither created nor destroyed in a chemical reaction it only changes form”</a:t>
            </a:r>
          </a:p>
          <a:p>
            <a:endParaRPr lang="en-US" sz="2400" dirty="0" smtClean="0"/>
          </a:p>
          <a:p>
            <a:pPr marL="342900" indent="-342900">
              <a:buFont typeface="Wingdings" panose="05000000000000000000" pitchFamily="2" charset="2"/>
              <a:buChar char="q"/>
            </a:pPr>
            <a:r>
              <a:rPr lang="en-US" sz="2400" dirty="0" smtClean="0"/>
              <a:t>Quantitative vs Qualitative Chemistry</a:t>
            </a:r>
          </a:p>
          <a:p>
            <a:pPr marL="342900" indent="-342900">
              <a:buFont typeface="Wingdings" panose="05000000000000000000" pitchFamily="2" charset="2"/>
              <a:buChar char="q"/>
            </a:pPr>
            <a:r>
              <a:rPr lang="en-US" sz="2400" dirty="0" smtClean="0"/>
              <a:t>Oxygen required for Combustion</a:t>
            </a:r>
          </a:p>
          <a:p>
            <a:pPr marL="342900" indent="-342900">
              <a:buFont typeface="Wingdings" panose="05000000000000000000" pitchFamily="2" charset="2"/>
              <a:buChar char="q"/>
            </a:pPr>
            <a:r>
              <a:rPr lang="en-US" sz="2400" dirty="0" smtClean="0"/>
              <a:t>Disproved Phlogiston Theory</a:t>
            </a:r>
          </a:p>
          <a:p>
            <a:pPr marL="342900" indent="-342900">
              <a:buFont typeface="Wingdings" panose="05000000000000000000" pitchFamily="2" charset="2"/>
              <a:buChar char="q"/>
            </a:pPr>
            <a:r>
              <a:rPr lang="en-US" sz="2400" dirty="0" smtClean="0"/>
              <a:t>Metric System</a:t>
            </a:r>
          </a:p>
          <a:p>
            <a:pPr marL="342900" indent="-342900">
              <a:buFont typeface="Courier New" panose="02070309020205020404" pitchFamily="49" charset="0"/>
              <a:buChar char="o"/>
            </a:pPr>
            <a:r>
              <a:rPr lang="en-US" sz="2400" dirty="0" smtClean="0"/>
              <a:t>Tax Collector</a:t>
            </a:r>
          </a:p>
          <a:p>
            <a:pPr marL="342900" indent="-342900">
              <a:buFont typeface="Courier New" panose="02070309020205020404" pitchFamily="49" charset="0"/>
              <a:buChar char="o"/>
            </a:pPr>
            <a:r>
              <a:rPr lang="en-US" sz="2400" dirty="0" smtClean="0"/>
              <a:t>Guillotined (found innocent later)</a:t>
            </a:r>
            <a:endParaRPr lang="en-US" sz="2400" dirty="0"/>
          </a:p>
        </p:txBody>
      </p:sp>
      <p:pic>
        <p:nvPicPr>
          <p:cNvPr id="11" name="Picture 10"/>
          <p:cNvPicPr>
            <a:picLocks noChangeAspect="1"/>
          </p:cNvPicPr>
          <p:nvPr/>
        </p:nvPicPr>
        <p:blipFill>
          <a:blip r:embed="rId4"/>
          <a:stretch>
            <a:fillRect/>
          </a:stretch>
        </p:blipFill>
        <p:spPr>
          <a:xfrm>
            <a:off x="179296" y="4823603"/>
            <a:ext cx="5895238" cy="2009524"/>
          </a:xfrm>
          <a:prstGeom prst="rect">
            <a:avLst/>
          </a:prstGeom>
        </p:spPr>
      </p:pic>
      <p:pic>
        <p:nvPicPr>
          <p:cNvPr id="13" name="Picture 12"/>
          <p:cNvPicPr>
            <a:picLocks noChangeAspect="1"/>
          </p:cNvPicPr>
          <p:nvPr/>
        </p:nvPicPr>
        <p:blipFill>
          <a:blip r:embed="rId5"/>
          <a:stretch>
            <a:fillRect/>
          </a:stretch>
        </p:blipFill>
        <p:spPr>
          <a:xfrm>
            <a:off x="7944215" y="4123413"/>
            <a:ext cx="3601329" cy="2634935"/>
          </a:xfrm>
          <a:prstGeom prst="rect">
            <a:avLst/>
          </a:prstGeom>
        </p:spPr>
      </p:pic>
    </p:spTree>
    <p:extLst>
      <p:ext uri="{BB962C8B-B14F-4D97-AF65-F5344CB8AC3E}">
        <p14:creationId xmlns:p14="http://schemas.microsoft.com/office/powerpoint/2010/main" val="377213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2190" y="221352"/>
            <a:ext cx="9755872" cy="6636648"/>
          </a:xfrm>
          <a:prstGeom prst="rect">
            <a:avLst/>
          </a:prstGeom>
        </p:spPr>
      </p:pic>
    </p:spTree>
    <p:extLst>
      <p:ext uri="{BB962C8B-B14F-4D97-AF65-F5344CB8AC3E}">
        <p14:creationId xmlns:p14="http://schemas.microsoft.com/office/powerpoint/2010/main" val="75120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945" y="139927"/>
            <a:ext cx="2496196" cy="861774"/>
          </a:xfrm>
          <a:prstGeom prst="rect">
            <a:avLst/>
          </a:prstGeom>
          <a:noFill/>
        </p:spPr>
        <p:txBody>
          <a:bodyPr wrap="none" rtlCol="0">
            <a:spAutoFit/>
          </a:bodyPr>
          <a:lstStyle/>
          <a:p>
            <a:r>
              <a:rPr lang="en-US" sz="3200" dirty="0" smtClean="0"/>
              <a:t>Joseph Proust</a:t>
            </a:r>
            <a:endParaRPr lang="en-US" dirty="0" smtClean="0"/>
          </a:p>
          <a:p>
            <a:pPr algn="ctr"/>
            <a:r>
              <a:rPr lang="en-US" dirty="0" smtClean="0"/>
              <a:t>(1754-1826)</a:t>
            </a:r>
            <a:endParaRPr lang="en-US" dirty="0"/>
          </a:p>
        </p:txBody>
      </p:sp>
      <p:sp>
        <p:nvSpPr>
          <p:cNvPr id="4" name="TextBox 3"/>
          <p:cNvSpPr txBox="1"/>
          <p:nvPr/>
        </p:nvSpPr>
        <p:spPr>
          <a:xfrm>
            <a:off x="1978225" y="1014090"/>
            <a:ext cx="4148442" cy="1661993"/>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t>Law of Definite Proportions</a:t>
            </a:r>
          </a:p>
          <a:p>
            <a:pPr lvl="1"/>
            <a:r>
              <a:rPr lang="en-US" dirty="0" smtClean="0"/>
              <a:t>“Substances (Compounds) always combine in constant and definite proportions by mass”</a:t>
            </a:r>
          </a:p>
          <a:p>
            <a:pPr marL="285750" indent="-285750">
              <a:buFont typeface="Wingdings" panose="05000000000000000000" pitchFamily="2" charset="2"/>
              <a:buChar char="q"/>
            </a:pPr>
            <a:r>
              <a:rPr lang="en-US" sz="2400" dirty="0" smtClean="0"/>
              <a:t>Discovered Glucose (Ch. 27)</a:t>
            </a:r>
            <a:endParaRPr lang="en-US" sz="2400" dirty="0"/>
          </a:p>
        </p:txBody>
      </p:sp>
      <p:pic>
        <p:nvPicPr>
          <p:cNvPr id="7" name="Picture 6"/>
          <p:cNvPicPr>
            <a:picLocks noChangeAspect="1"/>
          </p:cNvPicPr>
          <p:nvPr/>
        </p:nvPicPr>
        <p:blipFill rotWithShape="1">
          <a:blip r:embed="rId2"/>
          <a:srcRect b="35235"/>
          <a:stretch/>
        </p:blipFill>
        <p:spPr>
          <a:xfrm>
            <a:off x="5977718" y="570815"/>
            <a:ext cx="6309815" cy="2426214"/>
          </a:xfrm>
          <a:prstGeom prst="rect">
            <a:avLst/>
          </a:prstGeom>
        </p:spPr>
      </p:pic>
      <p:pic>
        <p:nvPicPr>
          <p:cNvPr id="8" name="Picture 7"/>
          <p:cNvPicPr>
            <a:picLocks noChangeAspect="1"/>
          </p:cNvPicPr>
          <p:nvPr/>
        </p:nvPicPr>
        <p:blipFill rotWithShape="1">
          <a:blip r:embed="rId3"/>
          <a:srcRect b="33710"/>
          <a:stretch/>
        </p:blipFill>
        <p:spPr>
          <a:xfrm>
            <a:off x="0" y="3326493"/>
            <a:ext cx="7533564" cy="3297424"/>
          </a:xfrm>
          <a:prstGeom prst="rect">
            <a:avLst/>
          </a:prstGeom>
        </p:spPr>
      </p:pic>
      <p:pic>
        <p:nvPicPr>
          <p:cNvPr id="3" name="Picture 2"/>
          <p:cNvPicPr>
            <a:picLocks noChangeAspect="1"/>
          </p:cNvPicPr>
          <p:nvPr/>
        </p:nvPicPr>
        <p:blipFill>
          <a:blip r:embed="rId4"/>
          <a:stretch>
            <a:fillRect/>
          </a:stretch>
        </p:blipFill>
        <p:spPr>
          <a:xfrm>
            <a:off x="192945" y="983313"/>
            <a:ext cx="1785280" cy="2343180"/>
          </a:xfrm>
          <a:prstGeom prst="rect">
            <a:avLst/>
          </a:prstGeom>
        </p:spPr>
      </p:pic>
    </p:spTree>
    <p:extLst>
      <p:ext uri="{BB962C8B-B14F-4D97-AF65-F5344CB8AC3E}">
        <p14:creationId xmlns:p14="http://schemas.microsoft.com/office/powerpoint/2010/main" val="97665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3353</TotalTime>
  <Words>1395</Words>
  <Application>Microsoft Office PowerPoint</Application>
  <PresentationFormat>Widescreen</PresentationFormat>
  <Paragraphs>197</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Algerian</vt:lpstr>
      <vt:lpstr>Arial</vt:lpstr>
      <vt:lpstr>Calibri</vt:lpstr>
      <vt:lpstr>Calibri Light</vt:lpstr>
      <vt:lpstr>Cambria Math</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Colorado Northwestern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McLaughlin, Jay</dc:creator>
  <cp:lastModifiedBy>McLaughlin, Jay</cp:lastModifiedBy>
  <cp:revision>75</cp:revision>
  <dcterms:created xsi:type="dcterms:W3CDTF">2019-03-19T14:11:41Z</dcterms:created>
  <dcterms:modified xsi:type="dcterms:W3CDTF">2020-09-02T19:00:21Z</dcterms:modified>
</cp:coreProperties>
</file>