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8" r:id="rId5"/>
    <p:sldId id="289" r:id="rId6"/>
    <p:sldId id="264" r:id="rId7"/>
    <p:sldId id="266" r:id="rId8"/>
    <p:sldId id="290" r:id="rId9"/>
    <p:sldId id="292" r:id="rId10"/>
    <p:sldId id="293" r:id="rId11"/>
    <p:sldId id="291" r:id="rId12"/>
    <p:sldId id="294" r:id="rId13"/>
    <p:sldId id="295" r:id="rId14"/>
    <p:sldId id="265"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30371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4966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84407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6150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5C3A7-410D-4FD7-9055-E25D6E92A51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87185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B5C3A7-410D-4FD7-9055-E25D6E92A51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5563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B5C3A7-410D-4FD7-9055-E25D6E92A517}"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28981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B5C3A7-410D-4FD7-9055-E25D6E92A517}"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4033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5C3A7-410D-4FD7-9055-E25D6E92A517}"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85632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5C3A7-410D-4FD7-9055-E25D6E92A51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54508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5C3A7-410D-4FD7-9055-E25D6E92A51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20014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5C3A7-410D-4FD7-9055-E25D6E92A517}" type="datetimeFigureOut">
              <a:rPr lang="en-US" smtClean="0"/>
              <a:t>9/2/2020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6CCA0-5664-45B9-AD03-D12E1DF1B9CC}" type="slidenum">
              <a:rPr lang="en-US" smtClean="0"/>
              <a:t>‹#›</a:t>
            </a:fld>
            <a:endParaRPr lang="en-US"/>
          </a:p>
        </p:txBody>
      </p:sp>
    </p:spTree>
    <p:extLst>
      <p:ext uri="{BB962C8B-B14F-4D97-AF65-F5344CB8AC3E}">
        <p14:creationId xmlns:p14="http://schemas.microsoft.com/office/powerpoint/2010/main" val="350086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hanacademy.org/math/cc-fifth-grade-math/imp-measurement-and-data-3" TargetMode="External"/><Relationship Id="rId2" Type="http://schemas.openxmlformats.org/officeDocument/2006/relationships/hyperlink" Target="http://www.chemhaven.org/che11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 y="1490890"/>
            <a:ext cx="4294772" cy="3139321"/>
          </a:xfrm>
          <a:prstGeom prst="rect">
            <a:avLst/>
          </a:prstGeom>
          <a:solidFill>
            <a:schemeClr val="accent1">
              <a:lumMod val="40000"/>
              <a:lumOff val="60000"/>
            </a:schemeClr>
          </a:solidFill>
        </p:spPr>
        <p:txBody>
          <a:bodyPr wrap="square" rtlCol="0">
            <a:spAutoFit/>
          </a:bodyPr>
          <a:lstStyle/>
          <a:p>
            <a:pPr algn="ctr"/>
            <a:r>
              <a:rPr lang="en-US" u="sng" dirty="0" smtClean="0"/>
              <a:t>Overview/Topics</a:t>
            </a:r>
          </a:p>
          <a:p>
            <a:pPr marL="342900" indent="-342900">
              <a:buFont typeface="+mj-lt"/>
              <a:buAutoNum type="arabicPeriod"/>
            </a:pPr>
            <a:r>
              <a:rPr lang="en-US" dirty="0" smtClean="0"/>
              <a:t>Units (Imperial and Metric)</a:t>
            </a:r>
          </a:p>
          <a:p>
            <a:pPr marL="342900" indent="-342900">
              <a:buFont typeface="+mj-lt"/>
              <a:buAutoNum type="arabicPeriod"/>
            </a:pPr>
            <a:r>
              <a:rPr lang="en-US" dirty="0" smtClean="0"/>
              <a:t>Conversions</a:t>
            </a:r>
          </a:p>
          <a:p>
            <a:pPr marL="800100" lvl="1" indent="-342900">
              <a:buFont typeface="+mj-lt"/>
              <a:buAutoNum type="alphaLcPeriod"/>
            </a:pPr>
            <a:r>
              <a:rPr lang="en-US" dirty="0" smtClean="0"/>
              <a:t>US ↔ US</a:t>
            </a:r>
          </a:p>
          <a:p>
            <a:pPr marL="800100" lvl="1" indent="-342900">
              <a:buFont typeface="+mj-lt"/>
              <a:buAutoNum type="alphaLcPeriod"/>
            </a:pPr>
            <a:r>
              <a:rPr lang="en-US" dirty="0" smtClean="0"/>
              <a:t>US ↔ Metric</a:t>
            </a:r>
          </a:p>
          <a:p>
            <a:pPr marL="800100" lvl="1" indent="-342900">
              <a:buFont typeface="+mj-lt"/>
              <a:buAutoNum type="alphaLcPeriod"/>
            </a:pPr>
            <a:r>
              <a:rPr lang="en-US" dirty="0" smtClean="0"/>
              <a:t>Metric ↔ Metric</a:t>
            </a:r>
          </a:p>
          <a:p>
            <a:pPr marL="800100" lvl="1" indent="-342900">
              <a:buFont typeface="+mj-lt"/>
              <a:buAutoNum type="alphaLcPeriod"/>
            </a:pPr>
            <a:r>
              <a:rPr lang="en-US" dirty="0" smtClean="0"/>
              <a:t>Multistep Conversions</a:t>
            </a:r>
          </a:p>
          <a:p>
            <a:pPr marL="800100" lvl="1" indent="-342900">
              <a:buFont typeface="+mj-lt"/>
              <a:buAutoNum type="alphaLcPeriod"/>
            </a:pPr>
            <a:r>
              <a:rPr lang="en-US" dirty="0" smtClean="0"/>
              <a:t>Compound Units</a:t>
            </a:r>
          </a:p>
          <a:p>
            <a:pPr marL="800100" lvl="1" indent="-342900">
              <a:buFont typeface="+mj-lt"/>
              <a:buAutoNum type="alphaLcPeriod"/>
            </a:pPr>
            <a:r>
              <a:rPr lang="en-US" dirty="0" smtClean="0"/>
              <a:t>Squares and Cubes</a:t>
            </a:r>
          </a:p>
          <a:p>
            <a:pPr marL="800100" lvl="1" indent="-342900">
              <a:buFont typeface="+mj-lt"/>
              <a:buAutoNum type="alphaLcPeriod"/>
            </a:pPr>
            <a:r>
              <a:rPr lang="en-US" dirty="0" smtClean="0"/>
              <a:t>Word Problems</a:t>
            </a:r>
          </a:p>
          <a:p>
            <a:pPr marL="342900" indent="-342900">
              <a:buFont typeface="+mj-lt"/>
              <a:buAutoNum type="arabicPeriod"/>
            </a:pPr>
            <a:r>
              <a:rPr lang="en-US" dirty="0" smtClean="0"/>
              <a:t>Use of SN, SF, Rounding</a:t>
            </a:r>
          </a:p>
        </p:txBody>
      </p:sp>
      <p:sp>
        <p:nvSpPr>
          <p:cNvPr id="5" name="TextBox 4"/>
          <p:cNvSpPr txBox="1"/>
          <p:nvPr/>
        </p:nvSpPr>
        <p:spPr>
          <a:xfrm>
            <a:off x="4693841" y="1490890"/>
            <a:ext cx="4294772" cy="646331"/>
          </a:xfrm>
          <a:prstGeom prst="rect">
            <a:avLst/>
          </a:prstGeom>
          <a:solidFill>
            <a:schemeClr val="accent4">
              <a:lumMod val="40000"/>
              <a:lumOff val="60000"/>
            </a:schemeClr>
          </a:solidFill>
        </p:spPr>
        <p:txBody>
          <a:bodyPr wrap="square" rtlCol="0">
            <a:spAutoFit/>
          </a:bodyPr>
          <a:lstStyle/>
          <a:p>
            <a:pPr algn="ctr"/>
            <a:r>
              <a:rPr lang="en-US" u="sng" dirty="0" smtClean="0"/>
              <a:t>Skills to Master</a:t>
            </a:r>
          </a:p>
          <a:p>
            <a:pPr marL="342900" indent="-342900">
              <a:buFont typeface="+mj-lt"/>
              <a:buAutoNum type="arabicPeriod"/>
            </a:pPr>
            <a:r>
              <a:rPr lang="en-US" dirty="0" smtClean="0"/>
              <a:t>HW 1 </a:t>
            </a:r>
            <a:r>
              <a:rPr lang="en-US" dirty="0" err="1" smtClean="0"/>
              <a:t>f,g</a:t>
            </a:r>
            <a:endParaRPr lang="en-US" dirty="0" smtClean="0"/>
          </a:p>
        </p:txBody>
      </p:sp>
      <p:sp>
        <p:nvSpPr>
          <p:cNvPr id="8" name="TextBox 7"/>
          <p:cNvSpPr txBox="1"/>
          <p:nvPr/>
        </p:nvSpPr>
        <p:spPr>
          <a:xfrm>
            <a:off x="1443281" y="206597"/>
            <a:ext cx="5571142" cy="1077218"/>
          </a:xfrm>
          <a:prstGeom prst="rect">
            <a:avLst/>
          </a:prstGeom>
          <a:noFill/>
        </p:spPr>
        <p:txBody>
          <a:bodyPr wrap="none" rtlCol="0">
            <a:spAutoFit/>
          </a:bodyPr>
          <a:lstStyle/>
          <a:p>
            <a:pPr algn="ctr"/>
            <a:r>
              <a:rPr lang="en-US" sz="3200" dirty="0" smtClean="0"/>
              <a:t>CHE 112 Fall 2020</a:t>
            </a:r>
          </a:p>
          <a:p>
            <a:pPr algn="ctr"/>
            <a:r>
              <a:rPr lang="en-US" sz="3200" dirty="0" smtClean="0"/>
              <a:t>Lecture </a:t>
            </a:r>
            <a:r>
              <a:rPr lang="en-US" sz="3200" dirty="0" smtClean="0"/>
              <a:t>1fg </a:t>
            </a:r>
            <a:r>
              <a:rPr lang="en-US" sz="3200" dirty="0" smtClean="0"/>
              <a:t>– Conversion Factors</a:t>
            </a:r>
          </a:p>
        </p:txBody>
      </p:sp>
      <p:sp>
        <p:nvSpPr>
          <p:cNvPr id="9" name="TextBox 8"/>
          <p:cNvSpPr txBox="1"/>
          <p:nvPr/>
        </p:nvSpPr>
        <p:spPr>
          <a:xfrm>
            <a:off x="85767" y="6125080"/>
            <a:ext cx="3600408" cy="646331"/>
          </a:xfrm>
          <a:prstGeom prst="rect">
            <a:avLst/>
          </a:prstGeom>
          <a:solidFill>
            <a:schemeClr val="accent6">
              <a:lumMod val="60000"/>
              <a:lumOff val="40000"/>
            </a:schemeClr>
          </a:solidFill>
        </p:spPr>
        <p:txBody>
          <a:bodyPr wrap="square" rtlCol="0">
            <a:spAutoFit/>
          </a:bodyPr>
          <a:lstStyle/>
          <a:p>
            <a:pPr algn="ctr"/>
            <a:r>
              <a:rPr lang="en-US" u="sng" dirty="0" smtClean="0"/>
              <a:t>Read</a:t>
            </a:r>
          </a:p>
          <a:p>
            <a:r>
              <a:rPr lang="en-US" dirty="0" smtClean="0"/>
              <a:t>OER – Chapter </a:t>
            </a:r>
            <a:r>
              <a:rPr lang="en-US" dirty="0" smtClean="0"/>
              <a:t>1.6</a:t>
            </a:r>
            <a:endParaRPr lang="en-US" dirty="0" smtClean="0"/>
          </a:p>
        </p:txBody>
      </p:sp>
      <p:sp>
        <p:nvSpPr>
          <p:cNvPr id="10" name="TextBox 9"/>
          <p:cNvSpPr txBox="1"/>
          <p:nvPr/>
        </p:nvSpPr>
        <p:spPr>
          <a:xfrm>
            <a:off x="4693841" y="5571082"/>
            <a:ext cx="4294772" cy="1200329"/>
          </a:xfrm>
          <a:prstGeom prst="rect">
            <a:avLst/>
          </a:prstGeom>
          <a:solidFill>
            <a:schemeClr val="accent2">
              <a:lumMod val="40000"/>
              <a:lumOff val="60000"/>
            </a:schemeClr>
          </a:solidFill>
        </p:spPr>
        <p:txBody>
          <a:bodyPr wrap="square" rtlCol="0">
            <a:spAutoFit/>
          </a:bodyPr>
          <a:lstStyle/>
          <a:p>
            <a:pPr algn="ctr"/>
            <a:r>
              <a:rPr lang="en-US" u="sng" dirty="0" smtClean="0"/>
              <a:t>Additional Useful Links</a:t>
            </a:r>
          </a:p>
          <a:p>
            <a:pPr marL="285750" indent="-285750">
              <a:buFont typeface="Wingdings" panose="05000000000000000000" pitchFamily="2" charset="2"/>
              <a:buChar char="q"/>
            </a:pPr>
            <a:r>
              <a:rPr lang="en-US" dirty="0" smtClean="0">
                <a:hlinkClick r:id="rId2"/>
              </a:rPr>
              <a:t>www.chemhaven.org/che111</a:t>
            </a:r>
            <a:endParaRPr lang="en-US" dirty="0" smtClean="0"/>
          </a:p>
          <a:p>
            <a:pPr marL="285750" indent="-285750">
              <a:buFont typeface="Wingdings" panose="05000000000000000000" pitchFamily="2" charset="2"/>
              <a:buChar char="q"/>
            </a:pPr>
            <a:r>
              <a:rPr lang="en-US" dirty="0" smtClean="0">
                <a:hlinkClick r:id="rId3"/>
              </a:rPr>
              <a:t>Khan Academy </a:t>
            </a:r>
            <a:endParaRPr lang="en-US" dirty="0" smtClean="0"/>
          </a:p>
          <a:p>
            <a:pPr marL="285750" indent="-285750">
              <a:buFont typeface="Wingdings" panose="05000000000000000000" pitchFamily="2" charset="2"/>
              <a:buChar char="q"/>
            </a:pPr>
            <a:r>
              <a:rPr lang="en-US" dirty="0" smtClean="0"/>
              <a:t>Google/You Tube</a:t>
            </a:r>
          </a:p>
        </p:txBody>
      </p:sp>
    </p:spTree>
    <p:extLst>
      <p:ext uri="{BB962C8B-B14F-4D97-AF65-F5344CB8AC3E}">
        <p14:creationId xmlns:p14="http://schemas.microsoft.com/office/powerpoint/2010/main" val="109060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741" t="3931" r="13677" b="3321"/>
          <a:stretch/>
        </p:blipFill>
        <p:spPr>
          <a:xfrm>
            <a:off x="4923692" y="141410"/>
            <a:ext cx="4109777" cy="6697856"/>
          </a:xfrm>
          <a:prstGeom prst="rect">
            <a:avLst/>
          </a:prstGeom>
        </p:spPr>
      </p:pic>
      <p:pic>
        <p:nvPicPr>
          <p:cNvPr id="3" name="Picture 2"/>
          <p:cNvPicPr>
            <a:picLocks noChangeAspect="1"/>
          </p:cNvPicPr>
          <p:nvPr/>
        </p:nvPicPr>
        <p:blipFill>
          <a:blip r:embed="rId3"/>
          <a:stretch>
            <a:fillRect/>
          </a:stretch>
        </p:blipFill>
        <p:spPr>
          <a:xfrm>
            <a:off x="185266" y="703558"/>
            <a:ext cx="3810000" cy="3619500"/>
          </a:xfrm>
          <a:prstGeom prst="rect">
            <a:avLst/>
          </a:prstGeom>
        </p:spPr>
      </p:pic>
      <p:sp>
        <p:nvSpPr>
          <p:cNvPr id="4" name="TextBox 3"/>
          <p:cNvSpPr txBox="1"/>
          <p:nvPr/>
        </p:nvSpPr>
        <p:spPr>
          <a:xfrm>
            <a:off x="185266" y="241893"/>
            <a:ext cx="3324821"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Solving Density Problems</a:t>
            </a:r>
            <a:endParaRPr lang="en-US" sz="2400" dirty="0"/>
          </a:p>
        </p:txBody>
      </p:sp>
    </p:spTree>
    <p:extLst>
      <p:ext uri="{BB962C8B-B14F-4D97-AF65-F5344CB8AC3E}">
        <p14:creationId xmlns:p14="http://schemas.microsoft.com/office/powerpoint/2010/main" val="342242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5057603"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Solving Density Problems (CF Method!)</a:t>
            </a:r>
            <a:endParaRPr lang="en-US" sz="2400" dirty="0"/>
          </a:p>
        </p:txBody>
      </p:sp>
      <p:sp>
        <p:nvSpPr>
          <p:cNvPr id="7" name="TextBox 6"/>
          <p:cNvSpPr txBox="1"/>
          <p:nvPr/>
        </p:nvSpPr>
        <p:spPr>
          <a:xfrm>
            <a:off x="78552" y="6089989"/>
            <a:ext cx="2620255" cy="646331"/>
          </a:xfrm>
          <a:prstGeom prst="rect">
            <a:avLst/>
          </a:prstGeom>
          <a:solidFill>
            <a:srgbClr val="FFFF00"/>
          </a:solidFill>
          <a:ln>
            <a:solidFill>
              <a:srgbClr val="FFFF00"/>
            </a:solidFill>
          </a:ln>
        </p:spPr>
        <p:txBody>
          <a:bodyPr wrap="square" rtlCol="0">
            <a:spAutoFit/>
          </a:bodyPr>
          <a:lstStyle/>
          <a:p>
            <a:r>
              <a:rPr lang="en-US" b="1" dirty="0" smtClean="0"/>
              <a:t>KISSS:   </a:t>
            </a:r>
            <a:r>
              <a:rPr lang="en-US" dirty="0" smtClean="0"/>
              <a:t>Density is Just a Conversion Factor!</a:t>
            </a:r>
            <a:endParaRPr lang="en-US" dirty="0"/>
          </a:p>
        </p:txBody>
      </p:sp>
      <p:sp>
        <p:nvSpPr>
          <p:cNvPr id="8" name="TextBox 7"/>
          <p:cNvSpPr txBox="1"/>
          <p:nvPr/>
        </p:nvSpPr>
        <p:spPr>
          <a:xfrm>
            <a:off x="6360606" y="5752517"/>
            <a:ext cx="2707521" cy="1077218"/>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for D, M or V</a:t>
            </a:r>
          </a:p>
          <a:p>
            <a:pPr marL="285750" indent="-285750">
              <a:buFont typeface="Wingdings" panose="05000000000000000000" pitchFamily="2" charset="2"/>
              <a:buChar char="q"/>
            </a:pPr>
            <a:r>
              <a:rPr lang="en-US" sz="1600" dirty="0" smtClean="0"/>
              <a:t>Order Liquids </a:t>
            </a:r>
          </a:p>
          <a:p>
            <a:pPr marL="285750" indent="-285750">
              <a:buFont typeface="Wingdings" panose="05000000000000000000" pitchFamily="2" charset="2"/>
              <a:buChar char="q"/>
            </a:pPr>
            <a:r>
              <a:rPr lang="en-US" sz="1600" dirty="0" smtClean="0"/>
              <a:t>What are some other CF?</a:t>
            </a:r>
          </a:p>
        </p:txBody>
      </p:sp>
      <p:sp>
        <p:nvSpPr>
          <p:cNvPr id="9" name="TextBox 8"/>
          <p:cNvSpPr txBox="1"/>
          <p:nvPr/>
        </p:nvSpPr>
        <p:spPr>
          <a:xfrm>
            <a:off x="361741" y="934498"/>
            <a:ext cx="6983065" cy="369332"/>
          </a:xfrm>
          <a:prstGeom prst="rect">
            <a:avLst/>
          </a:prstGeom>
          <a:noFill/>
        </p:spPr>
        <p:txBody>
          <a:bodyPr wrap="none" rtlCol="0">
            <a:spAutoFit/>
          </a:bodyPr>
          <a:lstStyle/>
          <a:p>
            <a:r>
              <a:rPr lang="en-US" dirty="0" smtClean="0"/>
              <a:t>Density has 2 units (g/ml OR ml/g) therefore it is just a CF like 1 </a:t>
            </a:r>
            <a:r>
              <a:rPr lang="en-US" dirty="0" err="1" smtClean="0"/>
              <a:t>ft</a:t>
            </a:r>
            <a:r>
              <a:rPr lang="en-US" dirty="0" smtClean="0"/>
              <a:t> = 12 in</a:t>
            </a:r>
            <a:endParaRPr lang="en-US" dirty="0"/>
          </a:p>
        </p:txBody>
      </p:sp>
      <p:sp>
        <p:nvSpPr>
          <p:cNvPr id="10" name="TextBox 9"/>
          <p:cNvSpPr txBox="1"/>
          <p:nvPr/>
        </p:nvSpPr>
        <p:spPr>
          <a:xfrm>
            <a:off x="185266" y="1768510"/>
            <a:ext cx="5048305" cy="369332"/>
          </a:xfrm>
          <a:prstGeom prst="rect">
            <a:avLst/>
          </a:prstGeom>
          <a:noFill/>
        </p:spPr>
        <p:txBody>
          <a:bodyPr wrap="none" rtlCol="0">
            <a:spAutoFit/>
          </a:bodyPr>
          <a:lstStyle/>
          <a:p>
            <a:r>
              <a:rPr lang="en-US" dirty="0" smtClean="0"/>
              <a:t>Example:  What is the mass of 100. mL of gold (Au)?</a:t>
            </a:r>
            <a:endParaRPr lang="en-US" dirty="0"/>
          </a:p>
        </p:txBody>
      </p:sp>
      <p:sp>
        <p:nvSpPr>
          <p:cNvPr id="11" name="TextBox 10"/>
          <p:cNvSpPr txBox="1"/>
          <p:nvPr/>
        </p:nvSpPr>
        <p:spPr>
          <a:xfrm>
            <a:off x="185266" y="3744583"/>
            <a:ext cx="5722657" cy="369332"/>
          </a:xfrm>
          <a:prstGeom prst="rect">
            <a:avLst/>
          </a:prstGeom>
          <a:noFill/>
        </p:spPr>
        <p:txBody>
          <a:bodyPr wrap="none" rtlCol="0">
            <a:spAutoFit/>
          </a:bodyPr>
          <a:lstStyle/>
          <a:p>
            <a:r>
              <a:rPr lang="en-US" dirty="0" smtClean="0"/>
              <a:t>Example:  What is the volume (in L) of 25.0 kg of gold (Au)?</a:t>
            </a:r>
            <a:endParaRPr lang="en-US" dirty="0"/>
          </a:p>
        </p:txBody>
      </p:sp>
    </p:spTree>
    <p:extLst>
      <p:ext uri="{BB962C8B-B14F-4D97-AF65-F5344CB8AC3E}">
        <p14:creationId xmlns:p14="http://schemas.microsoft.com/office/powerpoint/2010/main" val="194230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626274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Experimentally Determining Density (2 Methods)</a:t>
            </a:r>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556312" y="1363963"/>
                <a:ext cx="960135"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m:t>
                          </m:r>
                        </m:num>
                        <m:den>
                          <m:r>
                            <m:rPr>
                              <m:sty m:val="p"/>
                            </m:rPr>
                            <a:rPr lang="en-US" sz="2400" b="0" i="0" smtClean="0">
                              <a:latin typeface="Cambria Math" panose="02040503050406030204" pitchFamily="18" charset="0"/>
                            </a:rPr>
                            <m:t>V</m:t>
                          </m:r>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56312" y="1363963"/>
                <a:ext cx="960135" cy="691471"/>
              </a:xfrm>
              <a:prstGeom prst="rect">
                <a:avLst/>
              </a:prstGeom>
              <a:blipFill>
                <a:blip r:embed="rId2"/>
                <a:stretch>
                  <a:fillRect/>
                </a:stretch>
              </a:blipFill>
            </p:spPr>
            <p:txBody>
              <a:bodyPr/>
              <a:lstStyle/>
              <a:p>
                <a:r>
                  <a:rPr lang="en-US">
                    <a:noFill/>
                  </a:rPr>
                  <a:t> </a:t>
                </a:r>
              </a:p>
            </p:txBody>
          </p:sp>
        </mc:Fallback>
      </mc:AlternateContent>
      <p:sp>
        <p:nvSpPr>
          <p:cNvPr id="4" name="Left Arrow 3"/>
          <p:cNvSpPr/>
          <p:nvPr/>
        </p:nvSpPr>
        <p:spPr>
          <a:xfrm rot="20133329">
            <a:off x="1589289" y="1182150"/>
            <a:ext cx="462225" cy="452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19718" y="1106778"/>
            <a:ext cx="1218282" cy="369332"/>
          </a:xfrm>
          <a:prstGeom prst="rect">
            <a:avLst/>
          </a:prstGeom>
          <a:noFill/>
        </p:spPr>
        <p:txBody>
          <a:bodyPr wrap="none" rtlCol="0">
            <a:spAutoFit/>
          </a:bodyPr>
          <a:lstStyle/>
          <a:p>
            <a:r>
              <a:rPr lang="en-US" dirty="0" smtClean="0"/>
              <a:t>Use a scale</a:t>
            </a:r>
            <a:endParaRPr lang="en-US" dirty="0"/>
          </a:p>
        </p:txBody>
      </p:sp>
      <p:sp>
        <p:nvSpPr>
          <p:cNvPr id="6" name="TextBox 5"/>
          <p:cNvSpPr txBox="1"/>
          <p:nvPr/>
        </p:nvSpPr>
        <p:spPr>
          <a:xfrm>
            <a:off x="2019718" y="2190696"/>
            <a:ext cx="2247731" cy="1200329"/>
          </a:xfrm>
          <a:prstGeom prst="rect">
            <a:avLst/>
          </a:prstGeom>
          <a:noFill/>
        </p:spPr>
        <p:txBody>
          <a:bodyPr wrap="none" rtlCol="0">
            <a:spAutoFit/>
          </a:bodyPr>
          <a:lstStyle/>
          <a:p>
            <a:r>
              <a:rPr lang="en-US" dirty="0" smtClean="0"/>
              <a:t>V = L x W x H</a:t>
            </a:r>
          </a:p>
          <a:p>
            <a:pPr algn="ctr"/>
            <a:r>
              <a:rPr lang="en-US" dirty="0" smtClean="0"/>
              <a:t>or</a:t>
            </a:r>
          </a:p>
          <a:p>
            <a:r>
              <a:rPr lang="en-US" dirty="0" smtClean="0"/>
              <a:t>Archimedes Principle</a:t>
            </a:r>
          </a:p>
          <a:p>
            <a:r>
              <a:rPr lang="en-US" dirty="0" smtClean="0"/>
              <a:t>Water Displacement</a:t>
            </a:r>
            <a:endParaRPr lang="en-US" dirty="0"/>
          </a:p>
        </p:txBody>
      </p:sp>
      <p:sp>
        <p:nvSpPr>
          <p:cNvPr id="7" name="Left Arrow 6"/>
          <p:cNvSpPr/>
          <p:nvPr/>
        </p:nvSpPr>
        <p:spPr>
          <a:xfrm rot="1142059">
            <a:off x="1496394" y="1907974"/>
            <a:ext cx="462225" cy="452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3741271" y="1049293"/>
            <a:ext cx="2900729" cy="1476735"/>
          </a:xfrm>
          <a:prstGeom prst="rect">
            <a:avLst/>
          </a:prstGeom>
        </p:spPr>
      </p:pic>
      <p:pic>
        <p:nvPicPr>
          <p:cNvPr id="10" name="Picture 9"/>
          <p:cNvPicPr>
            <a:picLocks noChangeAspect="1"/>
          </p:cNvPicPr>
          <p:nvPr/>
        </p:nvPicPr>
        <p:blipFill>
          <a:blip r:embed="rId4"/>
          <a:stretch>
            <a:fillRect/>
          </a:stretch>
        </p:blipFill>
        <p:spPr>
          <a:xfrm>
            <a:off x="6448006" y="1176798"/>
            <a:ext cx="2672652" cy="1336326"/>
          </a:xfrm>
          <a:prstGeom prst="rect">
            <a:avLst/>
          </a:prstGeom>
        </p:spPr>
      </p:pic>
      <p:pic>
        <p:nvPicPr>
          <p:cNvPr id="12" name="Picture 11"/>
          <p:cNvPicPr>
            <a:picLocks noChangeAspect="1"/>
          </p:cNvPicPr>
          <p:nvPr/>
        </p:nvPicPr>
        <p:blipFill rotWithShape="1">
          <a:blip r:embed="rId5"/>
          <a:srcRect t="24034"/>
          <a:stretch/>
        </p:blipFill>
        <p:spPr>
          <a:xfrm>
            <a:off x="77286" y="3667431"/>
            <a:ext cx="4876551" cy="2778368"/>
          </a:xfrm>
          <a:prstGeom prst="rect">
            <a:avLst/>
          </a:prstGeom>
        </p:spPr>
      </p:pic>
      <p:pic>
        <p:nvPicPr>
          <p:cNvPr id="13" name="Picture 12"/>
          <p:cNvPicPr>
            <a:picLocks noChangeAspect="1"/>
          </p:cNvPicPr>
          <p:nvPr/>
        </p:nvPicPr>
        <p:blipFill>
          <a:blip r:embed="rId6"/>
          <a:stretch>
            <a:fillRect/>
          </a:stretch>
        </p:blipFill>
        <p:spPr>
          <a:xfrm>
            <a:off x="4751388" y="3539598"/>
            <a:ext cx="4268786" cy="3201590"/>
          </a:xfrm>
          <a:prstGeom prst="rect">
            <a:avLst/>
          </a:prstGeom>
        </p:spPr>
      </p:pic>
    </p:spTree>
    <p:extLst>
      <p:ext uri="{BB962C8B-B14F-4D97-AF65-F5344CB8AC3E}">
        <p14:creationId xmlns:p14="http://schemas.microsoft.com/office/powerpoint/2010/main" val="313382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822" y="321548"/>
            <a:ext cx="8189407" cy="1477328"/>
          </a:xfrm>
          <a:prstGeom prst="rect">
            <a:avLst/>
          </a:prstGeom>
          <a:noFill/>
        </p:spPr>
        <p:txBody>
          <a:bodyPr wrap="square" rtlCol="0">
            <a:spAutoFit/>
          </a:bodyPr>
          <a:lstStyle/>
          <a:p>
            <a:r>
              <a:rPr lang="en-US" dirty="0" smtClean="0"/>
              <a:t>Example:  You are given a gold necklace by your significant other.  Being the chemist that you are (or may become) you decide to test if its real gold.  You go into your chemistry lab and the necklace weighs 150 grams and when placed in a graduated cylinder the level of water changes from 55.0 mL to 66.6 </a:t>
            </a:r>
            <a:r>
              <a:rPr lang="en-US" dirty="0" err="1" smtClean="0"/>
              <a:t>mL.</a:t>
            </a:r>
            <a:r>
              <a:rPr lang="en-US" dirty="0" smtClean="0"/>
              <a:t>  Is the necklace pure gold?</a:t>
            </a:r>
            <a:endParaRPr lang="en-US" dirty="0"/>
          </a:p>
        </p:txBody>
      </p:sp>
    </p:spTree>
    <p:extLst>
      <p:ext uri="{BB962C8B-B14F-4D97-AF65-F5344CB8AC3E}">
        <p14:creationId xmlns:p14="http://schemas.microsoft.com/office/powerpoint/2010/main" val="22641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4403706"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Energy and Pressure</a:t>
            </a:r>
            <a:endParaRPr lang="en-US" sz="2400" dirty="0"/>
          </a:p>
        </p:txBody>
      </p:sp>
      <p:pic>
        <p:nvPicPr>
          <p:cNvPr id="3" name="Picture 2"/>
          <p:cNvPicPr>
            <a:picLocks noChangeAspect="1"/>
          </p:cNvPicPr>
          <p:nvPr/>
        </p:nvPicPr>
        <p:blipFill rotWithShape="1">
          <a:blip r:embed="rId2"/>
          <a:srcRect l="75579" r="681" b="57932"/>
          <a:stretch/>
        </p:blipFill>
        <p:spPr>
          <a:xfrm>
            <a:off x="5214995" y="884429"/>
            <a:ext cx="2743613" cy="3486150"/>
          </a:xfrm>
          <a:prstGeom prst="rect">
            <a:avLst/>
          </a:prstGeom>
        </p:spPr>
      </p:pic>
      <p:pic>
        <p:nvPicPr>
          <p:cNvPr id="4" name="Picture 3"/>
          <p:cNvPicPr>
            <a:picLocks noChangeAspect="1"/>
          </p:cNvPicPr>
          <p:nvPr/>
        </p:nvPicPr>
        <p:blipFill rotWithShape="1">
          <a:blip r:embed="rId2"/>
          <a:srcRect l="59897" t="18750" r="24639" b="62267"/>
          <a:stretch/>
        </p:blipFill>
        <p:spPr>
          <a:xfrm>
            <a:off x="632308" y="1133475"/>
            <a:ext cx="1958492" cy="1724025"/>
          </a:xfrm>
          <a:prstGeom prst="rect">
            <a:avLst/>
          </a:prstGeom>
        </p:spPr>
      </p:pic>
      <p:sp>
        <p:nvSpPr>
          <p:cNvPr id="5" name="TextBox 4"/>
          <p:cNvSpPr txBox="1"/>
          <p:nvPr/>
        </p:nvSpPr>
        <p:spPr>
          <a:xfrm>
            <a:off x="73535" y="5454174"/>
            <a:ext cx="3493629" cy="1323439"/>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Remember it for the Future!</a:t>
            </a:r>
          </a:p>
          <a:p>
            <a:pPr marL="285750" indent="-285750">
              <a:buFont typeface="Wingdings" panose="05000000000000000000" pitchFamily="2" charset="2"/>
              <a:buChar char="q"/>
            </a:pPr>
            <a:r>
              <a:rPr lang="en-US" sz="1600" dirty="0" smtClean="0"/>
              <a:t>Chapter 3 Electromagnetic Energy</a:t>
            </a:r>
          </a:p>
          <a:p>
            <a:pPr marL="285750" indent="-285750">
              <a:buFont typeface="Wingdings" panose="05000000000000000000" pitchFamily="2" charset="2"/>
              <a:buChar char="q"/>
            </a:pPr>
            <a:r>
              <a:rPr lang="en-US" sz="1600" dirty="0" smtClean="0"/>
              <a:t>Chapter 8 Gases</a:t>
            </a:r>
          </a:p>
          <a:p>
            <a:pPr marL="285750" indent="-285750">
              <a:buFont typeface="Wingdings" panose="05000000000000000000" pitchFamily="2" charset="2"/>
              <a:buChar char="q"/>
            </a:pPr>
            <a:r>
              <a:rPr lang="en-US" sz="1600" dirty="0" smtClean="0"/>
              <a:t>Chapter 9 Thermodynamics</a:t>
            </a:r>
          </a:p>
        </p:txBody>
      </p:sp>
    </p:spTree>
    <p:extLst>
      <p:ext uri="{BB962C8B-B14F-4D97-AF65-F5344CB8AC3E}">
        <p14:creationId xmlns:p14="http://schemas.microsoft.com/office/powerpoint/2010/main" val="245880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128" y="166979"/>
            <a:ext cx="361131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Stoichiometry</a:t>
            </a:r>
            <a:endParaRPr lang="en-US" sz="2400" dirty="0"/>
          </a:p>
        </p:txBody>
      </p:sp>
      <p:pic>
        <p:nvPicPr>
          <p:cNvPr id="6" name="Picture 5"/>
          <p:cNvPicPr>
            <a:picLocks noChangeAspect="1"/>
          </p:cNvPicPr>
          <p:nvPr/>
        </p:nvPicPr>
        <p:blipFill>
          <a:blip r:embed="rId2"/>
          <a:stretch>
            <a:fillRect/>
          </a:stretch>
        </p:blipFill>
        <p:spPr>
          <a:xfrm rot="5400000">
            <a:off x="1996860" y="-24005"/>
            <a:ext cx="5495238" cy="7171428"/>
          </a:xfrm>
          <a:prstGeom prst="rect">
            <a:avLst/>
          </a:prstGeom>
        </p:spPr>
      </p:pic>
      <p:sp>
        <p:nvSpPr>
          <p:cNvPr id="4" name="TextBox 3"/>
          <p:cNvSpPr txBox="1"/>
          <p:nvPr/>
        </p:nvSpPr>
        <p:spPr>
          <a:xfrm>
            <a:off x="93633" y="6140831"/>
            <a:ext cx="1785410" cy="584775"/>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Chapter 2, 6, 7</a:t>
            </a:r>
          </a:p>
        </p:txBody>
      </p:sp>
    </p:spTree>
    <p:extLst>
      <p:ext uri="{BB962C8B-B14F-4D97-AF65-F5344CB8AC3E}">
        <p14:creationId xmlns:p14="http://schemas.microsoft.com/office/powerpoint/2010/main" val="292796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73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68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2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5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3967176"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Compound Units</a:t>
            </a:r>
            <a:endParaRPr lang="en-US" sz="2400" dirty="0"/>
          </a:p>
        </p:txBody>
      </p:sp>
      <p:sp>
        <p:nvSpPr>
          <p:cNvPr id="3" name="TextBox 2"/>
          <p:cNvSpPr txBox="1"/>
          <p:nvPr/>
        </p:nvSpPr>
        <p:spPr>
          <a:xfrm>
            <a:off x="285750" y="1447800"/>
            <a:ext cx="3731214" cy="369332"/>
          </a:xfrm>
          <a:prstGeom prst="rect">
            <a:avLst/>
          </a:prstGeom>
          <a:noFill/>
        </p:spPr>
        <p:txBody>
          <a:bodyPr wrap="none" rtlCol="0">
            <a:spAutoFit/>
          </a:bodyPr>
          <a:lstStyle/>
          <a:p>
            <a:r>
              <a:rPr lang="en-US" dirty="0" smtClean="0"/>
              <a:t>Example: Convert 65 mi/</a:t>
            </a:r>
            <a:r>
              <a:rPr lang="en-US" dirty="0" err="1" smtClean="0"/>
              <a:t>hr</a:t>
            </a:r>
            <a:r>
              <a:rPr lang="en-US" dirty="0" smtClean="0"/>
              <a:t> to km/sec </a:t>
            </a:r>
            <a:endParaRPr lang="en-US" dirty="0"/>
          </a:p>
        </p:txBody>
      </p:sp>
      <p:sp>
        <p:nvSpPr>
          <p:cNvPr id="4" name="TextBox 3"/>
          <p:cNvSpPr txBox="1"/>
          <p:nvPr/>
        </p:nvSpPr>
        <p:spPr>
          <a:xfrm>
            <a:off x="285750" y="4105275"/>
            <a:ext cx="4277261" cy="369332"/>
          </a:xfrm>
          <a:prstGeom prst="rect">
            <a:avLst/>
          </a:prstGeom>
          <a:noFill/>
        </p:spPr>
        <p:txBody>
          <a:bodyPr wrap="none" rtlCol="0">
            <a:spAutoFit/>
          </a:bodyPr>
          <a:lstStyle/>
          <a:p>
            <a:r>
              <a:rPr lang="en-US" dirty="0" smtClean="0"/>
              <a:t>Example: Convert 5.0 gallons/sec to mL/day</a:t>
            </a:r>
            <a:endParaRPr lang="en-US" dirty="0"/>
          </a:p>
        </p:txBody>
      </p:sp>
      <p:sp>
        <p:nvSpPr>
          <p:cNvPr id="5" name="TextBox 4"/>
          <p:cNvSpPr txBox="1"/>
          <p:nvPr/>
        </p:nvSpPr>
        <p:spPr>
          <a:xfrm>
            <a:off x="5888335" y="5919767"/>
            <a:ext cx="3175280" cy="830997"/>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Compound Units Problems</a:t>
            </a:r>
          </a:p>
          <a:p>
            <a:pPr marL="285750" indent="-285750">
              <a:buFont typeface="Wingdings" panose="05000000000000000000" pitchFamily="2" charset="2"/>
              <a:buChar char="q"/>
            </a:pPr>
            <a:r>
              <a:rPr lang="en-US" sz="1600" dirty="0" smtClean="0"/>
              <a:t>HW 1 f</a:t>
            </a:r>
          </a:p>
        </p:txBody>
      </p:sp>
    </p:spTree>
    <p:extLst>
      <p:ext uri="{BB962C8B-B14F-4D97-AF65-F5344CB8AC3E}">
        <p14:creationId xmlns:p14="http://schemas.microsoft.com/office/powerpoint/2010/main" val="91862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4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33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47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78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4226029"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Squares and Cubes</a:t>
            </a:r>
            <a:endParaRPr lang="en-US" sz="2400" dirty="0"/>
          </a:p>
        </p:txBody>
      </p:sp>
      <p:sp>
        <p:nvSpPr>
          <p:cNvPr id="3" name="TextBox 2"/>
          <p:cNvSpPr txBox="1"/>
          <p:nvPr/>
        </p:nvSpPr>
        <p:spPr>
          <a:xfrm>
            <a:off x="285750" y="1447800"/>
            <a:ext cx="3213059" cy="369332"/>
          </a:xfrm>
          <a:prstGeom prst="rect">
            <a:avLst/>
          </a:prstGeom>
          <a:noFill/>
        </p:spPr>
        <p:txBody>
          <a:bodyPr wrap="none" rtlCol="0">
            <a:spAutoFit/>
          </a:bodyPr>
          <a:lstStyle/>
          <a:p>
            <a:r>
              <a:rPr lang="en-US" dirty="0" smtClean="0"/>
              <a:t>Example: Convert 120 m</a:t>
            </a:r>
            <a:r>
              <a:rPr lang="en-US" baseline="30000" dirty="0" smtClean="0"/>
              <a:t>2</a:t>
            </a:r>
            <a:r>
              <a:rPr lang="en-US" dirty="0" smtClean="0"/>
              <a:t> to cm</a:t>
            </a:r>
            <a:r>
              <a:rPr lang="en-US" baseline="30000" dirty="0" smtClean="0"/>
              <a:t>2</a:t>
            </a:r>
            <a:endParaRPr lang="en-US" dirty="0"/>
          </a:p>
        </p:txBody>
      </p:sp>
      <p:sp>
        <p:nvSpPr>
          <p:cNvPr id="4" name="TextBox 3"/>
          <p:cNvSpPr txBox="1"/>
          <p:nvPr/>
        </p:nvSpPr>
        <p:spPr>
          <a:xfrm>
            <a:off x="285750" y="4105275"/>
            <a:ext cx="3360535" cy="369332"/>
          </a:xfrm>
          <a:prstGeom prst="rect">
            <a:avLst/>
          </a:prstGeom>
          <a:noFill/>
        </p:spPr>
        <p:txBody>
          <a:bodyPr wrap="none" rtlCol="0">
            <a:spAutoFit/>
          </a:bodyPr>
          <a:lstStyle/>
          <a:p>
            <a:r>
              <a:rPr lang="en-US" dirty="0" smtClean="0"/>
              <a:t>Example: Convert 35,000 in</a:t>
            </a:r>
            <a:r>
              <a:rPr lang="en-US" baseline="30000" dirty="0" smtClean="0"/>
              <a:t>3</a:t>
            </a:r>
            <a:r>
              <a:rPr lang="en-US" dirty="0" smtClean="0"/>
              <a:t> to ft</a:t>
            </a:r>
            <a:r>
              <a:rPr lang="en-US" baseline="30000" dirty="0" smtClean="0"/>
              <a:t>3</a:t>
            </a:r>
            <a:endParaRPr lang="en-US" dirty="0"/>
          </a:p>
        </p:txBody>
      </p:sp>
      <p:sp>
        <p:nvSpPr>
          <p:cNvPr id="5" name="TextBox 4"/>
          <p:cNvSpPr txBox="1"/>
          <p:nvPr/>
        </p:nvSpPr>
        <p:spPr>
          <a:xfrm>
            <a:off x="5606980" y="5919767"/>
            <a:ext cx="3456635" cy="830997"/>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Squares and Cube Problems</a:t>
            </a:r>
          </a:p>
          <a:p>
            <a:pPr marL="285750" indent="-285750">
              <a:buFont typeface="Wingdings" panose="05000000000000000000" pitchFamily="2" charset="2"/>
              <a:buChar char="q"/>
            </a:pPr>
            <a:r>
              <a:rPr lang="en-US" sz="1600" dirty="0" smtClean="0"/>
              <a:t>HW 1 f</a:t>
            </a:r>
          </a:p>
        </p:txBody>
      </p:sp>
    </p:spTree>
    <p:extLst>
      <p:ext uri="{BB962C8B-B14F-4D97-AF65-F5344CB8AC3E}">
        <p14:creationId xmlns:p14="http://schemas.microsoft.com/office/powerpoint/2010/main" val="411873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379757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Word Problems</a:t>
            </a:r>
            <a:endParaRPr lang="en-US" sz="2400" dirty="0"/>
          </a:p>
        </p:txBody>
      </p:sp>
      <p:sp>
        <p:nvSpPr>
          <p:cNvPr id="3" name="TextBox 2"/>
          <p:cNvSpPr txBox="1"/>
          <p:nvPr/>
        </p:nvSpPr>
        <p:spPr>
          <a:xfrm>
            <a:off x="285750" y="1447799"/>
            <a:ext cx="8648700" cy="646331"/>
          </a:xfrm>
          <a:prstGeom prst="rect">
            <a:avLst/>
          </a:prstGeom>
          <a:noFill/>
        </p:spPr>
        <p:txBody>
          <a:bodyPr wrap="square" rtlCol="0">
            <a:spAutoFit/>
          </a:bodyPr>
          <a:lstStyle/>
          <a:p>
            <a:r>
              <a:rPr lang="en-US" dirty="0" smtClean="0"/>
              <a:t>Example:  A horse can haul 50.0 </a:t>
            </a:r>
            <a:r>
              <a:rPr lang="en-US" dirty="0" err="1" smtClean="0"/>
              <a:t>lbs</a:t>
            </a:r>
            <a:r>
              <a:rPr lang="en-US" dirty="0" smtClean="0"/>
              <a:t> of gear up a mountain.  If you need to move 1200 kg of gear up a mountain how many horses will you need?</a:t>
            </a:r>
            <a:endParaRPr lang="en-US" dirty="0"/>
          </a:p>
        </p:txBody>
      </p:sp>
      <p:sp>
        <p:nvSpPr>
          <p:cNvPr id="5" name="TextBox 4"/>
          <p:cNvSpPr txBox="1"/>
          <p:nvPr/>
        </p:nvSpPr>
        <p:spPr>
          <a:xfrm>
            <a:off x="5606980" y="5919767"/>
            <a:ext cx="3456635" cy="830997"/>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Word Problems</a:t>
            </a:r>
            <a:endParaRPr lang="en-US" sz="1600" dirty="0" smtClean="0"/>
          </a:p>
          <a:p>
            <a:pPr marL="285750" indent="-285750">
              <a:buFont typeface="Wingdings" panose="05000000000000000000" pitchFamily="2" charset="2"/>
              <a:buChar char="q"/>
            </a:pPr>
            <a:r>
              <a:rPr lang="en-US" sz="1600" dirty="0" smtClean="0"/>
              <a:t>HW 1 </a:t>
            </a:r>
            <a:r>
              <a:rPr lang="en-US" sz="1600" dirty="0" smtClean="0"/>
              <a:t>g</a:t>
            </a:r>
            <a:endParaRPr lang="en-US" sz="1600" dirty="0" smtClean="0"/>
          </a:p>
        </p:txBody>
      </p:sp>
    </p:spTree>
    <p:extLst>
      <p:ext uri="{BB962C8B-B14F-4D97-AF65-F5344CB8AC3E}">
        <p14:creationId xmlns:p14="http://schemas.microsoft.com/office/powerpoint/2010/main" val="105510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379757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Word Problems</a:t>
            </a:r>
            <a:endParaRPr lang="en-US" sz="2400" dirty="0"/>
          </a:p>
        </p:txBody>
      </p:sp>
      <p:sp>
        <p:nvSpPr>
          <p:cNvPr id="4" name="TextBox 3"/>
          <p:cNvSpPr txBox="1"/>
          <p:nvPr/>
        </p:nvSpPr>
        <p:spPr>
          <a:xfrm>
            <a:off x="145073" y="960559"/>
            <a:ext cx="8648700" cy="1200329"/>
          </a:xfrm>
          <a:prstGeom prst="rect">
            <a:avLst/>
          </a:prstGeom>
          <a:noFill/>
        </p:spPr>
        <p:txBody>
          <a:bodyPr wrap="square" rtlCol="0">
            <a:spAutoFit/>
          </a:bodyPr>
          <a:lstStyle/>
          <a:p>
            <a:r>
              <a:rPr lang="en-US" dirty="0" smtClean="0"/>
              <a:t>Example: You work for a zoo and have decided you want to trade an elephant for some kangaroo’s but will need to do several trades to do this.  You can trade 12 apes for 5 snakes, 1 elephant for 9 emu’s, 2 emu’s for 5 koala’s, 3 koala’s for 7 apes and 5 snakes for a kangaroo.  How many kangaroo’s can you get if you trade 2 elephants.</a:t>
            </a:r>
            <a:endParaRPr lang="en-US" dirty="0"/>
          </a:p>
        </p:txBody>
      </p:sp>
      <p:sp>
        <p:nvSpPr>
          <p:cNvPr id="5" name="TextBox 4"/>
          <p:cNvSpPr txBox="1"/>
          <p:nvPr/>
        </p:nvSpPr>
        <p:spPr>
          <a:xfrm>
            <a:off x="6521380" y="5919767"/>
            <a:ext cx="2542235" cy="830997"/>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Word Problems</a:t>
            </a:r>
          </a:p>
          <a:p>
            <a:pPr marL="285750" indent="-285750">
              <a:buFont typeface="Wingdings" panose="05000000000000000000" pitchFamily="2" charset="2"/>
              <a:buChar char="q"/>
            </a:pPr>
            <a:r>
              <a:rPr lang="en-US" sz="1600" dirty="0" smtClean="0"/>
              <a:t>HW 1 </a:t>
            </a:r>
            <a:r>
              <a:rPr lang="en-US" sz="1600" dirty="0" smtClean="0"/>
              <a:t>g</a:t>
            </a:r>
            <a:endParaRPr lang="en-US" sz="1600" dirty="0" smtClean="0"/>
          </a:p>
        </p:txBody>
      </p:sp>
    </p:spTree>
    <p:extLst>
      <p:ext uri="{BB962C8B-B14F-4D97-AF65-F5344CB8AC3E}">
        <p14:creationId xmlns:p14="http://schemas.microsoft.com/office/powerpoint/2010/main" val="67506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3471335"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Temperature</a:t>
            </a:r>
            <a:endParaRPr lang="en-US" sz="2400" dirty="0"/>
          </a:p>
        </p:txBody>
      </p:sp>
      <p:sp>
        <p:nvSpPr>
          <p:cNvPr id="4" name="TextBox 3"/>
          <p:cNvSpPr txBox="1"/>
          <p:nvPr/>
        </p:nvSpPr>
        <p:spPr>
          <a:xfrm>
            <a:off x="390526" y="976886"/>
            <a:ext cx="8429624" cy="1200329"/>
          </a:xfrm>
          <a:prstGeom prst="rect">
            <a:avLst/>
          </a:prstGeom>
          <a:noFill/>
        </p:spPr>
        <p:txBody>
          <a:bodyPr wrap="square" rtlCol="0">
            <a:spAutoFit/>
          </a:bodyPr>
          <a:lstStyle/>
          <a:p>
            <a:pPr marL="342900" indent="-342900">
              <a:buAutoNum type="arabicPeriod"/>
            </a:pPr>
            <a:r>
              <a:rPr lang="en-US" dirty="0" smtClean="0"/>
              <a:t>Slightly different than other units because °F and °C define zero differently and the size of a degree is different.</a:t>
            </a:r>
          </a:p>
          <a:p>
            <a:pPr marL="342900" indent="-342900">
              <a:buAutoNum type="arabicPeriod"/>
            </a:pPr>
            <a:r>
              <a:rPr lang="en-US" dirty="0" smtClean="0"/>
              <a:t>Linear relationship so we can use an equation to convert between them.</a:t>
            </a:r>
          </a:p>
          <a:p>
            <a:pPr marL="342900" indent="-342900">
              <a:buAutoNum type="arabicPeriod"/>
            </a:pPr>
            <a:r>
              <a:rPr lang="en-US" dirty="0" smtClean="0"/>
              <a:t>°C and K same sized unit, zero is defined differently</a:t>
            </a:r>
            <a:endParaRPr lang="en-US" dirty="0"/>
          </a:p>
        </p:txBody>
      </p:sp>
      <p:sp>
        <p:nvSpPr>
          <p:cNvPr id="5" name="TextBox 4"/>
          <p:cNvSpPr txBox="1"/>
          <p:nvPr/>
        </p:nvSpPr>
        <p:spPr>
          <a:xfrm>
            <a:off x="449793" y="2695575"/>
            <a:ext cx="2165978" cy="461665"/>
          </a:xfrm>
          <a:prstGeom prst="rect">
            <a:avLst/>
          </a:prstGeom>
          <a:noFill/>
        </p:spPr>
        <p:txBody>
          <a:bodyPr wrap="none" rtlCol="0">
            <a:spAutoFit/>
          </a:bodyPr>
          <a:lstStyle/>
          <a:p>
            <a:r>
              <a:rPr lang="en-US" sz="2400" dirty="0" smtClean="0"/>
              <a:t>°F = 1.8(°C) + 32</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40011"/>
            <a:ext cx="5715000" cy="4165564"/>
          </a:xfrm>
          <a:prstGeom prst="rect">
            <a:avLst/>
          </a:prstGeom>
        </p:spPr>
      </p:pic>
      <p:sp>
        <p:nvSpPr>
          <p:cNvPr id="10" name="TextBox 9"/>
          <p:cNvSpPr txBox="1"/>
          <p:nvPr/>
        </p:nvSpPr>
        <p:spPr>
          <a:xfrm>
            <a:off x="73535" y="5929816"/>
            <a:ext cx="3493629" cy="830997"/>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Temperature Problems</a:t>
            </a:r>
          </a:p>
          <a:p>
            <a:pPr marL="285750" indent="-285750">
              <a:buFont typeface="Wingdings" panose="05000000000000000000" pitchFamily="2" charset="2"/>
              <a:buChar char="q"/>
            </a:pPr>
            <a:r>
              <a:rPr lang="en-US" sz="1600" dirty="0" smtClean="0"/>
              <a:t>Lab 1 b</a:t>
            </a:r>
          </a:p>
        </p:txBody>
      </p:sp>
    </p:spTree>
    <p:extLst>
      <p:ext uri="{BB962C8B-B14F-4D97-AF65-F5344CB8AC3E}">
        <p14:creationId xmlns:p14="http://schemas.microsoft.com/office/powerpoint/2010/main" val="241969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2425"/>
            <a:ext cx="502708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Density and Specific Heat</a:t>
            </a:r>
            <a:endParaRPr lang="en-US" sz="2400" dirty="0"/>
          </a:p>
        </p:txBody>
      </p:sp>
      <p:pic>
        <p:nvPicPr>
          <p:cNvPr id="5" name="Picture 4"/>
          <p:cNvPicPr>
            <a:picLocks noChangeAspect="1"/>
          </p:cNvPicPr>
          <p:nvPr/>
        </p:nvPicPr>
        <p:blipFill rotWithShape="1">
          <a:blip r:embed="rId2"/>
          <a:srcRect l="36809" t="43283" b="3258"/>
          <a:stretch/>
        </p:blipFill>
        <p:spPr>
          <a:xfrm>
            <a:off x="285750" y="952501"/>
            <a:ext cx="6202029" cy="3762374"/>
          </a:xfrm>
          <a:prstGeom prst="rect">
            <a:avLst/>
          </a:prstGeom>
        </p:spPr>
      </p:pic>
      <p:sp>
        <p:nvSpPr>
          <p:cNvPr id="6" name="TextBox 5"/>
          <p:cNvSpPr txBox="1"/>
          <p:nvPr/>
        </p:nvSpPr>
        <p:spPr>
          <a:xfrm>
            <a:off x="93632" y="5678607"/>
            <a:ext cx="3493629" cy="1077218"/>
          </a:xfrm>
          <a:prstGeom prst="rect">
            <a:avLst/>
          </a:prstGeom>
          <a:solidFill>
            <a:schemeClr val="accent4">
              <a:lumMod val="40000"/>
              <a:lumOff val="60000"/>
            </a:schemeClr>
          </a:solidFill>
        </p:spPr>
        <p:txBody>
          <a:bodyPr wrap="square" rtlCol="0">
            <a:spAutoFit/>
          </a:bodyPr>
          <a:lstStyle/>
          <a:p>
            <a:r>
              <a:rPr lang="en-US" sz="1600" dirty="0" smtClean="0"/>
              <a:t>Can you:</a:t>
            </a:r>
          </a:p>
          <a:p>
            <a:pPr marL="285750" indent="-285750">
              <a:buFont typeface="Wingdings" panose="05000000000000000000" pitchFamily="2" charset="2"/>
              <a:buChar char="q"/>
            </a:pPr>
            <a:r>
              <a:rPr lang="en-US" sz="1600" dirty="0" smtClean="0"/>
              <a:t>Solve Density Problems (Lab 1e)</a:t>
            </a:r>
          </a:p>
          <a:p>
            <a:pPr marL="285750" indent="-285750">
              <a:buFont typeface="Wingdings" panose="05000000000000000000" pitchFamily="2" charset="2"/>
              <a:buChar char="q"/>
            </a:pPr>
            <a:r>
              <a:rPr lang="en-US" sz="1600" dirty="0" smtClean="0"/>
              <a:t>Solve Specific Heat Problems (Lab 3 and Chapter 9</a:t>
            </a:r>
          </a:p>
        </p:txBody>
      </p:sp>
    </p:spTree>
    <p:extLst>
      <p:ext uri="{BB962C8B-B14F-4D97-AF65-F5344CB8AC3E}">
        <p14:creationId xmlns:p14="http://schemas.microsoft.com/office/powerpoint/2010/main" val="227260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2923621"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Conversions – Density</a:t>
            </a:r>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686941" y="1846284"/>
                <a:ext cx="960135"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m:t>
                          </m:r>
                        </m:num>
                        <m:den>
                          <m:r>
                            <m:rPr>
                              <m:sty m:val="p"/>
                            </m:rPr>
                            <a:rPr lang="en-US" sz="2400" b="0" i="0" smtClean="0">
                              <a:latin typeface="Cambria Math" panose="02040503050406030204" pitchFamily="18" charset="0"/>
                            </a:rPr>
                            <m:t>V</m:t>
                          </m:r>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86941" y="1846284"/>
                <a:ext cx="960135" cy="691471"/>
              </a:xfrm>
              <a:prstGeom prst="rect">
                <a:avLst/>
              </a:prstGeom>
              <a:blipFill>
                <a:blip r:embed="rId2"/>
                <a:stretch>
                  <a:fillRect/>
                </a:stretch>
              </a:blipFill>
            </p:spPr>
            <p:txBody>
              <a:bodyPr/>
              <a:lstStyle/>
              <a:p>
                <a:r>
                  <a:rPr lang="en-US">
                    <a:noFill/>
                  </a:rPr>
                  <a:t> </a:t>
                </a:r>
              </a:p>
            </p:txBody>
          </p:sp>
        </mc:Fallback>
      </mc:AlternateContent>
      <p:sp>
        <p:nvSpPr>
          <p:cNvPr id="4" name="TextBox 3"/>
          <p:cNvSpPr txBox="1"/>
          <p:nvPr/>
        </p:nvSpPr>
        <p:spPr>
          <a:xfrm>
            <a:off x="185266" y="790110"/>
            <a:ext cx="5861285" cy="646331"/>
          </a:xfrm>
          <a:prstGeom prst="rect">
            <a:avLst/>
          </a:prstGeom>
          <a:noFill/>
        </p:spPr>
        <p:txBody>
          <a:bodyPr wrap="none" rtlCol="0">
            <a:spAutoFit/>
          </a:bodyPr>
          <a:lstStyle/>
          <a:p>
            <a:r>
              <a:rPr lang="en-US" dirty="0" smtClean="0"/>
              <a:t>Ratio of the mass of an object to its volume</a:t>
            </a:r>
          </a:p>
          <a:p>
            <a:r>
              <a:rPr lang="en-US" dirty="0" smtClean="0"/>
              <a:t>Measure of how closely packed the atoms are in a substance</a:t>
            </a:r>
          </a:p>
        </p:txBody>
      </p:sp>
      <p:pic>
        <p:nvPicPr>
          <p:cNvPr id="5" name="Picture 4"/>
          <p:cNvPicPr>
            <a:picLocks noChangeAspect="1"/>
          </p:cNvPicPr>
          <p:nvPr/>
        </p:nvPicPr>
        <p:blipFill rotWithShape="1">
          <a:blip r:embed="rId3"/>
          <a:srcRect l="6258" t="15006" r="4631" b="16068"/>
          <a:stretch/>
        </p:blipFill>
        <p:spPr>
          <a:xfrm>
            <a:off x="862678" y="3326004"/>
            <a:ext cx="7154427" cy="2582426"/>
          </a:xfrm>
          <a:prstGeom prst="rect">
            <a:avLst/>
          </a:prstGeom>
        </p:spPr>
      </p:pic>
      <p:sp>
        <p:nvSpPr>
          <p:cNvPr id="6" name="TextBox 5"/>
          <p:cNvSpPr txBox="1"/>
          <p:nvPr/>
        </p:nvSpPr>
        <p:spPr>
          <a:xfrm>
            <a:off x="2419515" y="1730355"/>
            <a:ext cx="1936492" cy="923330"/>
          </a:xfrm>
          <a:prstGeom prst="rect">
            <a:avLst/>
          </a:prstGeom>
          <a:noFill/>
        </p:spPr>
        <p:txBody>
          <a:bodyPr wrap="none" rtlCol="0">
            <a:spAutoFit/>
          </a:bodyPr>
          <a:lstStyle/>
          <a:p>
            <a:r>
              <a:rPr lang="en-US" dirty="0" smtClean="0"/>
              <a:t>M = Mass (g)</a:t>
            </a:r>
          </a:p>
          <a:p>
            <a:r>
              <a:rPr lang="en-US" dirty="0" smtClean="0"/>
              <a:t>V = Volume (mL)</a:t>
            </a:r>
          </a:p>
          <a:p>
            <a:r>
              <a:rPr lang="en-US" dirty="0" smtClean="0"/>
              <a:t>D = Density (g/mL)</a:t>
            </a:r>
            <a:endParaRPr lang="en-US" dirty="0"/>
          </a:p>
        </p:txBody>
      </p:sp>
    </p:spTree>
    <p:extLst>
      <p:ext uri="{BB962C8B-B14F-4D97-AF65-F5344CB8AC3E}">
        <p14:creationId xmlns:p14="http://schemas.microsoft.com/office/powerpoint/2010/main" val="341200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66" y="241893"/>
            <a:ext cx="395755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Conversion – Density Columns</a:t>
            </a:r>
            <a:endParaRPr lang="en-US" sz="2400" dirty="0"/>
          </a:p>
        </p:txBody>
      </p:sp>
      <p:sp>
        <p:nvSpPr>
          <p:cNvPr id="4" name="TextBox 3"/>
          <p:cNvSpPr txBox="1"/>
          <p:nvPr/>
        </p:nvSpPr>
        <p:spPr>
          <a:xfrm>
            <a:off x="4335911" y="518892"/>
            <a:ext cx="1602618" cy="369332"/>
          </a:xfrm>
          <a:prstGeom prst="rect">
            <a:avLst/>
          </a:prstGeom>
          <a:solidFill>
            <a:srgbClr val="FFFF00"/>
          </a:solidFill>
        </p:spPr>
        <p:txBody>
          <a:bodyPr wrap="none" rtlCol="0">
            <a:spAutoFit/>
          </a:bodyPr>
          <a:lstStyle/>
          <a:p>
            <a:r>
              <a:rPr lang="en-US" dirty="0" smtClean="0"/>
              <a:t>Lowest Density</a:t>
            </a:r>
            <a:endParaRPr lang="en-US" dirty="0"/>
          </a:p>
        </p:txBody>
      </p:sp>
      <p:pic>
        <p:nvPicPr>
          <p:cNvPr id="7" name="Picture 6"/>
          <p:cNvPicPr>
            <a:picLocks noChangeAspect="1"/>
          </p:cNvPicPr>
          <p:nvPr/>
        </p:nvPicPr>
        <p:blipFill rotWithShape="1">
          <a:blip r:embed="rId2"/>
          <a:srcRect t="19070" b="9796"/>
          <a:stretch/>
        </p:blipFill>
        <p:spPr>
          <a:xfrm>
            <a:off x="4335911" y="1159442"/>
            <a:ext cx="4808089" cy="5510206"/>
          </a:xfrm>
          <a:prstGeom prst="rect">
            <a:avLst/>
          </a:prstGeom>
        </p:spPr>
      </p:pic>
      <p:sp>
        <p:nvSpPr>
          <p:cNvPr id="12" name="TextBox 11"/>
          <p:cNvSpPr txBox="1"/>
          <p:nvPr/>
        </p:nvSpPr>
        <p:spPr>
          <a:xfrm>
            <a:off x="4458166" y="6300316"/>
            <a:ext cx="1648849" cy="369332"/>
          </a:xfrm>
          <a:prstGeom prst="rect">
            <a:avLst/>
          </a:prstGeom>
          <a:solidFill>
            <a:srgbClr val="FFFF00"/>
          </a:solidFill>
        </p:spPr>
        <p:txBody>
          <a:bodyPr wrap="none" rtlCol="0">
            <a:spAutoFit/>
          </a:bodyPr>
          <a:lstStyle/>
          <a:p>
            <a:r>
              <a:rPr lang="en-US" dirty="0" smtClean="0"/>
              <a:t>Highest Density</a:t>
            </a:r>
            <a:endParaRPr lang="en-US" dirty="0"/>
          </a:p>
        </p:txBody>
      </p:sp>
    </p:spTree>
    <p:extLst>
      <p:ext uri="{BB962C8B-B14F-4D97-AF65-F5344CB8AC3E}">
        <p14:creationId xmlns:p14="http://schemas.microsoft.com/office/powerpoint/2010/main" val="593818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1781</TotalTime>
  <Words>631</Words>
  <Application>Microsoft Office PowerPoint</Application>
  <PresentationFormat>On-screen Show (4:3)</PresentationFormat>
  <Paragraphs>92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McLaughlin, Jay</dc:creator>
  <cp:lastModifiedBy>McLaughlin, Jay</cp:lastModifiedBy>
  <cp:revision>43</cp:revision>
  <dcterms:created xsi:type="dcterms:W3CDTF">2020-03-25T15:59:49Z</dcterms:created>
  <dcterms:modified xsi:type="dcterms:W3CDTF">2020-09-02T19:51:19Z</dcterms:modified>
</cp:coreProperties>
</file>