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77" r:id="rId7"/>
    <p:sldId id="280" r:id="rId8"/>
    <p:sldId id="281" r:id="rId9"/>
    <p:sldId id="260" r:id="rId10"/>
    <p:sldId id="279" r:id="rId11"/>
    <p:sldId id="276" r:id="rId12"/>
    <p:sldId id="261" r:id="rId13"/>
    <p:sldId id="262" r:id="rId14"/>
    <p:sldId id="282" r:id="rId15"/>
    <p:sldId id="283" r:id="rId16"/>
    <p:sldId id="284" r:id="rId17"/>
    <p:sldId id="285" r:id="rId18"/>
    <p:sldId id="263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cc-fifth-grade-math/imp-measurement-and-data-3" TargetMode="External"/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Units (Imperial and Metric)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Conversions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US ↔ US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US ↔ Metric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Metric ↔ Metric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Multistep Conversions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Compound Units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Squares and Cubes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Word Problems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of SN, SF, Rounding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1 </a:t>
            </a:r>
            <a:r>
              <a:rPr lang="en-US" dirty="0" smtClean="0"/>
              <a:t>c-e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09734" y="206597"/>
            <a:ext cx="76382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</a:t>
            </a:r>
            <a:r>
              <a:rPr lang="en-US" sz="3200" dirty="0" smtClean="0"/>
              <a:t>111 </a:t>
            </a:r>
            <a:r>
              <a:rPr lang="en-US" sz="3200" dirty="0" smtClean="0"/>
              <a:t>Fall 2020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1 </a:t>
            </a:r>
            <a:r>
              <a:rPr lang="en-US" sz="3200" dirty="0" err="1" smtClean="0"/>
              <a:t>cde</a:t>
            </a:r>
            <a:r>
              <a:rPr lang="en-US" sz="3200" dirty="0" smtClean="0"/>
              <a:t> </a:t>
            </a:r>
            <a:r>
              <a:rPr lang="en-US" sz="3200" dirty="0" smtClean="0"/>
              <a:t>– </a:t>
            </a:r>
            <a:r>
              <a:rPr lang="en-US" sz="3200" dirty="0" smtClean="0"/>
              <a:t>Units and Conversion </a:t>
            </a:r>
            <a:r>
              <a:rPr lang="en-US" sz="3200" dirty="0" smtClean="0"/>
              <a:t>Factors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42" y="5847307"/>
            <a:ext cx="360040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– Chapter 1.6</a:t>
            </a:r>
          </a:p>
          <a:p>
            <a:r>
              <a:rPr lang="en-US" dirty="0" smtClean="0"/>
              <a:t>Read Lab 1 </a:t>
            </a:r>
            <a:r>
              <a:rPr lang="en-US" dirty="0" err="1" smtClean="0"/>
              <a:t>a,b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93841" y="5571082"/>
            <a:ext cx="42947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www.chemhaven.org/che111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Khan Academy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Google/You Tube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" y="361950"/>
            <a:ext cx="27649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Dimensional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324" y="942975"/>
            <a:ext cx="651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ka Unit Conversion, Rail and Fence, Conversion Factor Analysis etc.</a:t>
            </a:r>
          </a:p>
          <a:p>
            <a:r>
              <a:rPr lang="en-US" dirty="0"/>
              <a:t>t</a:t>
            </a:r>
            <a:r>
              <a:rPr lang="en-US" dirty="0" smtClean="0"/>
              <a:t>he process of converting from one set of units to another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649" y="2095500"/>
            <a:ext cx="707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 My friend in Canada weighs 75 kg, how many pounds does he weigh?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5325" y="2676525"/>
            <a:ext cx="4247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(not allowed on tests) – 165.347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Memorize 1 kg = 2.205 </a:t>
            </a:r>
            <a:r>
              <a:rPr lang="en-US" dirty="0" err="1" smtClean="0"/>
              <a:t>lb</a:t>
            </a:r>
            <a:endParaRPr lang="en-US" dirty="0" smtClean="0"/>
          </a:p>
          <a:p>
            <a:r>
              <a:rPr lang="en-US" dirty="0" smtClean="0"/>
              <a:t>Cheat Sheet 1 kg = 2.205 </a:t>
            </a:r>
            <a:r>
              <a:rPr lang="en-US" dirty="0" err="1" smtClean="0"/>
              <a:t>lbs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6500" y="4333875"/>
            <a:ext cx="395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75 kg x 2.205 </a:t>
            </a:r>
            <a:r>
              <a:rPr lang="en-US" sz="2400" dirty="0" err="1" smtClean="0"/>
              <a:t>lbs</a:t>
            </a:r>
            <a:r>
              <a:rPr lang="en-US" sz="2400" dirty="0" smtClean="0"/>
              <a:t> = 165.347 </a:t>
            </a:r>
            <a:r>
              <a:rPr lang="en-US" sz="2400" dirty="0" err="1" smtClean="0"/>
              <a:t>lbs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 rot="14487227">
            <a:off x="3209925" y="4895850"/>
            <a:ext cx="86677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56360" y="5736193"/>
            <a:ext cx="511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I know if I should multiply or divide (50/50)?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7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649" y="266700"/>
            <a:ext cx="27649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Dimensional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8150" y="1257300"/>
                <a:ext cx="3741152" cy="67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75 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2.205 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lbs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</m:t>
                        </m:r>
                      </m:den>
                    </m:f>
                  </m:oMath>
                </a14:m>
                <a:r>
                  <a:rPr lang="en-US" sz="2400" dirty="0" smtClean="0"/>
                  <a:t> = 165.375 </a:t>
                </a:r>
                <a:r>
                  <a:rPr lang="en-US" sz="2400" dirty="0" err="1" smtClean="0"/>
                  <a:t>lb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1257300"/>
                <a:ext cx="3741152" cy="678584"/>
              </a:xfrm>
              <a:prstGeom prst="rect">
                <a:avLst/>
              </a:prstGeom>
              <a:blipFill>
                <a:blip r:embed="rId2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 rot="16200000">
            <a:off x="561976" y="1924500"/>
            <a:ext cx="523875" cy="590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453" y="2508879"/>
            <a:ext cx="96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Starting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Value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6200000">
            <a:off x="1752601" y="1924499"/>
            <a:ext cx="523875" cy="5905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8373" y="2508879"/>
            <a:ext cx="186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Conversion Factor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(Cheat Sheet)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013" y="3920010"/>
            <a:ext cx="9086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</a:rPr>
              <a:t>Why this works:</a:t>
            </a:r>
          </a:p>
          <a:p>
            <a:r>
              <a:rPr lang="en-US" dirty="0" smtClean="0">
                <a:solidFill>
                  <a:srgbClr val="222222"/>
                </a:solidFill>
              </a:rPr>
              <a:t>The</a:t>
            </a:r>
            <a:r>
              <a:rPr lang="en-US" dirty="0">
                <a:solidFill>
                  <a:srgbClr val="222222"/>
                </a:solidFill>
              </a:rPr>
              <a:t> </a:t>
            </a:r>
            <a:r>
              <a:rPr lang="en-US" b="1" dirty="0">
                <a:solidFill>
                  <a:srgbClr val="222222"/>
                </a:solidFill>
              </a:rPr>
              <a:t>fundamental law of fractions</a:t>
            </a:r>
            <a:r>
              <a:rPr lang="en-US" dirty="0">
                <a:solidFill>
                  <a:srgbClr val="222222"/>
                </a:solidFill>
              </a:rPr>
              <a:t> states that the value of a </a:t>
            </a:r>
            <a:r>
              <a:rPr lang="en-US" b="1" dirty="0">
                <a:solidFill>
                  <a:srgbClr val="222222"/>
                </a:solidFill>
              </a:rPr>
              <a:t>fraction</a:t>
            </a:r>
            <a:r>
              <a:rPr lang="en-US" dirty="0">
                <a:solidFill>
                  <a:srgbClr val="222222"/>
                </a:solidFill>
              </a:rPr>
              <a:t> does not change when its numerator and denominator are both multiplied by the same non-zero number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8638" y="5139336"/>
                <a:ext cx="133530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" y="5139336"/>
                <a:ext cx="1335302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 rot="16200000">
            <a:off x="972205" y="5762102"/>
            <a:ext cx="293969" cy="590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5" y="6241487"/>
            <a:ext cx="360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just the number 1 “disguised”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91013" y="4981069"/>
                <a:ext cx="3240246" cy="725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1×5×5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1×2×5×5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013" y="4981069"/>
                <a:ext cx="3240246" cy="7257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 rot="16200000">
            <a:off x="5505451" y="5699603"/>
            <a:ext cx="523875" cy="5905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91013" y="6282976"/>
            <a:ext cx="397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Cancel top/bottoms if they are the same</a:t>
            </a:r>
          </a:p>
        </p:txBody>
      </p:sp>
    </p:spTree>
    <p:extLst>
      <p:ext uri="{BB962C8B-B14F-4D97-AF65-F5344CB8AC3E}">
        <p14:creationId xmlns:p14="http://schemas.microsoft.com/office/powerpoint/2010/main" val="390182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" y="419100"/>
            <a:ext cx="21573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49" y="962025"/>
            <a:ext cx="32061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Start with the given value</a:t>
            </a:r>
          </a:p>
          <a:p>
            <a:pPr marL="342900" indent="-342900">
              <a:buAutoNum type="arabicPeriod"/>
            </a:pPr>
            <a:r>
              <a:rPr lang="en-US" dirty="0" smtClean="0"/>
              <a:t>Pick CF, tops/bottoms cancel</a:t>
            </a:r>
          </a:p>
          <a:p>
            <a:pPr marL="342900" indent="-342900">
              <a:buAutoNum type="arabicPeriod"/>
            </a:pPr>
            <a:r>
              <a:rPr lang="en-US" dirty="0" smtClean="0"/>
              <a:t>May need multiple step</a:t>
            </a:r>
          </a:p>
          <a:p>
            <a:pPr marL="342900" indent="-342900">
              <a:buAutoNum type="arabicPeriod"/>
            </a:pPr>
            <a:r>
              <a:rPr lang="en-US" dirty="0" smtClean="0"/>
              <a:t>Do the math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Multiply Tops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Divide by Bottoms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Keep track of SF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799" y="419100"/>
            <a:ext cx="243053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Types of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799" y="962025"/>
            <a:ext cx="23056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US ↔ US</a:t>
            </a:r>
          </a:p>
          <a:p>
            <a:pPr marL="342900" indent="-342900">
              <a:buAutoNum type="arabicPeriod"/>
            </a:pPr>
            <a:r>
              <a:rPr lang="en-US" dirty="0" smtClean="0"/>
              <a:t>US ↔ Metric</a:t>
            </a:r>
          </a:p>
          <a:p>
            <a:pPr marL="342900" indent="-342900">
              <a:buAutoNum type="arabicPeriod"/>
            </a:pPr>
            <a:r>
              <a:rPr lang="en-US" dirty="0" smtClean="0"/>
              <a:t>Metric ↔ Metric</a:t>
            </a:r>
          </a:p>
          <a:p>
            <a:pPr marL="342900" indent="-342900">
              <a:buAutoNum type="arabicPeriod"/>
            </a:pPr>
            <a:r>
              <a:rPr lang="en-US" dirty="0" smtClean="0"/>
              <a:t>Multiple Steps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Compound Units</a:t>
            </a:r>
          </a:p>
          <a:p>
            <a:pPr marL="342900" indent="-342900">
              <a:buAutoNum type="arabicPeriod"/>
            </a:pPr>
            <a:r>
              <a:rPr lang="en-US" dirty="0" smtClean="0"/>
              <a:t>Squares and Cubes</a:t>
            </a:r>
          </a:p>
          <a:p>
            <a:pPr marL="342900" indent="-342900">
              <a:buAutoNum type="arabicPeriod"/>
            </a:pPr>
            <a:r>
              <a:rPr lang="en-US" dirty="0" smtClean="0"/>
              <a:t>Word Problems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249" y="3886200"/>
            <a:ext cx="8196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Hints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49" y="4429125"/>
            <a:ext cx="51288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Be familiar with the many different types of units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Mass vs Length vs Volume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US vs Metric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1 mL = 1 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Try, if you get stuck try something different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Double check that units cancel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Double check SF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6184" y="6080541"/>
            <a:ext cx="297733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Use CF to solve problems</a:t>
            </a:r>
          </a:p>
        </p:txBody>
      </p:sp>
    </p:spTree>
    <p:extLst>
      <p:ext uri="{BB962C8B-B14F-4D97-AF65-F5344CB8AC3E}">
        <p14:creationId xmlns:p14="http://schemas.microsoft.com/office/powerpoint/2010/main" val="25667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2425"/>
            <a:ext cx="454893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Conversion – Single Step / US Units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1447800"/>
            <a:ext cx="279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53 </a:t>
            </a:r>
            <a:r>
              <a:rPr lang="en-US" dirty="0" err="1" smtClean="0"/>
              <a:t>ft</a:t>
            </a:r>
            <a:r>
              <a:rPr lang="en-US" dirty="0" smtClean="0"/>
              <a:t> to 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4105275"/>
            <a:ext cx="296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100. in to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6281" y="5919767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Solve Single Step Problems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HW 1 c</a:t>
            </a:r>
          </a:p>
        </p:txBody>
      </p:sp>
    </p:spTree>
    <p:extLst>
      <p:ext uri="{BB962C8B-B14F-4D97-AF65-F5344CB8AC3E}">
        <p14:creationId xmlns:p14="http://schemas.microsoft.com/office/powerpoint/2010/main" val="192691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2425"/>
            <a:ext cx="366420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Conversion – Multiple Steps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1447800"/>
            <a:ext cx="332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2.50 tons to oz.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4105275"/>
            <a:ext cx="384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118.5 cups to gallons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6281" y="5919767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Solve Multi-Step Problems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HW 1 c</a:t>
            </a:r>
          </a:p>
        </p:txBody>
      </p:sp>
    </p:spTree>
    <p:extLst>
      <p:ext uri="{BB962C8B-B14F-4D97-AF65-F5344CB8AC3E}">
        <p14:creationId xmlns:p14="http://schemas.microsoft.com/office/powerpoint/2010/main" val="202357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2425"/>
            <a:ext cx="356315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Conversion – US ↔ Metric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1447800"/>
            <a:ext cx="251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8.5 </a:t>
            </a:r>
            <a:r>
              <a:rPr lang="en-US" dirty="0" err="1" smtClean="0"/>
              <a:t>oz</a:t>
            </a:r>
            <a:r>
              <a:rPr lang="en-US" dirty="0" smtClean="0"/>
              <a:t> to grams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4105275"/>
            <a:ext cx="320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7.00 L to pints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6281" y="5919767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Solve US-Metric Problems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HW 1 c</a:t>
            </a:r>
          </a:p>
        </p:txBody>
      </p:sp>
    </p:spTree>
    <p:extLst>
      <p:ext uri="{BB962C8B-B14F-4D97-AF65-F5344CB8AC3E}">
        <p14:creationId xmlns:p14="http://schemas.microsoft.com/office/powerpoint/2010/main" val="389682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2425"/>
            <a:ext cx="40504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Conversion – Metric ↔ Metric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750" y="904875"/>
            <a:ext cx="5188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Only 1 table for ALL conversions!</a:t>
            </a:r>
          </a:p>
          <a:p>
            <a:pPr marL="342900" indent="-342900">
              <a:buAutoNum type="arabicPeriod"/>
            </a:pPr>
            <a:r>
              <a:rPr lang="en-US" dirty="0" smtClean="0"/>
              <a:t>Use table on the CS (don’t move the decimal)</a:t>
            </a:r>
          </a:p>
          <a:p>
            <a:pPr marL="342900" indent="-342900">
              <a:buAutoNum type="arabicPeriod"/>
            </a:pPr>
            <a:r>
              <a:rPr lang="en-US" dirty="0" smtClean="0"/>
              <a:t>Table reads 1 cm = 0.01 m (1 goes with the prefix)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2" t="42828" r="62755"/>
          <a:stretch/>
        </p:blipFill>
        <p:spPr>
          <a:xfrm>
            <a:off x="571500" y="2066925"/>
            <a:ext cx="3894390" cy="43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1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2425"/>
            <a:ext cx="40504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Conversion – Metric ↔ Metric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1447800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9.5 mL to 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4105275"/>
            <a:ext cx="290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150 g to </a:t>
            </a:r>
            <a:r>
              <a:rPr lang="en-US" dirty="0" err="1" smtClean="0"/>
              <a:t>Tg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6281" y="5919767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Solve Metric-Metric Problems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HW 1 d</a:t>
            </a:r>
          </a:p>
        </p:txBody>
      </p:sp>
    </p:spTree>
    <p:extLst>
      <p:ext uri="{BB962C8B-B14F-4D97-AF65-F5344CB8AC3E}">
        <p14:creationId xmlns:p14="http://schemas.microsoft.com/office/powerpoint/2010/main" val="460036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2425"/>
            <a:ext cx="40504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Conversion – Metric ↔ Metric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1447800"/>
            <a:ext cx="25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25,000 </a:t>
            </a:r>
            <a:r>
              <a:rPr lang="el-GR" dirty="0" smtClean="0"/>
              <a:t>μ</a:t>
            </a:r>
            <a:r>
              <a:rPr lang="en-US" dirty="0" smtClean="0"/>
              <a:t>m Mm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4105275"/>
            <a:ext cx="369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8.50 x 10-</a:t>
            </a:r>
            <a:r>
              <a:rPr lang="en-US" baseline="30000" dirty="0" smtClean="0"/>
              <a:t>7</a:t>
            </a:r>
            <a:r>
              <a:rPr lang="en-US" dirty="0" smtClean="0"/>
              <a:t> GL to </a:t>
            </a:r>
            <a:r>
              <a:rPr lang="en-US" dirty="0" err="1" smtClean="0"/>
              <a:t>pL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6281" y="5919767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Solve Metric-Metric Problems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HW 1 d</a:t>
            </a:r>
          </a:p>
        </p:txBody>
      </p:sp>
    </p:spTree>
    <p:extLst>
      <p:ext uri="{BB962C8B-B14F-4D97-AF65-F5344CB8AC3E}">
        <p14:creationId xmlns:p14="http://schemas.microsoft.com/office/powerpoint/2010/main" val="3085825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8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22" y="5848829"/>
            <a:ext cx="2620255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You will have Table 28.1 on all 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3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10" y="264602"/>
            <a:ext cx="108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Review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3005" y="3086100"/>
            <a:ext cx="2712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150.0 ± 0.1 </a:t>
            </a:r>
            <a:r>
              <a:rPr lang="en-US" sz="3600" dirty="0" err="1" smtClean="0"/>
              <a:t>lb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6179" y="4167529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Magnitude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6600" y="2220167"/>
            <a:ext cx="22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 (or Error)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27511" y="416105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527950" y="3607013"/>
            <a:ext cx="628650" cy="531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2449977" y="3635588"/>
            <a:ext cx="628650" cy="531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1944981" y="2679577"/>
            <a:ext cx="628650" cy="531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89306" y="1626723"/>
            <a:ext cx="116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Lecture 1a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HW 1 </a:t>
            </a:r>
            <a:r>
              <a:rPr lang="en-US" dirty="0" err="1" smtClean="0">
                <a:solidFill>
                  <a:srgbClr val="C00000"/>
                </a:solidFill>
              </a:rPr>
              <a:t>a,b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56543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Lab 1 a-e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7511" y="4545064"/>
            <a:ext cx="162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Today’s Lecture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HW 1 c-f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59064" y="196334"/>
            <a:ext cx="2616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Why are Units Important?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1273" t="13296" r="13636" b="12387"/>
          <a:stretch/>
        </p:blipFill>
        <p:spPr>
          <a:xfrm>
            <a:off x="5720798" y="611832"/>
            <a:ext cx="1704976" cy="1295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25774" y="1115407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cm TV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674" y="1949888"/>
            <a:ext cx="3289427" cy="2247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28690" y="278275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inch TV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872" y="4507782"/>
            <a:ext cx="3442771" cy="2286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02446" y="5466116"/>
            <a:ext cx="126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foot TV?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" y="361950"/>
            <a:ext cx="366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Units – General Information</a:t>
            </a:r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97" y="6134579"/>
            <a:ext cx="26202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Learn it, use it, love it!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8004"/>
          <a:stretch/>
        </p:blipFill>
        <p:spPr>
          <a:xfrm>
            <a:off x="4333875" y="724435"/>
            <a:ext cx="4219575" cy="5410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661" y="823615"/>
            <a:ext cx="3883435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Numbers w/o units are meaningless</a:t>
            </a:r>
          </a:p>
          <a:p>
            <a:pPr marL="342900" indent="-342900">
              <a:buAutoNum type="arabicPeriod"/>
            </a:pPr>
            <a:r>
              <a:rPr lang="en-US" dirty="0" smtClean="0"/>
              <a:t>SI System</a:t>
            </a:r>
          </a:p>
          <a:p>
            <a:pPr marL="342900" indent="-342900">
              <a:buAutoNum type="arabicPeriod"/>
            </a:pPr>
            <a:r>
              <a:rPr lang="en-US" dirty="0" smtClean="0"/>
              <a:t>Base Units vs Derived Units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Imperial (USA) vs </a:t>
            </a:r>
            <a:r>
              <a:rPr lang="en-US" dirty="0" smtClean="0"/>
              <a:t>Metric</a:t>
            </a:r>
          </a:p>
          <a:p>
            <a:pPr marL="342900" indent="-342900">
              <a:buAutoNum type="arabicPeriod"/>
            </a:pPr>
            <a:r>
              <a:rPr lang="en-US" dirty="0" smtClean="0"/>
              <a:t>Common Units and Abbreviations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Unit should I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61" y="361950"/>
            <a:ext cx="366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Units – General Information</a:t>
            </a:r>
            <a:endParaRPr lang="en-US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61" y="823615"/>
            <a:ext cx="3883435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Numbers w/o units are meaningless</a:t>
            </a:r>
          </a:p>
          <a:p>
            <a:pPr marL="342900" indent="-342900">
              <a:buAutoNum type="arabicPeriod"/>
            </a:pPr>
            <a:r>
              <a:rPr lang="en-US" dirty="0" smtClean="0"/>
              <a:t>SI System</a:t>
            </a:r>
          </a:p>
          <a:p>
            <a:pPr marL="342900" indent="-342900">
              <a:buAutoNum type="arabicPeriod"/>
            </a:pPr>
            <a:r>
              <a:rPr lang="en-US" dirty="0" smtClean="0"/>
              <a:t>Base Units vs Derived Units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Imperial (USA) vs </a:t>
            </a:r>
            <a:r>
              <a:rPr lang="en-US" dirty="0" smtClean="0"/>
              <a:t>Metric</a:t>
            </a:r>
          </a:p>
          <a:p>
            <a:pPr marL="342900" indent="-342900">
              <a:buAutoNum type="arabicPeriod"/>
            </a:pPr>
            <a:r>
              <a:rPr lang="en-US" dirty="0" smtClean="0"/>
              <a:t>Common Units and Abbreviations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Unit should I use?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24" y="1351913"/>
            <a:ext cx="5269976" cy="5374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6" y="4039079"/>
            <a:ext cx="2823402" cy="14773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Good – Metric System</a:t>
            </a:r>
          </a:p>
          <a:p>
            <a:r>
              <a:rPr lang="en-US" b="1" dirty="0" smtClean="0"/>
              <a:t>The Bad – whatever system the problem is in</a:t>
            </a:r>
          </a:p>
          <a:p>
            <a:endParaRPr lang="en-US" b="1" dirty="0"/>
          </a:p>
          <a:p>
            <a:r>
              <a:rPr lang="en-US" b="1" dirty="0" smtClean="0"/>
              <a:t>The Ugly – HW 1 c-g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5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428981"/>
            <a:ext cx="8582025" cy="61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17" y="4039751"/>
            <a:ext cx="185178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Time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00700" y="4039751"/>
            <a:ext cx="28371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Temperature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6717" y="987772"/>
            <a:ext cx="18822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Mass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99650" y="968127"/>
            <a:ext cx="218668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Volume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77025" y="967532"/>
            <a:ext cx="20811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Length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6717" y="175915"/>
            <a:ext cx="40983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Typical Units and Abbreviations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797" y="6134579"/>
            <a:ext cx="26202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Learn it, use it, love it!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76232" y="5949913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Recognize standard units of measurement?</a:t>
            </a:r>
          </a:p>
        </p:txBody>
      </p:sp>
    </p:spTree>
    <p:extLst>
      <p:ext uri="{BB962C8B-B14F-4D97-AF65-F5344CB8AC3E}">
        <p14:creationId xmlns:p14="http://schemas.microsoft.com/office/powerpoint/2010/main" val="335292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92" y="223724"/>
            <a:ext cx="366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Units – General Information</a:t>
            </a:r>
            <a:endParaRPr lang="en-US" sz="2400" dirty="0">
              <a:latin typeface="+mj-lt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104900" y="2537861"/>
            <a:ext cx="1133475" cy="1304925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176" y="4039079"/>
            <a:ext cx="2823402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Good – Metric System</a:t>
            </a:r>
          </a:p>
          <a:p>
            <a:endParaRPr lang="en-US" b="1" dirty="0" smtClean="0"/>
          </a:p>
          <a:p>
            <a:r>
              <a:rPr lang="en-US" b="1" dirty="0" smtClean="0"/>
              <a:t>The Bad – whatever system the problem is in</a:t>
            </a:r>
          </a:p>
          <a:p>
            <a:endParaRPr lang="en-US" b="1" dirty="0"/>
          </a:p>
          <a:p>
            <a:r>
              <a:rPr lang="en-US" b="1" smtClean="0"/>
              <a:t>The Ugly – HW 1 c-g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046" y="808776"/>
            <a:ext cx="3271838" cy="4622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661" y="685389"/>
            <a:ext cx="3883435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Numbers w/o units are meaningless</a:t>
            </a:r>
          </a:p>
          <a:p>
            <a:pPr marL="342900" indent="-342900">
              <a:buAutoNum type="arabicPeriod"/>
            </a:pPr>
            <a:r>
              <a:rPr lang="en-US" dirty="0" smtClean="0"/>
              <a:t>SI System</a:t>
            </a:r>
          </a:p>
          <a:p>
            <a:pPr marL="342900" indent="-342900">
              <a:buAutoNum type="arabicPeriod"/>
            </a:pPr>
            <a:r>
              <a:rPr lang="en-US" dirty="0" smtClean="0"/>
              <a:t>Base Units vs Derived Units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Imperial (USA) vs </a:t>
            </a:r>
            <a:r>
              <a:rPr lang="en-US" dirty="0" smtClean="0"/>
              <a:t>Metric</a:t>
            </a:r>
          </a:p>
          <a:p>
            <a:pPr marL="342900" indent="-342900">
              <a:buAutoNum type="arabicPeriod"/>
            </a:pPr>
            <a:r>
              <a:rPr lang="en-US" dirty="0" smtClean="0"/>
              <a:t>Common Units and Abbreviations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Unit should I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3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304799"/>
            <a:ext cx="8746322" cy="62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1780</TotalTime>
  <Words>786</Words>
  <Application>Microsoft Office PowerPoint</Application>
  <PresentationFormat>On-screen Show (4:3)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43</cp:revision>
  <dcterms:created xsi:type="dcterms:W3CDTF">2020-03-25T15:59:49Z</dcterms:created>
  <dcterms:modified xsi:type="dcterms:W3CDTF">2020-09-02T19:49:26Z</dcterms:modified>
</cp:coreProperties>
</file>