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7" r:id="rId22"/>
    <p:sldId id="395" r:id="rId23"/>
    <p:sldId id="396" r:id="rId24"/>
    <p:sldId id="3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735B-9C3A-43D6-B9FE-096E531F1232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CCA3-5C81-4B3C-BA4D-01FAA7BD3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haven.org/che10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IMF vs Chemical Bonds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4 IMF’s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LDF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DD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HB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/>
              <a:t>ID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IMF and BP/MP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IMF and Solubility</a:t>
            </a:r>
          </a:p>
          <a:p>
            <a:pPr marL="257175" indent="-257175">
              <a:buAutoNum type="arabicPeriod"/>
            </a:pP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20 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5784963"/>
            <a:ext cx="482689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11, 14</a:t>
            </a:r>
          </a:p>
          <a:p>
            <a:r>
              <a:rPr lang="en-US" dirty="0" smtClean="0"/>
              <a:t>Review Chapter on </a:t>
            </a:r>
            <a:r>
              <a:rPr lang="en-US" dirty="0" smtClean="0">
                <a:hlinkClick r:id="rId2"/>
              </a:rPr>
              <a:t>www.chemhaven.org/che102</a:t>
            </a:r>
            <a:r>
              <a:rPr lang="en-US" dirty="0" smtClean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6566" y="206597"/>
            <a:ext cx="50646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19 h– </a:t>
            </a:r>
            <a:r>
              <a:rPr lang="en-US" sz="3200" dirty="0" smtClean="0"/>
              <a:t>Review of IMFs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079"/>
          <a:stretch/>
        </p:blipFill>
        <p:spPr>
          <a:xfrm>
            <a:off x="5731938" y="1663620"/>
            <a:ext cx="2552381" cy="211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745"/>
          <a:stretch/>
        </p:blipFill>
        <p:spPr>
          <a:xfrm>
            <a:off x="1687962" y="1663620"/>
            <a:ext cx="2552381" cy="273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46" y="211108"/>
            <a:ext cx="26000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Shape/Size Matters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1067" y="2534954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9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202" y="677831"/>
            <a:ext cx="23094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Structure of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6" y="1694042"/>
            <a:ext cx="4286629" cy="400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29" r="9671"/>
          <a:stretch/>
        </p:blipFill>
        <p:spPr>
          <a:xfrm>
            <a:off x="4648199" y="1762125"/>
            <a:ext cx="4236633" cy="3733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221" y="677832"/>
            <a:ext cx="27724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Structure of Proteins</a:t>
            </a:r>
          </a:p>
        </p:txBody>
      </p:sp>
    </p:spTree>
    <p:extLst>
      <p:ext uri="{BB962C8B-B14F-4D97-AF65-F5344CB8AC3E}">
        <p14:creationId xmlns:p14="http://schemas.microsoft.com/office/powerpoint/2010/main" val="124619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6" y="371189"/>
            <a:ext cx="198323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 Dipole (ID)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406" y="1195036"/>
            <a:ext cx="821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ions (full +/-) charges and a dipolar molecule (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 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“Solvation Shell or Hydration Shell”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54" y="2449771"/>
            <a:ext cx="6638095" cy="40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9983" y="63412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425950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50" y="76954"/>
            <a:ext cx="5362608" cy="6781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88" y="135802"/>
            <a:ext cx="25892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Relative Strength of Different Forces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93402" y="4879818"/>
            <a:ext cx="4906978" cy="995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9442" y="6182183"/>
            <a:ext cx="16489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Dependent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915" y="1104523"/>
            <a:ext cx="302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Don’t memorize value, know relative 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7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0151" b="9440"/>
          <a:stretch/>
        </p:blipFill>
        <p:spPr>
          <a:xfrm>
            <a:off x="192597" y="2273785"/>
            <a:ext cx="2561299" cy="2717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03" y="2435884"/>
            <a:ext cx="3884949" cy="2076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75" y="952500"/>
            <a:ext cx="2433230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Like </a:t>
            </a:r>
            <a:r>
              <a:rPr lang="en-US" sz="2400" dirty="0"/>
              <a:t>D</a:t>
            </a:r>
            <a:r>
              <a:rPr lang="en-US" sz="2400" dirty="0" smtClean="0"/>
              <a:t>issolves Like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81625" y="828674"/>
            <a:ext cx="320389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Oil and Water Don’t Mix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5709" y="1590675"/>
            <a:ext cx="318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similar</a:t>
            </a:r>
            <a:r>
              <a:rPr lang="en-US" dirty="0" smtClean="0"/>
              <a:t> IMF will form solutions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2033" y="1514475"/>
            <a:ext cx="351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different</a:t>
            </a:r>
            <a:r>
              <a:rPr lang="en-US" dirty="0" smtClean="0"/>
              <a:t> IMF will </a:t>
            </a:r>
            <a:r>
              <a:rPr lang="en-US" u="sng" dirty="0" smtClean="0"/>
              <a:t>not</a:t>
            </a:r>
            <a:r>
              <a:rPr lang="en-US" dirty="0" smtClean="0"/>
              <a:t> form solutions</a:t>
            </a:r>
          </a:p>
          <a:p>
            <a:r>
              <a:rPr lang="en-US" dirty="0"/>
              <a:t>Phase </a:t>
            </a:r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531" y="163428"/>
            <a:ext cx="37818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 General Rules for Solutions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5421" y="3333750"/>
            <a:ext cx="873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</a:t>
            </a:r>
          </a:p>
          <a:p>
            <a:r>
              <a:rPr lang="en-US" sz="3600" dirty="0" smtClean="0"/>
              <a:t>HB</a:t>
            </a:r>
          </a:p>
          <a:p>
            <a:r>
              <a:rPr lang="en-US" sz="3600" dirty="0" smtClean="0"/>
              <a:t>DD</a:t>
            </a:r>
          </a:p>
          <a:p>
            <a:r>
              <a:rPr lang="en-US" sz="3600" dirty="0" smtClean="0"/>
              <a:t>LDF</a:t>
            </a:r>
            <a:endParaRPr lang="en-US" sz="3600" dirty="0"/>
          </a:p>
        </p:txBody>
      </p:sp>
      <p:sp>
        <p:nvSpPr>
          <p:cNvPr id="16" name="Up-Down Arrow 15"/>
          <p:cNvSpPr/>
          <p:nvPr/>
        </p:nvSpPr>
        <p:spPr>
          <a:xfrm>
            <a:off x="2753896" y="3333750"/>
            <a:ext cx="771525" cy="1657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68959" y="4854921"/>
            <a:ext cx="82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</a:t>
            </a:r>
            <a:endParaRPr lang="en-US" sz="2400" dirty="0"/>
          </a:p>
        </p:txBody>
      </p:sp>
      <p:sp>
        <p:nvSpPr>
          <p:cNvPr id="18" name="Up-Down Arrow 17"/>
          <p:cNvSpPr/>
          <p:nvPr/>
        </p:nvSpPr>
        <p:spPr>
          <a:xfrm>
            <a:off x="4601889" y="4541975"/>
            <a:ext cx="771525" cy="11144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3414" y="4842266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Nonpolar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0946" y="5930829"/>
            <a:ext cx="61593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Substances are usually soluble  +/- one category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44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63252"/>
            <a:ext cx="3695700" cy="458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63252"/>
            <a:ext cx="3638550" cy="4525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66750"/>
            <a:ext cx="34389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Compounds dissolve in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1060" y="666750"/>
            <a:ext cx="37757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Substances with HB’s dissolve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05" y="1563290"/>
            <a:ext cx="3731419" cy="4616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8" y="1563290"/>
            <a:ext cx="3808057" cy="4736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512" y="742950"/>
            <a:ext cx="41186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Compounds with DD will dissolve in water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6912" y="533400"/>
            <a:ext cx="261161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Compounds with LDF will </a:t>
            </a:r>
          </a:p>
          <a:p>
            <a:r>
              <a:rPr lang="en-US" dirty="0" smtClean="0"/>
              <a:t>NOT dissolve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4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7" y="208230"/>
            <a:ext cx="37021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Effect on Physical Properties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62" y="1710092"/>
            <a:ext cx="6600152" cy="374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085" y="787651"/>
            <a:ext cx="505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Melting Point is Directly Proportional (DP) to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is Directly Proportional (DP) to IMF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5575" y="5699024"/>
            <a:ext cx="251613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IMF in </a:t>
            </a:r>
            <a:r>
              <a:rPr lang="en-US" sz="1600" dirty="0" err="1" smtClean="0"/>
              <a:t>molec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which has the higher/lower </a:t>
            </a:r>
            <a:r>
              <a:rPr lang="en-US" sz="1600" dirty="0" err="1" smtClean="0"/>
              <a:t>Mp</a:t>
            </a:r>
            <a:r>
              <a:rPr lang="en-US" sz="1600" dirty="0" smtClean="0"/>
              <a:t>/</a:t>
            </a:r>
            <a:r>
              <a:rPr lang="en-US" sz="1600" dirty="0" err="1" smtClean="0"/>
              <a:t>Bp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6429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4" y="3259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604" y="823866"/>
            <a:ext cx="4935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Which molecule will have the higher boiling point?</a:t>
            </a:r>
          </a:p>
          <a:p>
            <a:r>
              <a:rPr lang="en-US" dirty="0" smtClean="0"/>
              <a:t>Which molecule will dissolve in water better?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1" y="2136198"/>
            <a:ext cx="3914286" cy="15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451374"/>
            <a:ext cx="251613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IMF in </a:t>
            </a:r>
            <a:r>
              <a:rPr lang="en-US" sz="1600" dirty="0" err="1" smtClean="0"/>
              <a:t>molec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which has the higher/lower </a:t>
            </a:r>
            <a:r>
              <a:rPr lang="en-US" sz="1600" dirty="0" err="1" smtClean="0"/>
              <a:t>Mp</a:t>
            </a:r>
            <a:r>
              <a:rPr lang="en-US" sz="1600" dirty="0" smtClean="0"/>
              <a:t>/</a:t>
            </a:r>
            <a:r>
              <a:rPr lang="en-US" sz="1600" dirty="0" err="1" smtClean="0"/>
              <a:t>Bp</a:t>
            </a:r>
            <a:r>
              <a:rPr lang="en-US" sz="1600" dirty="0" smtClean="0"/>
              <a:t> or solubility</a:t>
            </a:r>
          </a:p>
        </p:txBody>
      </p:sp>
    </p:spTree>
    <p:extLst>
      <p:ext uri="{BB962C8B-B14F-4D97-AF65-F5344CB8AC3E}">
        <p14:creationId xmlns:p14="http://schemas.microsoft.com/office/powerpoint/2010/main" val="93401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604" y="3259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9048" t="1964"/>
          <a:stretch/>
        </p:blipFill>
        <p:spPr>
          <a:xfrm>
            <a:off x="6563762" y="1791081"/>
            <a:ext cx="1544624" cy="438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7361" t="-116" r="36334" b="1010"/>
          <a:stretch/>
        </p:blipFill>
        <p:spPr>
          <a:xfrm>
            <a:off x="724890" y="1783534"/>
            <a:ext cx="1312753" cy="443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" r="67718" b="2299"/>
          <a:stretch/>
        </p:blipFill>
        <p:spPr>
          <a:xfrm>
            <a:off x="3596363" y="1783534"/>
            <a:ext cx="1611016" cy="437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604" y="823866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Which molecule will have the higher boiling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9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5614" y="552259"/>
            <a:ext cx="290444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Intermolecular Forces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431" y="552260"/>
            <a:ext cx="21666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Chemical Bonds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8311" y="1252971"/>
            <a:ext cx="38770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</a:t>
            </a:r>
            <a:r>
              <a:rPr lang="en-US" u="sng" dirty="0" smtClean="0"/>
              <a:t>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Weak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Types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London Dispersion Forces (LDF)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Dipole-Dipole (DD)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Hydrogen Bond (HB)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Ion-Dipole (ID)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*</a:t>
            </a:r>
            <a:r>
              <a:rPr lang="en-US" u="sng" dirty="0" smtClean="0"/>
              <a:t>Physical</a:t>
            </a:r>
            <a:r>
              <a:rPr lang="en-US" dirty="0" smtClean="0"/>
              <a:t> Properties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Represented by: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25" y="1252972"/>
            <a:ext cx="34260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</a:t>
            </a:r>
            <a:r>
              <a:rPr lang="en-US" u="sng" dirty="0" smtClean="0"/>
              <a:t>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 Types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Ionic Bond (IB)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Covalent or Molecular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</a:t>
            </a:r>
            <a:r>
              <a:rPr lang="en-US" u="sng" dirty="0" smtClean="0"/>
              <a:t>Chemical</a:t>
            </a:r>
            <a:r>
              <a:rPr lang="en-US" dirty="0" smtClean="0"/>
              <a:t> Properties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Represented by: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35794" y="3078178"/>
            <a:ext cx="51604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2576" y="3637983"/>
            <a:ext cx="924963" cy="150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74250" y="6380711"/>
            <a:ext cx="3469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*melting </a:t>
            </a:r>
            <a:r>
              <a:rPr lang="en-US" sz="1200" dirty="0"/>
              <a:t>point, boiling point, vapor pressure, evaporation, viscosity, surface tension, and </a:t>
            </a:r>
            <a:r>
              <a:rPr lang="en-US" sz="1200" dirty="0" smtClean="0"/>
              <a:t>solubility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703" t="33731" r="20226"/>
          <a:stretch/>
        </p:blipFill>
        <p:spPr>
          <a:xfrm>
            <a:off x="120115" y="3744649"/>
            <a:ext cx="4029038" cy="2490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31369" y="4722369"/>
            <a:ext cx="4658627" cy="918035"/>
            <a:chOff x="4263992" y="4703119"/>
            <a:chExt cx="4658627" cy="918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68897"/>
            <a:stretch/>
          </p:blipFill>
          <p:spPr>
            <a:xfrm>
              <a:off x="4322408" y="4754398"/>
              <a:ext cx="4512990" cy="8127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3992" y="4703119"/>
              <a:ext cx="4658627" cy="9180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0115" y="6235374"/>
                <a:ext cx="1311320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5" y="6235374"/>
                <a:ext cx="1311320" cy="564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96051" y="5795936"/>
            <a:ext cx="233934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Differentiate between</a:t>
            </a:r>
          </a:p>
        </p:txBody>
      </p:sp>
    </p:spTree>
    <p:extLst>
      <p:ext uri="{BB962C8B-B14F-4D97-AF65-F5344CB8AC3E}">
        <p14:creationId xmlns:p14="http://schemas.microsoft.com/office/powerpoint/2010/main" val="10935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9711" y="1582847"/>
            <a:ext cx="8068755" cy="1556846"/>
            <a:chOff x="307818" y="1374617"/>
            <a:chExt cx="8068755" cy="1556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9848" t="82728" r="46036" b="4617"/>
            <a:stretch/>
          </p:blipFill>
          <p:spPr>
            <a:xfrm>
              <a:off x="2064190" y="1519472"/>
              <a:ext cx="715224" cy="6427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3624" t="19486" r="41360" b="62156"/>
            <a:stretch/>
          </p:blipFill>
          <p:spPr>
            <a:xfrm>
              <a:off x="307818" y="1374617"/>
              <a:ext cx="1267485" cy="9325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5946" t="41052" r="44934" b="41659"/>
            <a:stretch/>
          </p:blipFill>
          <p:spPr>
            <a:xfrm>
              <a:off x="5071346" y="1428938"/>
              <a:ext cx="968722" cy="878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36387" t="61370" r="43421" b="20985"/>
            <a:stretch/>
          </p:blipFill>
          <p:spPr>
            <a:xfrm>
              <a:off x="3438640" y="1410831"/>
              <a:ext cx="1023042" cy="8962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1811" y="1440457"/>
              <a:ext cx="1504762" cy="8666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5636" y="256213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3633" y="256213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1992" y="256213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7538" y="256213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6023" y="256213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(e)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3303" y="177037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3303" y="674978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Order the molecules from Lowest BP to Highest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874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772" y="1572544"/>
            <a:ext cx="4851903" cy="465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22" y="243118"/>
            <a:ext cx="222695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Vapor Pressure</a:t>
            </a:r>
          </a:p>
          <a:p>
            <a:r>
              <a:rPr lang="en-US" dirty="0" smtClean="0"/>
              <a:t>Boiling Point</a:t>
            </a:r>
          </a:p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3387" y="5934670"/>
            <a:ext cx="9506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Graph on 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317" y="1249379"/>
            <a:ext cx="27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is DP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Vapor Pressure is IP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00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498" y="307818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7020" y="1711106"/>
            <a:ext cx="8305732" cy="1306565"/>
            <a:chOff x="491341" y="950614"/>
            <a:chExt cx="8305732" cy="13065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41" y="950614"/>
              <a:ext cx="1817294" cy="8484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0738" y="970523"/>
              <a:ext cx="1936180" cy="862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021" y="1004477"/>
              <a:ext cx="1907789" cy="8285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9895" y="950614"/>
              <a:ext cx="1867178" cy="8813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12520" y="188784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9522" y="188784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8951" y="188784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5315" y="188784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592" y="867365"/>
            <a:ext cx="4340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Label all IMF in the following molecules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Order them from Lowest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to 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43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48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4034" y="1017285"/>
          <a:ext cx="8679359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00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2634559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1158843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Particles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Compressibility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IMF/Energy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Ridged, clinging, tightly packed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&gt;&gt;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Mobile, adhering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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Independent,</a:t>
                      </a:r>
                      <a:r>
                        <a:rPr lang="en-US" sz="1800" baseline="0" dirty="0" smtClean="0"/>
                        <a:t> far apart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&lt;&lt;</a:t>
                      </a:r>
                      <a:r>
                        <a:rPr lang="en-US" sz="1800" baseline="0" dirty="0" smtClean="0"/>
                        <a:t>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" y="4888463"/>
            <a:ext cx="4424715" cy="1797747"/>
          </a:xfrm>
          <a:prstGeom prst="rect">
            <a:avLst/>
          </a:prstGeom>
        </p:spPr>
      </p:pic>
      <p:pic>
        <p:nvPicPr>
          <p:cNvPr id="4" name="Picture 2" descr="http://perso.numericable.fr/vincent.hedberg/thermal/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9" y="3534954"/>
            <a:ext cx="4006938" cy="23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34" y="262550"/>
            <a:ext cx="22031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States of Matter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07193" y="7788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9704" y="3419126"/>
            <a:ext cx="4053374" cy="1274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3689" y="6190810"/>
            <a:ext cx="20756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table</a:t>
            </a:r>
          </a:p>
        </p:txBody>
      </p:sp>
    </p:spTree>
    <p:extLst>
      <p:ext uri="{BB962C8B-B14F-4D97-AF65-F5344CB8AC3E}">
        <p14:creationId xmlns:p14="http://schemas.microsoft.com/office/powerpoint/2010/main" val="30413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406" y="371189"/>
            <a:ext cx="409483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London Dispersion Forces (LDF)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406" y="1041148"/>
            <a:ext cx="8582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non-polar molecules due to </a:t>
            </a:r>
            <a:r>
              <a:rPr lang="en-US" u="sng" dirty="0" smtClean="0"/>
              <a:t>temporary</a:t>
            </a:r>
            <a:r>
              <a:rPr lang="en-US" dirty="0" smtClean="0"/>
              <a:t> instantaneous dipoles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Occurs in all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Weakest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size/# electrons/MW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NP molecules generally are </a:t>
            </a:r>
            <a:r>
              <a:rPr lang="en-US" u="sng" dirty="0" smtClean="0"/>
              <a:t>symmetrical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34" t="17117" r="6278" b="9915"/>
          <a:stretch/>
        </p:blipFill>
        <p:spPr>
          <a:xfrm>
            <a:off x="4765592" y="1548934"/>
            <a:ext cx="3935061" cy="1224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245" y="417355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– Dispersion forces, van Der Waals Forces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3122" y="5680658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6" y="2877029"/>
            <a:ext cx="1642898" cy="17615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931" y="2967214"/>
            <a:ext cx="1642898" cy="176151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1536763" y="3766979"/>
            <a:ext cx="152112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5016" y="34190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LDF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05705" y="4872387"/>
            <a:ext cx="1403350" cy="1341749"/>
            <a:chOff x="4227513" y="3334609"/>
            <a:chExt cx="1403350" cy="1341749"/>
          </a:xfrm>
        </p:grpSpPr>
        <p:sp>
          <p:nvSpPr>
            <p:cNvPr id="64" name="TextBox 570"/>
            <p:cNvSpPr txBox="1">
              <a:spLocks noChangeArrowheads="1"/>
            </p:cNvSpPr>
            <p:nvPr/>
          </p:nvSpPr>
          <p:spPr bwMode="auto">
            <a:xfrm>
              <a:off x="4227513" y="3822700"/>
              <a:ext cx="1403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     </a:t>
              </a:r>
              <a:r>
                <a:rPr lang="en-US" altLang="en-US" sz="1800" dirty="0" smtClean="0"/>
                <a:t>C     </a:t>
              </a:r>
              <a:r>
                <a:rPr lang="en-US" altLang="en-US" sz="1800" dirty="0"/>
                <a:t>H</a:t>
              </a:r>
            </a:p>
          </p:txBody>
        </p:sp>
        <p:sp>
          <p:nvSpPr>
            <p:cNvPr id="65" name="Line 154"/>
            <p:cNvSpPr>
              <a:spLocks noChangeShapeType="1"/>
            </p:cNvSpPr>
            <p:nvPr/>
          </p:nvSpPr>
          <p:spPr bwMode="auto">
            <a:xfrm>
              <a:off x="4996287" y="4011261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4"/>
            <p:cNvSpPr>
              <a:spLocks noChangeShapeType="1"/>
            </p:cNvSpPr>
            <p:nvPr/>
          </p:nvSpPr>
          <p:spPr bwMode="auto">
            <a:xfrm>
              <a:off x="4523986" y="4005355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48"/>
            <p:cNvSpPr>
              <a:spLocks noChangeShapeType="1"/>
            </p:cNvSpPr>
            <p:nvPr/>
          </p:nvSpPr>
          <p:spPr bwMode="auto">
            <a:xfrm rot="5400000">
              <a:off x="4755765" y="4238250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578"/>
            <p:cNvSpPr txBox="1">
              <a:spLocks noChangeArrowheads="1"/>
            </p:cNvSpPr>
            <p:nvPr/>
          </p:nvSpPr>
          <p:spPr bwMode="auto">
            <a:xfrm>
              <a:off x="4698773" y="4306777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  <p:sp>
          <p:nvSpPr>
            <p:cNvPr id="69" name="Line 248"/>
            <p:cNvSpPr>
              <a:spLocks noChangeShapeType="1"/>
            </p:cNvSpPr>
            <p:nvPr/>
          </p:nvSpPr>
          <p:spPr bwMode="auto">
            <a:xfrm rot="5400000">
              <a:off x="4755765" y="3764117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578"/>
            <p:cNvSpPr txBox="1">
              <a:spLocks noChangeArrowheads="1"/>
            </p:cNvSpPr>
            <p:nvPr/>
          </p:nvSpPr>
          <p:spPr bwMode="auto">
            <a:xfrm>
              <a:off x="4698773" y="3334609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579598" y="5968715"/>
            <a:ext cx="1241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Symmetrical</a:t>
            </a:r>
          </a:p>
          <a:p>
            <a:pPr algn="ctr"/>
            <a:r>
              <a:rPr lang="en-US" sz="1600" b="1" dirty="0" smtClean="0"/>
              <a:t>Nonpolar</a:t>
            </a:r>
            <a:endParaRPr lang="en-US" sz="16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410180" y="4872516"/>
            <a:ext cx="1403350" cy="1341749"/>
            <a:chOff x="4227513" y="3334609"/>
            <a:chExt cx="1403350" cy="1341749"/>
          </a:xfrm>
        </p:grpSpPr>
        <p:sp>
          <p:nvSpPr>
            <p:cNvPr id="73" name="TextBox 570"/>
            <p:cNvSpPr txBox="1">
              <a:spLocks noChangeArrowheads="1"/>
            </p:cNvSpPr>
            <p:nvPr/>
          </p:nvSpPr>
          <p:spPr bwMode="auto">
            <a:xfrm>
              <a:off x="4227513" y="3822700"/>
              <a:ext cx="1403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     </a:t>
              </a:r>
              <a:r>
                <a:rPr lang="en-US" altLang="en-US" sz="1800" dirty="0" smtClean="0"/>
                <a:t>C     </a:t>
              </a:r>
              <a:r>
                <a:rPr lang="en-US" altLang="en-US" sz="1800" dirty="0"/>
                <a:t>H</a:t>
              </a:r>
            </a:p>
          </p:txBody>
        </p:sp>
        <p:sp>
          <p:nvSpPr>
            <p:cNvPr id="74" name="Line 154"/>
            <p:cNvSpPr>
              <a:spLocks noChangeShapeType="1"/>
            </p:cNvSpPr>
            <p:nvPr/>
          </p:nvSpPr>
          <p:spPr bwMode="auto">
            <a:xfrm>
              <a:off x="4996287" y="4011261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54"/>
            <p:cNvSpPr>
              <a:spLocks noChangeShapeType="1"/>
            </p:cNvSpPr>
            <p:nvPr/>
          </p:nvSpPr>
          <p:spPr bwMode="auto">
            <a:xfrm>
              <a:off x="4523986" y="4005355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48"/>
            <p:cNvSpPr>
              <a:spLocks noChangeShapeType="1"/>
            </p:cNvSpPr>
            <p:nvPr/>
          </p:nvSpPr>
          <p:spPr bwMode="auto">
            <a:xfrm rot="5400000">
              <a:off x="4755765" y="4238250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578"/>
            <p:cNvSpPr txBox="1">
              <a:spLocks noChangeArrowheads="1"/>
            </p:cNvSpPr>
            <p:nvPr/>
          </p:nvSpPr>
          <p:spPr bwMode="auto">
            <a:xfrm>
              <a:off x="4698773" y="4306777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  <p:sp>
          <p:nvSpPr>
            <p:cNvPr id="78" name="Line 248"/>
            <p:cNvSpPr>
              <a:spLocks noChangeShapeType="1"/>
            </p:cNvSpPr>
            <p:nvPr/>
          </p:nvSpPr>
          <p:spPr bwMode="auto">
            <a:xfrm rot="5400000">
              <a:off x="4755765" y="3764117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578"/>
            <p:cNvSpPr txBox="1">
              <a:spLocks noChangeArrowheads="1"/>
            </p:cNvSpPr>
            <p:nvPr/>
          </p:nvSpPr>
          <p:spPr bwMode="auto">
            <a:xfrm>
              <a:off x="4698773" y="3334609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</p:grpSp>
      <p:cxnSp>
        <p:nvCxnSpPr>
          <p:cNvPr id="80" name="Straight Connector 79"/>
          <p:cNvCxnSpPr>
            <a:stCxn id="73" idx="3"/>
            <a:endCxn id="64" idx="1"/>
          </p:cNvCxnSpPr>
          <p:nvPr/>
        </p:nvCxnSpPr>
        <p:spPr>
          <a:xfrm flipV="1">
            <a:off x="1813530" y="5545144"/>
            <a:ext cx="892175" cy="12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020373" y="51875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LDF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9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13" y="2424379"/>
            <a:ext cx="202555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 distribution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electrons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10918" y="3074928"/>
            <a:ext cx="1288628" cy="1077167"/>
            <a:chOff x="909556" y="3099682"/>
            <a:chExt cx="1718170" cy="1436223"/>
          </a:xfrm>
        </p:grpSpPr>
        <p:sp>
          <p:nvSpPr>
            <p:cNvPr id="5" name="Oval 4"/>
            <p:cNvSpPr/>
            <p:nvPr/>
          </p:nvSpPr>
          <p:spPr>
            <a:xfrm>
              <a:off x="1082841" y="3164305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11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95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8762" y="340439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9147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2710" y="337248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1820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4286" y="309968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9520" y="318153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56359" y="2461227"/>
            <a:ext cx="202555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 distribution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electrons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330769" y="3122137"/>
            <a:ext cx="1288628" cy="1077167"/>
            <a:chOff x="909556" y="3099682"/>
            <a:chExt cx="1718170" cy="1436223"/>
          </a:xfrm>
        </p:grpSpPr>
        <p:sp>
          <p:nvSpPr>
            <p:cNvPr id="41" name="Oval 40"/>
            <p:cNvSpPr/>
            <p:nvPr/>
          </p:nvSpPr>
          <p:spPr>
            <a:xfrm>
              <a:off x="1082841" y="3164305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11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95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18762" y="340439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89147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2710" y="337248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81820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74286" y="309968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59520" y="318153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080300" y="3387739"/>
            <a:ext cx="10893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 Attractive Force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44222" y="250895"/>
            <a:ext cx="409483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London Dispersion Forces (LDF)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244222" y="920854"/>
            <a:ext cx="8582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non-polar molecules due to </a:t>
            </a:r>
            <a:r>
              <a:rPr lang="en-US" u="sng" dirty="0" smtClean="0"/>
              <a:t>temporary</a:t>
            </a:r>
            <a:r>
              <a:rPr lang="en-US" dirty="0" smtClean="0"/>
              <a:t> instantaneous dipoles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Occurs in all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Weakest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size/# electrons/MW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NP molecules generally are </a:t>
            </a:r>
            <a:r>
              <a:rPr lang="en-US" u="sng" dirty="0" smtClean="0"/>
              <a:t>symmetrical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39061" y="297061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– Dispersion forces, van Der Waals Forces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145673" y="4212226"/>
            <a:ext cx="4843123" cy="2577498"/>
            <a:chOff x="2297561" y="1955468"/>
            <a:chExt cx="4843123" cy="2577498"/>
          </a:xfrm>
        </p:grpSpPr>
        <p:sp>
          <p:nvSpPr>
            <p:cNvPr id="63" name="TextBox 62"/>
            <p:cNvSpPr txBox="1"/>
            <p:nvPr/>
          </p:nvSpPr>
          <p:spPr>
            <a:xfrm>
              <a:off x="3731751" y="3126661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97561" y="3161708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-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495216" y="3609636"/>
              <a:ext cx="1511248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Temporary</a:t>
              </a:r>
            </a:p>
            <a:p>
              <a:pPr algn="ctr"/>
              <a:r>
                <a:rPr lang="en-US" dirty="0" smtClean="0"/>
                <a:t>Instantaneous</a:t>
              </a:r>
            </a:p>
            <a:p>
              <a:pPr algn="ctr"/>
              <a:r>
                <a:rPr lang="en-US" dirty="0" smtClean="0"/>
                <a:t>Dipole</a:t>
              </a:r>
              <a:endParaRPr lang="en-US" dirty="0"/>
            </a:p>
          </p:txBody>
        </p: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5591173" y="2169245"/>
              <a:ext cx="1333435" cy="1070841"/>
              <a:chOff x="5287788" y="2111995"/>
              <a:chExt cx="1703833" cy="13716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448471" y="2111995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645051" y="258106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578339" y="23248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596463" y="2880189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66907" y="2131901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48471" y="3024255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87788" y="259633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331913" y="2373613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313477" y="2830512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691522" y="3139421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52234" y="311648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-</a:t>
              </a:r>
              <a:endParaRPr lang="en-US" sz="24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006477" y="2726219"/>
              <a:ext cx="15211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524730" y="237830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LDF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17256" y="3745095"/>
              <a:ext cx="190141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Induced Dipole</a:t>
              </a:r>
            </a:p>
            <a:p>
              <a:pPr algn="ctr"/>
              <a:r>
                <a:rPr lang="en-US" dirty="0" smtClean="0"/>
                <a:t>Neighboring Atom</a:t>
              </a:r>
            </a:p>
          </p:txBody>
        </p: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2465548" y="1955468"/>
              <a:ext cx="1566848" cy="1338551"/>
              <a:chOff x="2465549" y="1955468"/>
              <a:chExt cx="1704973" cy="145655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634877" y="2040419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823952" y="256297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770798" y="2280505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741183" y="2846262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465549" y="24816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67380" y="215430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521542" y="2754527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785644" y="1955468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641169" y="2978513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55094" y="5712506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396062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4856"/>
          <a:stretch/>
        </p:blipFill>
        <p:spPr>
          <a:xfrm>
            <a:off x="6442989" y="3997593"/>
            <a:ext cx="2400000" cy="2588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276"/>
          <a:stretch/>
        </p:blipFill>
        <p:spPr>
          <a:xfrm>
            <a:off x="6205424" y="343367"/>
            <a:ext cx="2400000" cy="30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371" y="343367"/>
            <a:ext cx="26000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Shape/Size 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7859" y="3525902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6" y="1134316"/>
            <a:ext cx="4656054" cy="4578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82940" y="291750"/>
                <a:ext cx="1311320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940" y="291750"/>
                <a:ext cx="1311320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97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6" y="371189"/>
            <a:ext cx="340279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Dipole-Dipole Forces (DD)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407" y="1041148"/>
            <a:ext cx="82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polar molecules due to </a:t>
            </a:r>
            <a:r>
              <a:rPr lang="en-US" u="sng" dirty="0" smtClean="0"/>
              <a:t>asymmetric</a:t>
            </a:r>
            <a:r>
              <a:rPr lang="en-US" dirty="0" smtClean="0"/>
              <a:t> distribution of electrons producing partial charges (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---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) that attract two molecules together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Weakest </a:t>
            </a:r>
            <a:r>
              <a:rPr lang="en-US" dirty="0"/>
              <a:t>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 of the dipole (ΔEN)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molecules generally are </a:t>
            </a:r>
            <a:r>
              <a:rPr lang="en-US" u="sng" dirty="0" smtClean="0"/>
              <a:t>unsymmetrical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651" y="1826649"/>
            <a:ext cx="3839286" cy="212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7" y="3846803"/>
            <a:ext cx="5610574" cy="2866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99441" y="5048972"/>
                <a:ext cx="1311320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41" y="5048972"/>
                <a:ext cx="1311320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07837" y="5707705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88403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06" y="371189"/>
            <a:ext cx="273196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Bond (HB)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407" y="1041148"/>
            <a:ext cx="82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Special (stronger) case of DD interactions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 bonded to a small highly electronegative element (O,N,F) is attracted to a lone-pair of electrons or a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 charge on another molecule.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Hydrogen acts as </a:t>
            </a:r>
            <a:r>
              <a:rPr lang="el-GR" dirty="0" smtClean="0"/>
              <a:t>δ</a:t>
            </a:r>
            <a:r>
              <a:rPr lang="en-US" baseline="30000" dirty="0" smtClean="0"/>
              <a:t>++</a:t>
            </a:r>
            <a:r>
              <a:rPr lang="en-US" dirty="0" smtClean="0"/>
              <a:t> (stronger than normal partial charge)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Strongest IMF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1" y="3132499"/>
            <a:ext cx="3095144" cy="340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8250" y="3003768"/>
            <a:ext cx="2883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HB are IMF despite the poor word choice of “Bond”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283" y="3928736"/>
            <a:ext cx="1732380" cy="126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2358" y="5699024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168284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21" y="2100404"/>
            <a:ext cx="5686663" cy="418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84" y="232815"/>
            <a:ext cx="23834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Importance of HB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7284" y="787712"/>
            <a:ext cx="52692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w/o HB water would boil at -100 °C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Exceptionally large Heat of Fusion and Vaporization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Second Semester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DNA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Protein Structure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1845" y="94316"/>
            <a:ext cx="11412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 13.2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8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1545</TotalTime>
  <Words>970</Words>
  <Application>Microsoft Office PowerPoint</Application>
  <PresentationFormat>On-screen Show (4:3)</PresentationFormat>
  <Paragraphs>244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162</cp:revision>
  <dcterms:created xsi:type="dcterms:W3CDTF">2020-03-25T15:59:49Z</dcterms:created>
  <dcterms:modified xsi:type="dcterms:W3CDTF">2022-01-23T23:55:16Z</dcterms:modified>
</cp:coreProperties>
</file>