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6" r:id="rId6"/>
    <p:sldId id="277" r:id="rId7"/>
    <p:sldId id="261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6" r:id="rId18"/>
    <p:sldId id="288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Big Picture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Nitrogen Fixation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Nitrogen Balance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Transamination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Urea Cycle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Acetyl-CoA “Central Molecule”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3841" y="3671686"/>
            <a:ext cx="42947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8440" y="206597"/>
            <a:ext cx="65408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2020</a:t>
            </a:r>
          </a:p>
          <a:p>
            <a:pPr algn="ctr"/>
            <a:r>
              <a:rPr lang="en-US" sz="3200" dirty="0" smtClean="0"/>
              <a:t>Lecture 35b – Amino Acid Metabolism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3841" y="1490890"/>
            <a:ext cx="429477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Reactions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What changed/Type of Reaction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Energy – gain/loss/neutral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Oxidation/Reduction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Miscellaneous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" y="3671686"/>
            <a:ext cx="42947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Hein 10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</a:p>
          <a:p>
            <a:r>
              <a:rPr lang="en-US" dirty="0"/>
              <a:t>P</a:t>
            </a:r>
            <a:r>
              <a:rPr lang="en-US" dirty="0" smtClean="0"/>
              <a:t>ages 970-982</a:t>
            </a:r>
          </a:p>
          <a:p>
            <a:r>
              <a:rPr lang="en-US" dirty="0" smtClean="0"/>
              <a:t>Sections 35.5-35.11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/>
        </p:blipFill>
        <p:spPr bwMode="auto">
          <a:xfrm>
            <a:off x="146480" y="2362200"/>
            <a:ext cx="4350131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009" y="109865"/>
            <a:ext cx="42273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Transamination – You Try it!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1481" y="790575"/>
            <a:ext cx="3592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out the reaction showing:</a:t>
            </a:r>
          </a:p>
          <a:p>
            <a:r>
              <a:rPr lang="en-US" dirty="0" err="1" smtClean="0"/>
              <a:t>Oxaloacetic</a:t>
            </a:r>
            <a:r>
              <a:rPr lang="en-US" dirty="0" smtClean="0"/>
              <a:t> acid + L-glutamic acid →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6409" y="6177085"/>
            <a:ext cx="264376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Complete the Reaction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28009" y="6115529"/>
            <a:ext cx="26202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Hint:  </a:t>
            </a:r>
            <a:r>
              <a:rPr lang="en-US" dirty="0" smtClean="0"/>
              <a:t>You will always be given the Reactants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5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17" y="2162175"/>
            <a:ext cx="7010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009" y="109865"/>
            <a:ext cx="38706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Transamination – Answer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1481" y="790575"/>
            <a:ext cx="3592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out the reaction showing:</a:t>
            </a:r>
          </a:p>
          <a:p>
            <a:r>
              <a:rPr lang="en-US" dirty="0" err="1" smtClean="0"/>
              <a:t>Oxaloacetic</a:t>
            </a:r>
            <a:r>
              <a:rPr lang="en-US" dirty="0" smtClean="0"/>
              <a:t> acid + L-glutamic acid 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09" y="109865"/>
            <a:ext cx="37285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Converting AA to Energy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8009" y="866775"/>
            <a:ext cx="3992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Transamination 1</a:t>
            </a:r>
            <a:r>
              <a:rPr lang="en-US" baseline="30000" dirty="0" smtClean="0"/>
              <a:t>st</a:t>
            </a:r>
            <a:r>
              <a:rPr lang="en-US" dirty="0" smtClean="0"/>
              <a:t> step</a:t>
            </a:r>
          </a:p>
          <a:p>
            <a:pPr marL="342900" indent="-342900">
              <a:buAutoNum type="arabicPeriod"/>
            </a:pPr>
            <a:r>
              <a:rPr lang="en-US" dirty="0" smtClean="0"/>
              <a:t>AA belong to 3 categories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Glucogenic</a:t>
            </a:r>
            <a:r>
              <a:rPr lang="en-US" dirty="0" smtClean="0"/>
              <a:t> AA (make glucose)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Ketogenic AA (make acetyl-CoA)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49" y="109865"/>
            <a:ext cx="4799604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009" y="3834140"/>
            <a:ext cx="47509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L-Glutamine (Central Molecule)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6666" y="4542591"/>
            <a:ext cx="4167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All AA can add/remove amine group</a:t>
            </a:r>
          </a:p>
          <a:p>
            <a:pPr marL="342900" indent="-342900">
              <a:buAutoNum type="arabicPeriod"/>
            </a:pPr>
            <a:r>
              <a:rPr lang="en-US" dirty="0" smtClean="0"/>
              <a:t>Transfer of “N” around body</a:t>
            </a:r>
          </a:p>
          <a:p>
            <a:pPr marL="342900" indent="-342900">
              <a:buAutoNum type="arabicPeriod"/>
            </a:pPr>
            <a:r>
              <a:rPr lang="en-US" dirty="0" smtClean="0"/>
              <a:t>Reacts with toxic ammonia (NH</a:t>
            </a:r>
            <a:r>
              <a:rPr lang="en-US" baseline="-25000" dirty="0" smtClean="0"/>
              <a:t>3</a:t>
            </a:r>
            <a:r>
              <a:rPr lang="en-US" dirty="0" smtClean="0"/>
              <a:t>) to neutralize it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33" y="4638675"/>
            <a:ext cx="4552950" cy="186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8009" y="5954785"/>
            <a:ext cx="428497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Difference between </a:t>
            </a:r>
            <a:r>
              <a:rPr lang="en-US" sz="1600" dirty="0" err="1" smtClean="0"/>
              <a:t>Glucogenic</a:t>
            </a:r>
            <a:r>
              <a:rPr lang="en-US" sz="1600" dirty="0" smtClean="0"/>
              <a:t>/Ketogenic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Central role of L-</a:t>
            </a:r>
            <a:r>
              <a:rPr lang="en-US" sz="1600" dirty="0" err="1" smtClean="0"/>
              <a:t>Glu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129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52950" y="895351"/>
            <a:ext cx="4257390" cy="4762500"/>
            <a:chOff x="4371975" y="1590676"/>
            <a:chExt cx="4257390" cy="4762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1755"/>
            <a:stretch/>
          </p:blipFill>
          <p:spPr>
            <a:xfrm>
              <a:off x="4585516" y="1590676"/>
              <a:ext cx="4043849" cy="47625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371975" y="2752725"/>
              <a:ext cx="819150" cy="47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53320" y="4357346"/>
              <a:ext cx="1071180" cy="47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8009" y="109865"/>
            <a:ext cx="289271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Nitrogen Excretion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8009" y="1000125"/>
            <a:ext cx="43582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Nitrogen is conserved (reused) unless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Excess available (high protein diet)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C-skeleton is used for other purposes (starvation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Ammonia/NH</a:t>
            </a:r>
            <a:r>
              <a:rPr lang="en-US" baseline="-25000" dirty="0" smtClean="0"/>
              <a:t>3</a:t>
            </a:r>
            <a:r>
              <a:rPr lang="en-US" dirty="0" smtClean="0"/>
              <a:t> dissolved in water is toxic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Fish piss in the ocean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Birds/Lizards uric acid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Mammals - Excrete in water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Urea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Produced by AA catabolism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50% reused/50% excreted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More on next slide(s)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Uric Acid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Produced by Nucleic Acid metabolism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90% reabsorbed/10% excreted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Skip!!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9421" y="3585448"/>
            <a:ext cx="158858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Requires water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5536" y="5735451"/>
            <a:ext cx="184575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Requires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01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019175"/>
            <a:ext cx="62690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484" y="367040"/>
            <a:ext cx="1097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1</a:t>
            </a:r>
            <a:endParaRPr lang="en-US" sz="28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0" y="4352925"/>
            <a:ext cx="755904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484" y="3362653"/>
            <a:ext cx="10977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Step 2</a:t>
            </a:r>
            <a:endParaRPr lang="en-US" sz="2800" dirty="0"/>
          </a:p>
        </p:txBody>
      </p:sp>
      <p:sp>
        <p:nvSpPr>
          <p:cNvPr id="6" name="Up Arrow 5"/>
          <p:cNvSpPr/>
          <p:nvPr/>
        </p:nvSpPr>
        <p:spPr>
          <a:xfrm rot="13861128">
            <a:off x="5438775" y="233362"/>
            <a:ext cx="514350" cy="790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76950" y="201264"/>
            <a:ext cx="252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 or Pyruvate or L-Ala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7891716">
            <a:off x="6203902" y="5508376"/>
            <a:ext cx="514350" cy="790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48223" y="6173599"/>
            <a:ext cx="117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Urea Cycle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784" y="5650424"/>
            <a:ext cx="267208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Type of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Energy gain/lose/neutral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 smtClean="0"/>
              <a:t>Oxid</a:t>
            </a:r>
            <a:r>
              <a:rPr lang="en-US" sz="1600" dirty="0" smtClean="0"/>
              <a:t>/Red</a:t>
            </a:r>
          </a:p>
        </p:txBody>
      </p:sp>
    </p:spTree>
    <p:extLst>
      <p:ext uri="{BB962C8B-B14F-4D97-AF65-F5344CB8AC3E}">
        <p14:creationId xmlns:p14="http://schemas.microsoft.com/office/powerpoint/2010/main" val="69616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9" y="1238250"/>
            <a:ext cx="7670757" cy="429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009" y="109865"/>
            <a:ext cx="39085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Urea Cycle (Net Reaction)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07574"/>
            <a:ext cx="267208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Theoretically the </a:t>
            </a:r>
            <a:r>
              <a:rPr lang="en-US" sz="1600" dirty="0" smtClean="0"/>
              <a:t>“easy” reactions could be on exam</a:t>
            </a:r>
          </a:p>
        </p:txBody>
      </p:sp>
    </p:spTree>
    <p:extLst>
      <p:ext uri="{BB962C8B-B14F-4D97-AF65-F5344CB8AC3E}">
        <p14:creationId xmlns:p14="http://schemas.microsoft.com/office/powerpoint/2010/main" val="3577080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09" y="109865"/>
            <a:ext cx="17270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Urea Cycle</a:t>
            </a:r>
            <a:endParaRPr lang="en-US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"/>
            <a:ext cx="46085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707574"/>
            <a:ext cx="267208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Theoretically the </a:t>
            </a:r>
            <a:r>
              <a:rPr lang="en-US" sz="1600" dirty="0" smtClean="0"/>
              <a:t>“easy” reactions could be on exam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009" y="8623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Urea cycle intermediates = AA but not used in proteins</a:t>
            </a:r>
          </a:p>
          <a:p>
            <a:pPr marL="342900" indent="-342900">
              <a:buAutoNum type="arabicPeriod"/>
            </a:pPr>
            <a:r>
              <a:rPr lang="en-US" dirty="0"/>
              <a:t>Reactions are “complicated” (Skip!!)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89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09" y="109865"/>
            <a:ext cx="464601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Acetyl-CoA “Central Molecule”</a:t>
            </a:r>
            <a:endParaRPr lang="en-US" sz="28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51" y="438993"/>
            <a:ext cx="5137549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009" y="1114425"/>
            <a:ext cx="3640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Required to enter CAC</a:t>
            </a:r>
          </a:p>
          <a:p>
            <a:pPr marL="342900" indent="-342900">
              <a:buAutoNum type="arabicPeriod"/>
            </a:pPr>
            <a:r>
              <a:rPr lang="en-US" dirty="0" smtClean="0"/>
              <a:t>3 Main Reason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2 C = small/simple molecule ideal starting point to build many different molecules</a:t>
            </a:r>
          </a:p>
          <a:p>
            <a:pPr marL="342900" indent="-342900">
              <a:buAutoNum type="arabicPeriod"/>
            </a:pPr>
            <a:r>
              <a:rPr lang="en-US" dirty="0" smtClean="0"/>
              <a:t>Thioester = Highly reactive</a:t>
            </a:r>
          </a:p>
          <a:p>
            <a:pPr marL="342900" indent="-342900">
              <a:buAutoNum type="arabicPeriod"/>
            </a:pPr>
            <a:r>
              <a:rPr lang="en-US" dirty="0" smtClean="0"/>
              <a:t>CoA = “handle” = easy for enzymes to bind too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3748186"/>
            <a:ext cx="22955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09" y="5291335"/>
            <a:ext cx="995940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Simple Building Block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0119" y="5278536"/>
            <a:ext cx="99594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Reactive</a:t>
            </a:r>
          </a:p>
          <a:p>
            <a:r>
              <a:rPr lang="en-US" dirty="0" smtClean="0"/>
              <a:t>Bond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799" y="4634022"/>
            <a:ext cx="914401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Handle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765" y="4243388"/>
            <a:ext cx="4774509" cy="2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9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0" y="180046"/>
            <a:ext cx="8825490" cy="6677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009" y="109865"/>
            <a:ext cx="31122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“Central Molecules”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8009" y="703266"/>
            <a:ext cx="3835474" cy="230832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Many Central Molecules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Carbohydrate – Glucose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Proteins – L-</a:t>
            </a:r>
            <a:r>
              <a:rPr lang="en-US" dirty="0" err="1" smtClean="0"/>
              <a:t>Glu</a:t>
            </a:r>
            <a:endParaRPr lang="en-US" dirty="0" smtClean="0"/>
          </a:p>
          <a:p>
            <a:pPr marL="800100" lvl="1" indent="-342900">
              <a:buAutoNum type="arabicPeriod"/>
            </a:pPr>
            <a:r>
              <a:rPr lang="en-US" dirty="0" smtClean="0"/>
              <a:t>Energy – ATP / Acetyl-CoA</a:t>
            </a:r>
          </a:p>
          <a:p>
            <a:pPr marL="342900" indent="-342900">
              <a:buAutoNum type="arabicPeriod"/>
            </a:pPr>
            <a:r>
              <a:rPr lang="en-US" dirty="0" smtClean="0"/>
              <a:t>3 Main Advantages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Links many cycles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Efficiency (avoids redundancy)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Simplifies metabolic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8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6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22" y="5848829"/>
            <a:ext cx="2620255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You will have Table 28.1 on all exams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7844" y="5202499"/>
            <a:ext cx="297733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and/or Draw a Saturated or Unsaturated FA?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Structure -&gt; Physical Properties -&gt; Biological Property</a:t>
            </a:r>
          </a:p>
        </p:txBody>
      </p:sp>
    </p:spTree>
    <p:extLst>
      <p:ext uri="{BB962C8B-B14F-4D97-AF65-F5344CB8AC3E}">
        <p14:creationId xmlns:p14="http://schemas.microsoft.com/office/powerpoint/2010/main" val="119063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64" y="300322"/>
            <a:ext cx="47450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Protein Metabolism (Overview)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0920" y="932239"/>
            <a:ext cx="484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Metabolically “Unique”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Nitrogen is problematic (can’t use Elemental N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No common structure (separate pathways for each AA)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3 </a:t>
            </a:r>
            <a:r>
              <a:rPr lang="en-US" dirty="0" smtClean="0"/>
              <a:t>Main Roles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Building blocks for proteins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Nitrogen source – AA, Nucleic Acids, Hemoglobin, Vitamins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Energy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9744" y="6183574"/>
            <a:ext cx="297733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Big Picture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490" y="138755"/>
            <a:ext cx="26860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Nitrogen Fixation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119" y="744594"/>
            <a:ext cx="3449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= 78% of atmosphere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Cells can’t use b/c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3 Methods of Nitrogen Fixation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52244" y="1032604"/>
            <a:ext cx="641522" cy="369332"/>
            <a:chOff x="2291579" y="3324147"/>
            <a:chExt cx="641522" cy="369332"/>
          </a:xfrm>
        </p:grpSpPr>
        <p:grpSp>
          <p:nvGrpSpPr>
            <p:cNvPr id="10" name="Group 9"/>
            <p:cNvGrpSpPr/>
            <p:nvPr/>
          </p:nvGrpSpPr>
          <p:grpSpPr>
            <a:xfrm>
              <a:off x="2538002" y="3453546"/>
              <a:ext cx="114300" cy="110533"/>
              <a:chOff x="1205802" y="3326004"/>
              <a:chExt cx="228600" cy="154075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205802" y="3326004"/>
                <a:ext cx="228600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205802" y="3398017"/>
                <a:ext cx="228600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205802" y="3480079"/>
                <a:ext cx="228600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2291579" y="3324147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   </a:t>
              </a:r>
              <a:r>
                <a:rPr lang="en-US" dirty="0" err="1" smtClean="0"/>
                <a:t>N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1622" y="3662382"/>
            <a:ext cx="2282997" cy="656939"/>
            <a:chOff x="745473" y="3305908"/>
            <a:chExt cx="2282997" cy="656939"/>
          </a:xfrm>
        </p:grpSpPr>
        <p:grpSp>
          <p:nvGrpSpPr>
            <p:cNvPr id="18" name="Group 17"/>
            <p:cNvGrpSpPr/>
            <p:nvPr/>
          </p:nvGrpSpPr>
          <p:grpSpPr>
            <a:xfrm>
              <a:off x="745473" y="3593515"/>
              <a:ext cx="2282997" cy="369332"/>
              <a:chOff x="2481943" y="5385916"/>
              <a:chExt cx="2282997" cy="36933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481943" y="5385916"/>
                <a:ext cx="2282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-25000" dirty="0" smtClean="0"/>
                  <a:t>2      </a:t>
                </a:r>
                <a:r>
                  <a:rPr lang="en-US" dirty="0" smtClean="0"/>
                  <a:t>         NH</a:t>
                </a:r>
                <a:r>
                  <a:rPr lang="en-US" baseline="-25000" dirty="0" smtClean="0"/>
                  <a:t>4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 or NO</a:t>
                </a:r>
                <a:r>
                  <a:rPr lang="en-US" baseline="-25000" dirty="0" smtClean="0"/>
                  <a:t>2</a:t>
                </a:r>
                <a:r>
                  <a:rPr lang="en-US" baseline="30000" dirty="0" smtClean="0"/>
                  <a:t>-</a:t>
                </a:r>
                <a:endParaRPr lang="en-US" dirty="0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2902864" y="5392204"/>
                <a:ext cx="532563" cy="36304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935364" y="3305908"/>
              <a:ext cx="951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Bacteria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6765" y="1706695"/>
            <a:ext cx="3698705" cy="646260"/>
            <a:chOff x="745473" y="3316587"/>
            <a:chExt cx="3698705" cy="646260"/>
          </a:xfrm>
        </p:grpSpPr>
        <p:grpSp>
          <p:nvGrpSpPr>
            <p:cNvPr id="26" name="Group 25"/>
            <p:cNvGrpSpPr/>
            <p:nvPr/>
          </p:nvGrpSpPr>
          <p:grpSpPr>
            <a:xfrm>
              <a:off x="745473" y="3593515"/>
              <a:ext cx="3698705" cy="369332"/>
              <a:chOff x="2481943" y="5385916"/>
              <a:chExt cx="3698705" cy="369332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481943" y="5385916"/>
                <a:ext cx="3698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-25000" dirty="0" smtClean="0"/>
                  <a:t>2      </a:t>
                </a:r>
                <a:r>
                  <a:rPr lang="en-US" dirty="0" smtClean="0"/>
                  <a:t>         NO (dissolved in rain water)</a:t>
                </a:r>
                <a:endParaRPr lang="en-US" dirty="0"/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2902864" y="5392204"/>
                <a:ext cx="532563" cy="36304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97046" y="3316587"/>
              <a:ext cx="1046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Lightning</a:t>
              </a:r>
              <a:endParaRPr lang="en-US" dirty="0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588" y="241981"/>
            <a:ext cx="5050945" cy="616909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7119" y="2375880"/>
            <a:ext cx="3168111" cy="958486"/>
            <a:chOff x="182786" y="1787356"/>
            <a:chExt cx="3168111" cy="958486"/>
          </a:xfrm>
        </p:grpSpPr>
        <p:grpSp>
          <p:nvGrpSpPr>
            <p:cNvPr id="20" name="Group 19"/>
            <p:cNvGrpSpPr/>
            <p:nvPr/>
          </p:nvGrpSpPr>
          <p:grpSpPr>
            <a:xfrm>
              <a:off x="182786" y="2376510"/>
              <a:ext cx="3168111" cy="369332"/>
              <a:chOff x="2386948" y="4421274"/>
              <a:chExt cx="3168111" cy="36933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386948" y="4421274"/>
                <a:ext cx="31681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(g) + 3 H</a:t>
                </a:r>
                <a:r>
                  <a:rPr lang="en-US" baseline="-25000" dirty="0" smtClean="0"/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(g)      </a:t>
                </a:r>
                <a:r>
                  <a:rPr lang="en-US" dirty="0"/>
                  <a:t> </a:t>
                </a:r>
                <a:r>
                  <a:rPr lang="en-US" dirty="0" smtClean="0"/>
                  <a:t>      2 NH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(g)</a:t>
                </a:r>
                <a:endParaRPr lang="en-US" dirty="0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3979197" y="4427562"/>
                <a:ext cx="532563" cy="36304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427858" y="1787356"/>
              <a:ext cx="11990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Chemically</a:t>
              </a:r>
            </a:p>
            <a:p>
              <a:r>
                <a:rPr lang="en-US" dirty="0" smtClean="0"/>
                <a:t>400-500 °c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18352" y="4647337"/>
            <a:ext cx="370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Nitrogen “Cycle” – fixed, circulated, recirculated, returned to atmosphere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Must be obtained in our Diet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37897" y="5910597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is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complex?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3 methods of fixation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431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68" y="1294315"/>
            <a:ext cx="5478372" cy="284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490" y="128706"/>
            <a:ext cx="35903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Nitrogen – 3 Main Uses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8086" y="985755"/>
            <a:ext cx="47881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Protein/Tissue Pool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AA      Tissue Proteins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Liver t</a:t>
            </a:r>
            <a:r>
              <a:rPr lang="en-US" baseline="-25000" dirty="0" smtClean="0"/>
              <a:t>1/2</a:t>
            </a:r>
            <a:r>
              <a:rPr lang="en-US" dirty="0" smtClean="0"/>
              <a:t> = 1 week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Muscle t</a:t>
            </a:r>
            <a:r>
              <a:rPr lang="en-US" baseline="-25000" dirty="0" smtClean="0"/>
              <a:t>1/2</a:t>
            </a:r>
            <a:r>
              <a:rPr lang="en-US" dirty="0" smtClean="0"/>
              <a:t> = 6 months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Other </a:t>
            </a:r>
            <a:r>
              <a:rPr lang="en-US" dirty="0" smtClean="0"/>
              <a:t>Nitrogen </a:t>
            </a:r>
            <a:r>
              <a:rPr lang="en-US" dirty="0" smtClean="0"/>
              <a:t>Compounds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DNA/RNA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Lipids – Sphingolipids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Nicotinamide Ring (NAD</a:t>
            </a:r>
            <a:r>
              <a:rPr lang="en-US" baseline="30000" dirty="0" smtClean="0"/>
              <a:t>+</a:t>
            </a:r>
            <a:r>
              <a:rPr lang="en-US" dirty="0" smtClean="0"/>
              <a:t>/NADH)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Heme</a:t>
            </a:r>
            <a:r>
              <a:rPr lang="en-US" dirty="0" smtClean="0"/>
              <a:t> groups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Energy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Deamination or transamination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Form </a:t>
            </a:r>
            <a:r>
              <a:rPr lang="en-US" dirty="0" err="1" smtClean="0"/>
              <a:t>Keto</a:t>
            </a:r>
            <a:r>
              <a:rPr lang="en-US" dirty="0" smtClean="0"/>
              <a:t> Acids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Synthesize other compounds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91505" y="6158247"/>
            <a:ext cx="173393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3 Main Uses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165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90" y="128706"/>
            <a:ext cx="42284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Metabolic Nitrogen Balance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42489" y="959842"/>
            <a:ext cx="57156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Most AA from Diet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Nitrogen </a:t>
            </a:r>
            <a:r>
              <a:rPr lang="en-US" dirty="0"/>
              <a:t>“Balance”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Nitrogen “Pool” = </a:t>
            </a:r>
            <a:r>
              <a:rPr lang="en-US" dirty="0" smtClean="0"/>
              <a:t>constant (in = out)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Positive Balance – </a:t>
            </a:r>
            <a:r>
              <a:rPr lang="en-US" dirty="0" smtClean="0"/>
              <a:t>growth (in &gt; out)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Negative </a:t>
            </a:r>
            <a:r>
              <a:rPr lang="en-US" dirty="0" smtClean="0"/>
              <a:t>Balance– fasting/starving (in &lt; out)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Metabolic Breakdown = many “diseases” (1 example)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Diets and Diet Supplements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Good/Bad/Ugly?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707" y="2076512"/>
            <a:ext cx="2228571" cy="18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849" y="3895560"/>
            <a:ext cx="2257143" cy="1695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859" y="5462414"/>
            <a:ext cx="1476190" cy="1209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707" y="0"/>
            <a:ext cx="2171429" cy="2209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8063" y="920096"/>
            <a:ext cx="559769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PHE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17887" y="4373847"/>
            <a:ext cx="499945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Cys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58062" y="2801370"/>
            <a:ext cx="542136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LEU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32571" y="5731130"/>
            <a:ext cx="470770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Tyr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2489" y="6114449"/>
            <a:ext cx="264833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Nitrogen “Balance”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143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75433"/>
            <a:ext cx="8833249" cy="6249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7440" y="6062990"/>
            <a:ext cx="360053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AA Metabolic Pathways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70460" y="5155049"/>
            <a:ext cx="3822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Different Pathways for Different AA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Complicate – Lets skip it!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009" y="6163018"/>
            <a:ext cx="231039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Metabolic Diseases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67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4509" y="5705818"/>
            <a:ext cx="264376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Structure of AA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Structure of </a:t>
            </a:r>
            <a:r>
              <a:rPr lang="el-GR" sz="1600" dirty="0"/>
              <a:t>α</a:t>
            </a:r>
            <a:r>
              <a:rPr lang="en-US" sz="1600" dirty="0"/>
              <a:t>-</a:t>
            </a:r>
            <a:r>
              <a:rPr lang="en-US" sz="1600" dirty="0" err="1"/>
              <a:t>keto</a:t>
            </a:r>
            <a:r>
              <a:rPr lang="en-US" sz="1600" dirty="0"/>
              <a:t> acid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Complete the Reaction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28009" y="109865"/>
            <a:ext cx="526278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Nitrogen Transfer (Transamination)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8410" y="792599"/>
            <a:ext cx="5056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Transamination – removal/transfer of N from AA</a:t>
            </a:r>
          </a:p>
          <a:p>
            <a:pPr marL="342900" indent="-342900">
              <a:buAutoNum type="arabicPeriod"/>
            </a:pPr>
            <a:r>
              <a:rPr lang="el-GR" dirty="0" smtClean="0"/>
              <a:t>α</a:t>
            </a:r>
            <a:r>
              <a:rPr lang="en-US" dirty="0" smtClean="0"/>
              <a:t>–amino acid → </a:t>
            </a:r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keto</a:t>
            </a:r>
            <a:r>
              <a:rPr lang="en-US" dirty="0" smtClean="0"/>
              <a:t> acid</a:t>
            </a:r>
          </a:p>
          <a:p>
            <a:pPr marL="342900" indent="-342900">
              <a:buAutoNum type="arabicPeriod"/>
            </a:pPr>
            <a:r>
              <a:rPr lang="en-US" dirty="0" smtClean="0"/>
              <a:t>Unique Enzyme for each Unique AA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8" y="1992928"/>
            <a:ext cx="7702034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/>
          <p:cNvSpPr/>
          <p:nvPr/>
        </p:nvSpPr>
        <p:spPr>
          <a:xfrm rot="19982935">
            <a:off x="3142786" y="3470351"/>
            <a:ext cx="788251" cy="11242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0308" y="3556557"/>
            <a:ext cx="1373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Almost</a:t>
            </a:r>
          </a:p>
          <a:p>
            <a:r>
              <a:rPr lang="en-US" dirty="0" smtClean="0"/>
              <a:t>Always L-</a:t>
            </a:r>
            <a:r>
              <a:rPr lang="en-US" dirty="0" err="1" smtClean="0"/>
              <a:t>Glu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390900" y="4638997"/>
            <a:ext cx="1863638" cy="1790700"/>
            <a:chOff x="3390900" y="4638997"/>
            <a:chExt cx="1863638" cy="1790700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0" r="50710" b="12558"/>
            <a:stretch/>
          </p:blipFill>
          <p:spPr bwMode="auto">
            <a:xfrm>
              <a:off x="3390900" y="4638997"/>
              <a:ext cx="1724025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4772025" y="5048250"/>
              <a:ext cx="482513" cy="5238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931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3" y="2171701"/>
            <a:ext cx="78595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009" y="109865"/>
            <a:ext cx="37471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Transamination Example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76300" y="762000"/>
            <a:ext cx="210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Pyruvic Acid → L-Ala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4509" y="5705818"/>
            <a:ext cx="264376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Structure of AA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Structure of </a:t>
            </a:r>
            <a:r>
              <a:rPr lang="el-GR" sz="1600" dirty="0"/>
              <a:t>α</a:t>
            </a:r>
            <a:r>
              <a:rPr lang="en-US" sz="1600" dirty="0"/>
              <a:t>-</a:t>
            </a:r>
            <a:r>
              <a:rPr lang="en-US" sz="1600" dirty="0" err="1"/>
              <a:t>keto</a:t>
            </a:r>
            <a:r>
              <a:rPr lang="en-US" sz="1600" dirty="0"/>
              <a:t> acid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Complete the Reaction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8009" y="6110617"/>
            <a:ext cx="337086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 2:  </a:t>
            </a:r>
            <a:r>
              <a:rPr lang="en-US" dirty="0" smtClean="0"/>
              <a:t>Swap the Ketone and the Amine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12541748">
            <a:off x="1274838" y="2141706"/>
            <a:ext cx="487237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910210">
            <a:off x="2735886" y="3833168"/>
            <a:ext cx="487237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60131" y="4570771"/>
            <a:ext cx="103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-carbon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68644" y="1781343"/>
            <a:ext cx="103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-carbon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8009" y="5382652"/>
            <a:ext cx="337086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 1:  </a:t>
            </a:r>
            <a:r>
              <a:rPr lang="en-US" dirty="0" smtClean="0"/>
              <a:t>The NH</a:t>
            </a:r>
            <a:r>
              <a:rPr lang="en-US" baseline="-25000" dirty="0" smtClean="0"/>
              <a:t>2</a:t>
            </a:r>
            <a:r>
              <a:rPr lang="en-US" dirty="0" smtClean="0"/>
              <a:t> just moves from one alpha carbon to the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32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783</Words>
  <Application>Microsoft Office PowerPoint</Application>
  <PresentationFormat>On-screen Show (4:3)</PresentationFormat>
  <Paragraphs>181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26</cp:revision>
  <dcterms:created xsi:type="dcterms:W3CDTF">2020-03-25T15:59:49Z</dcterms:created>
  <dcterms:modified xsi:type="dcterms:W3CDTF">2020-04-28T22:49:38Z</dcterms:modified>
</cp:coreProperties>
</file>