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94" r:id="rId4"/>
    <p:sldId id="288" r:id="rId5"/>
    <p:sldId id="295" r:id="rId6"/>
    <p:sldId id="276" r:id="rId7"/>
    <p:sldId id="278" r:id="rId8"/>
    <p:sldId id="279" r:id="rId9"/>
    <p:sldId id="280" r:id="rId10"/>
    <p:sldId id="296" r:id="rId11"/>
    <p:sldId id="298" r:id="rId12"/>
    <p:sldId id="303" r:id="rId13"/>
    <p:sldId id="304" r:id="rId14"/>
    <p:sldId id="299" r:id="rId15"/>
    <p:sldId id="297" r:id="rId16"/>
    <p:sldId id="281" r:id="rId17"/>
    <p:sldId id="300" r:id="rId18"/>
    <p:sldId id="301" r:id="rId19"/>
    <p:sldId id="283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88" units="1/in"/>
          <inkml:channelProperty channel="Y" name="resolution" value="2540.07788" units="1/in"/>
          <inkml:channelProperty channel="F" name="resolution" value="INF" units="1/dev"/>
        </inkml:channelProperties>
      </inkml:inkSource>
      <inkml:timestamp xml:id="ts0" timeString="2010-04-26T15:39:27.31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21 0 110,'0'0'34,"0"0"1,0 0-1,0 0-26,0 0-3,0 0-1,0 0-11,0 0-24,0 0-2,-9 0-1,-3 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88" units="1/in"/>
          <inkml:channelProperty channel="Y" name="resolution" value="2540.07788" units="1/in"/>
          <inkml:channelProperty channel="F" name="resolution" value="INF" units="1/dev"/>
        </inkml:channelProperties>
      </inkml:inkSource>
      <inkml:timestamp xml:id="ts0" timeString="2010-04-26T15:39:28.265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0 0 98,'8'8'30,"-8"-8"-1,0 0 1,0 0-23,0 0-5,0 0-9,0 0-20,0 0-1,0 0 0,0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88" units="1/in"/>
          <inkml:channelProperty channel="Y" name="resolution" value="2540.07788" units="1/in"/>
          <inkml:channelProperty channel="F" name="resolution" value="INF" units="1/dev"/>
        </inkml:channelProperties>
      </inkml:inkSource>
      <inkml:timestamp xml:id="ts0" timeString="2010-04-26T15:39:29.515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-5-6 119,'15'0'32,"-15"0"-1,0 0-12,19 4-45,-19-4-4,0 0-1,-19 21-2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53E9-B531-4124-B7E3-4B99997D3C8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55CE3-318A-4AD5-BB8F-1930C5E33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C1A517-4735-4346-AB7D-D78F8C4BBB86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1645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E71F22-97F8-4DC0-A44F-EF194CCE4326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3172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1C98BA-11FF-4D2B-AFE0-EB5B3FD289D0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73740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70C46E-D1C7-41C0-8AEB-731528C4F566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3341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A36A51-DB6E-41EC-94E3-5CA093D7A17D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93545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AA357C-8BDB-478A-8A20-C53AA4FD5190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492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DD7AB2-EF60-4629-92D8-54FE080654A2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05605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583243-263B-46E4-900A-DD92865C3F6D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3460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176ECC-54CB-4D35-B960-E737C1AF3A58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52681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D5AF06-7588-4BBE-9B01-432E3F7DD98E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56565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1.xml"/><Relationship Id="rId7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11" Type="http://schemas.openxmlformats.org/officeDocument/2006/relationships/image" Target="NULL"/><Relationship Id="rId5" Type="http://schemas.openxmlformats.org/officeDocument/2006/relationships/image" Target="../media/image3.w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1.bin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 storage/locations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β-oxidation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Lipogenesis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Carbohydrates vs FA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What changed/Type of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Energy – gain/loss/neutral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Oxidation/Reduction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Miscellaneous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" y="3220778"/>
            <a:ext cx="42947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963-970</a:t>
            </a:r>
          </a:p>
          <a:p>
            <a:r>
              <a:rPr lang="en-US" dirty="0" smtClean="0"/>
              <a:t>Sections 35.1-35.4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3671686"/>
            <a:ext cx="4294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307" y="206597"/>
            <a:ext cx="7437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35a – Lipid and 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005" y="207401"/>
            <a:ext cx="38044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Example – </a:t>
            </a:r>
            <a:r>
              <a:rPr lang="en-US" sz="2800" dirty="0" err="1" smtClean="0"/>
              <a:t>Decanoic</a:t>
            </a:r>
            <a:r>
              <a:rPr lang="en-US" sz="2800" dirty="0" smtClean="0"/>
              <a:t> Acid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89558" y="5951294"/>
            <a:ext cx="23352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# Cycles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3 ATP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1112" y="893878"/>
            <a:ext cx="6536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How many cycles of </a:t>
            </a:r>
            <a:r>
              <a:rPr lang="el-GR" dirty="0" smtClean="0"/>
              <a:t>β</a:t>
            </a:r>
            <a:r>
              <a:rPr lang="en-US" dirty="0" smtClean="0"/>
              <a:t>-oxidation will occur?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NADH are made?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FADH</a:t>
            </a:r>
            <a:r>
              <a:rPr lang="en-US" baseline="-25000" dirty="0" smtClean="0"/>
              <a:t>2</a:t>
            </a:r>
            <a:r>
              <a:rPr lang="en-US" dirty="0" smtClean="0"/>
              <a:t> are made?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ATP are used?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ATP are produced?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molecules of Acetyl-CoA are transported to the CAC?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molecules of ATP can be made in the CAC?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005" y="207401"/>
            <a:ext cx="38044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Example – </a:t>
            </a:r>
            <a:r>
              <a:rPr lang="en-US" sz="2800" dirty="0" err="1" smtClean="0"/>
              <a:t>Decanoic</a:t>
            </a:r>
            <a:r>
              <a:rPr lang="en-US" sz="2800" dirty="0" smtClean="0"/>
              <a:t> Acid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89558" y="5951294"/>
            <a:ext cx="23352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Calculate # Cycles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3 ATP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77592" y="3255054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 C → 8 C → 6 C → 4 C → 2 C + 2 C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1112" y="872316"/>
            <a:ext cx="6536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How many cycles of </a:t>
            </a:r>
            <a:r>
              <a:rPr lang="el-GR" dirty="0" smtClean="0"/>
              <a:t>β</a:t>
            </a:r>
            <a:r>
              <a:rPr lang="en-US" dirty="0" smtClean="0"/>
              <a:t>-oxidation will occur?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NADH are made?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FADH</a:t>
            </a:r>
            <a:r>
              <a:rPr lang="en-US" baseline="-25000" dirty="0" smtClean="0"/>
              <a:t>2</a:t>
            </a:r>
            <a:r>
              <a:rPr lang="en-US" dirty="0" smtClean="0"/>
              <a:t> are made?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ATP are used?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ATP are produced?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molecules of Acetyl-CoA are transported to the CAC?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many molecules of ATP can be made in the CAC?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112" y="4069582"/>
            <a:ext cx="4240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4 Cycles</a:t>
            </a:r>
          </a:p>
          <a:p>
            <a:pPr marL="342900" indent="-342900">
              <a:buAutoNum type="arabicPeriod"/>
            </a:pPr>
            <a:r>
              <a:rPr lang="en-US" dirty="0" smtClean="0"/>
              <a:t>1 NADH/cycle = 4 total</a:t>
            </a:r>
          </a:p>
          <a:p>
            <a:pPr marL="342900" indent="-342900">
              <a:buAutoNum type="arabicPeriod"/>
            </a:pPr>
            <a:r>
              <a:rPr lang="en-US" dirty="0" smtClean="0"/>
              <a:t>1 FADH</a:t>
            </a:r>
            <a:r>
              <a:rPr lang="en-US" baseline="-25000" dirty="0" smtClean="0"/>
              <a:t>2</a:t>
            </a:r>
            <a:r>
              <a:rPr lang="en-US" dirty="0" smtClean="0"/>
              <a:t>/cycle = 4 total</a:t>
            </a:r>
          </a:p>
          <a:p>
            <a:pPr marL="342900" indent="-342900">
              <a:buAutoNum type="arabicPeriod"/>
            </a:pPr>
            <a:r>
              <a:rPr lang="en-US" dirty="0" smtClean="0"/>
              <a:t>1 ATP used to start the cycle</a:t>
            </a:r>
          </a:p>
          <a:p>
            <a:pPr marL="342900" indent="-342900">
              <a:buAutoNum type="arabicPeriod"/>
            </a:pPr>
            <a:r>
              <a:rPr lang="en-US" dirty="0" smtClean="0"/>
              <a:t>Technically no ATP are produced but you can convert the NADH and FADH</a:t>
            </a:r>
            <a:r>
              <a:rPr lang="en-US" baseline="-25000" dirty="0" smtClean="0"/>
              <a:t>2</a:t>
            </a:r>
            <a:r>
              <a:rPr lang="en-US" dirty="0" smtClean="0"/>
              <a:t> into 5 ATP/cycle = 20 ATP (-1 to start)</a:t>
            </a:r>
          </a:p>
          <a:p>
            <a:pPr marL="342900" indent="-342900">
              <a:buAutoNum type="arabicPeriod"/>
            </a:pPr>
            <a:r>
              <a:rPr lang="en-US" dirty="0" smtClean="0"/>
              <a:t>5 molecules</a:t>
            </a:r>
          </a:p>
          <a:p>
            <a:pPr marL="342900" indent="-342900">
              <a:buAutoNum type="arabicPeriod"/>
            </a:pPr>
            <a:r>
              <a:rPr lang="en-US" dirty="0" smtClean="0"/>
              <a:t>CAC = </a:t>
            </a:r>
            <a:r>
              <a:rPr lang="en-US" dirty="0" smtClean="0"/>
              <a:t>12 </a:t>
            </a:r>
            <a:r>
              <a:rPr lang="en-US" dirty="0" smtClean="0"/>
              <a:t>ATP/cycle = </a:t>
            </a:r>
            <a:r>
              <a:rPr lang="en-US" dirty="0" smtClean="0"/>
              <a:t>60 </a:t>
            </a:r>
            <a:r>
              <a:rPr lang="en-US" dirty="0" smtClean="0"/>
              <a:t>ATP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45112"/>
              </p:ext>
            </p:extLst>
          </p:nvPr>
        </p:nvGraphicFramePr>
        <p:xfrm>
          <a:off x="4788271" y="520903"/>
          <a:ext cx="4236569" cy="158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S ChemDraw Drawing" r:id="rId3" imgW="5402520" imgH="2026800" progId="ChemDraw.Document.4.5">
                  <p:embed/>
                </p:oleObj>
              </mc:Choice>
              <mc:Fallback>
                <p:oleObj name="CS ChemDraw Drawing" r:id="rId3" imgW="5402520" imgH="2026800" progId="ChemDraw.Document.4.5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271" y="520903"/>
                        <a:ext cx="4236569" cy="158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351314" y="2928670"/>
            <a:ext cx="371789" cy="38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7097" y="2928670"/>
            <a:ext cx="371789" cy="38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82937" y="2913995"/>
            <a:ext cx="371789" cy="38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25896" y="2893075"/>
            <a:ext cx="371789" cy="38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894303"/>
            <a:ext cx="4479925" cy="596369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485745" y="894303"/>
            <a:ext cx="4664075" cy="596369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4637821" y="1732609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/>
              <a:t>Glucose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9373" y="1130718"/>
            <a:ext cx="3939032" cy="5490865"/>
            <a:chOff x="274638" y="411163"/>
            <a:chExt cx="3939032" cy="5490865"/>
          </a:xfrm>
        </p:grpSpPr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731838" y="411163"/>
              <a:ext cx="20377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 err="1"/>
                <a:t>Hexanoic</a:t>
              </a:r>
              <a:r>
                <a:rPr lang="en-US" b="1" dirty="0"/>
                <a:t> acid</a:t>
              </a: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2559050" y="411163"/>
              <a:ext cx="16546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  (C</a:t>
              </a:r>
              <a:r>
                <a:rPr lang="en-US" b="1" baseline="-25000"/>
                <a:t>6</a:t>
              </a:r>
              <a:r>
                <a:rPr lang="en-US" b="1"/>
                <a:t>H</a:t>
              </a:r>
              <a:r>
                <a:rPr lang="en-US" b="1" baseline="-25000"/>
                <a:t>12</a:t>
              </a:r>
              <a:r>
                <a:rPr lang="en-US" b="1"/>
                <a:t>O</a:t>
              </a:r>
              <a:r>
                <a:rPr lang="en-US" b="1" baseline="-25000"/>
                <a:t>2</a:t>
              </a:r>
              <a:r>
                <a:rPr lang="en-US" b="1"/>
                <a:t>)</a:t>
              </a:r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274638" y="1050925"/>
              <a:ext cx="21146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 err="1"/>
                <a:t>Hexanoic</a:t>
              </a:r>
              <a:r>
                <a:rPr lang="en-US" b="1" dirty="0"/>
                <a:t> acid </a:t>
              </a:r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2286000" y="1325563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075" name="Text Box 11"/>
            <p:cNvSpPr txBox="1">
              <a:spLocks noChangeArrowheads="1"/>
            </p:cNvSpPr>
            <p:nvPr/>
          </p:nvSpPr>
          <p:spPr bwMode="auto">
            <a:xfrm>
              <a:off x="801688" y="1508125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Hexanoyl-CoA</a:t>
              </a:r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2835275" y="1508125"/>
              <a:ext cx="1093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-1 ATP</a:t>
              </a:r>
            </a:p>
          </p:txBody>
        </p:sp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365125" y="2332038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Hexanoyl-CoA</a:t>
              </a:r>
            </a:p>
          </p:txBody>
        </p:sp>
        <p:sp>
          <p:nvSpPr>
            <p:cNvPr id="88082" name="Line 18"/>
            <p:cNvSpPr>
              <a:spLocks noChangeShapeType="1"/>
            </p:cNvSpPr>
            <p:nvPr/>
          </p:nvSpPr>
          <p:spPr bwMode="auto">
            <a:xfrm>
              <a:off x="2466975" y="2514600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083" name="Text Box 19"/>
            <p:cNvSpPr txBox="1">
              <a:spLocks noChangeArrowheads="1"/>
            </p:cNvSpPr>
            <p:nvPr/>
          </p:nvSpPr>
          <p:spPr bwMode="auto">
            <a:xfrm>
              <a:off x="822325" y="2879725"/>
              <a:ext cx="19373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3 Acetyl-CoA</a:t>
              </a: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2835275" y="2879725"/>
              <a:ext cx="11451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30 ATP</a:t>
              </a:r>
            </a:p>
          </p:txBody>
        </p:sp>
        <p:sp>
          <p:nvSpPr>
            <p:cNvPr id="88089" name="Text Box 25"/>
            <p:cNvSpPr txBox="1">
              <a:spLocks noChangeArrowheads="1"/>
            </p:cNvSpPr>
            <p:nvPr/>
          </p:nvSpPr>
          <p:spPr bwMode="auto">
            <a:xfrm>
              <a:off x="822325" y="3454400"/>
              <a:ext cx="13672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FADH</a:t>
              </a:r>
              <a:r>
                <a:rPr lang="en-US" b="1" baseline="-25000"/>
                <a:t>2</a:t>
              </a:r>
            </a:p>
          </p:txBody>
        </p:sp>
        <p:sp>
          <p:nvSpPr>
            <p:cNvPr id="88090" name="Text Box 26"/>
            <p:cNvSpPr txBox="1">
              <a:spLocks noChangeArrowheads="1"/>
            </p:cNvSpPr>
            <p:nvPr/>
          </p:nvSpPr>
          <p:spPr bwMode="auto">
            <a:xfrm>
              <a:off x="2835275" y="3429000"/>
              <a:ext cx="11451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  3 ATP</a:t>
              </a:r>
            </a:p>
          </p:txBody>
        </p:sp>
        <p:sp>
          <p:nvSpPr>
            <p:cNvPr id="88092" name="Text Box 28"/>
            <p:cNvSpPr txBox="1">
              <a:spLocks noChangeArrowheads="1"/>
            </p:cNvSpPr>
            <p:nvPr/>
          </p:nvSpPr>
          <p:spPr bwMode="auto">
            <a:xfrm>
              <a:off x="788988" y="3978275"/>
              <a:ext cx="20072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NADH + H</a:t>
              </a:r>
              <a:r>
                <a:rPr lang="en-US" b="1" baseline="30000"/>
                <a:t>+</a:t>
              </a:r>
            </a:p>
          </p:txBody>
        </p:sp>
        <p:sp>
          <p:nvSpPr>
            <p:cNvPr id="88093" name="Text Box 29"/>
            <p:cNvSpPr txBox="1">
              <a:spLocks noChangeArrowheads="1"/>
            </p:cNvSpPr>
            <p:nvPr/>
          </p:nvSpPr>
          <p:spPr bwMode="auto">
            <a:xfrm>
              <a:off x="2925763" y="3978275"/>
              <a:ext cx="10681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 5 ATP</a:t>
              </a:r>
            </a:p>
          </p:txBody>
        </p:sp>
        <p:sp>
          <p:nvSpPr>
            <p:cNvPr id="88096" name="Line 32"/>
            <p:cNvSpPr>
              <a:spLocks noChangeShapeType="1"/>
            </p:cNvSpPr>
            <p:nvPr/>
          </p:nvSpPr>
          <p:spPr bwMode="auto">
            <a:xfrm>
              <a:off x="2743200" y="4618038"/>
              <a:ext cx="1463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097" name="Text Box 33"/>
            <p:cNvSpPr txBox="1">
              <a:spLocks noChangeArrowheads="1"/>
            </p:cNvSpPr>
            <p:nvPr/>
          </p:nvSpPr>
          <p:spPr bwMode="auto">
            <a:xfrm>
              <a:off x="2925763" y="4800600"/>
              <a:ext cx="11451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37 ATP</a:t>
              </a:r>
            </a:p>
          </p:txBody>
        </p:sp>
        <p:sp>
          <p:nvSpPr>
            <p:cNvPr id="88102" name="Text Box 38"/>
            <p:cNvSpPr txBox="1">
              <a:spLocks noChangeArrowheads="1"/>
            </p:cNvSpPr>
            <p:nvPr/>
          </p:nvSpPr>
          <p:spPr bwMode="auto">
            <a:xfrm>
              <a:off x="639763" y="5075238"/>
              <a:ext cx="1573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Mwt = 116</a:t>
              </a:r>
            </a:p>
          </p:txBody>
        </p:sp>
        <p:sp>
          <p:nvSpPr>
            <p:cNvPr id="88104" name="Text Box 40"/>
            <p:cNvSpPr txBox="1">
              <a:spLocks noChangeArrowheads="1"/>
            </p:cNvSpPr>
            <p:nvPr/>
          </p:nvSpPr>
          <p:spPr bwMode="auto">
            <a:xfrm>
              <a:off x="549275" y="5440363"/>
              <a:ext cx="3159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ATP per Gram =  0.32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04239" y="955378"/>
            <a:ext cx="3749675" cy="5555953"/>
            <a:chOff x="4662488" y="438150"/>
            <a:chExt cx="3749675" cy="5555953"/>
          </a:xfrm>
        </p:grpSpPr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4902200" y="438150"/>
              <a:ext cx="2619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Glucose (C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)</a:t>
              </a:r>
              <a:endParaRPr lang="en-US" b="1" baseline="-25000" dirty="0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5668963" y="1325563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4754563" y="1508125"/>
              <a:ext cx="1715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pyruvates</a:t>
              </a: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6856413" y="1508125"/>
              <a:ext cx="9912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ATP</a:t>
              </a: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4802188" y="2606675"/>
              <a:ext cx="1715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pyruvates</a:t>
              </a:r>
            </a:p>
          </p:txBody>
        </p: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6489700" y="2879725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087" name="Text Box 23"/>
            <p:cNvSpPr txBox="1">
              <a:spLocks noChangeArrowheads="1"/>
            </p:cNvSpPr>
            <p:nvPr/>
          </p:nvSpPr>
          <p:spPr bwMode="auto">
            <a:xfrm>
              <a:off x="4937125" y="3154363"/>
              <a:ext cx="19373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Acetyl-CoA</a:t>
              </a:r>
            </a:p>
          </p:txBody>
        </p:sp>
        <p:sp>
          <p:nvSpPr>
            <p:cNvPr id="88088" name="Text Box 24"/>
            <p:cNvSpPr txBox="1">
              <a:spLocks noChangeArrowheads="1"/>
            </p:cNvSpPr>
            <p:nvPr/>
          </p:nvSpPr>
          <p:spPr bwMode="auto">
            <a:xfrm>
              <a:off x="6856413" y="3154363"/>
              <a:ext cx="11451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20 ATP</a:t>
              </a:r>
            </a:p>
          </p:txBody>
        </p:sp>
        <p:sp>
          <p:nvSpPr>
            <p:cNvPr id="88091" name="Text Box 27"/>
            <p:cNvSpPr txBox="1">
              <a:spLocks noChangeArrowheads="1"/>
            </p:cNvSpPr>
            <p:nvPr/>
          </p:nvSpPr>
          <p:spPr bwMode="auto">
            <a:xfrm>
              <a:off x="4937125" y="3703638"/>
              <a:ext cx="20072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2 NADH + H</a:t>
              </a:r>
              <a:r>
                <a:rPr lang="en-US" b="1" baseline="30000"/>
                <a:t>+</a:t>
              </a:r>
            </a:p>
          </p:txBody>
        </p:sp>
        <p:sp>
          <p:nvSpPr>
            <p:cNvPr id="12317" name="Text Box 30"/>
            <p:cNvSpPr txBox="1">
              <a:spLocks noChangeArrowheads="1"/>
            </p:cNvSpPr>
            <p:nvPr/>
          </p:nvSpPr>
          <p:spPr bwMode="auto">
            <a:xfrm>
              <a:off x="5576888" y="4552950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b="1"/>
            </a:p>
          </p:txBody>
        </p:sp>
        <p:sp>
          <p:nvSpPr>
            <p:cNvPr id="88095" name="Text Box 31"/>
            <p:cNvSpPr txBox="1">
              <a:spLocks noChangeArrowheads="1"/>
            </p:cNvSpPr>
            <p:nvPr/>
          </p:nvSpPr>
          <p:spPr bwMode="auto">
            <a:xfrm>
              <a:off x="7067550" y="3703638"/>
              <a:ext cx="9912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5 ATP</a:t>
              </a:r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6948488" y="4343400"/>
              <a:ext cx="1463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099" name="Text Box 35"/>
            <p:cNvSpPr txBox="1">
              <a:spLocks noChangeArrowheads="1"/>
            </p:cNvSpPr>
            <p:nvPr/>
          </p:nvSpPr>
          <p:spPr bwMode="auto">
            <a:xfrm>
              <a:off x="7131050" y="4618038"/>
              <a:ext cx="11451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32 ATP</a:t>
              </a:r>
            </a:p>
          </p:txBody>
        </p:sp>
        <p:sp>
          <p:nvSpPr>
            <p:cNvPr id="88100" name="Text Box 36"/>
            <p:cNvSpPr txBox="1">
              <a:spLocks noChangeArrowheads="1"/>
            </p:cNvSpPr>
            <p:nvPr/>
          </p:nvSpPr>
          <p:spPr bwMode="auto">
            <a:xfrm>
              <a:off x="4754563" y="1965325"/>
              <a:ext cx="20072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2 NADH + H</a:t>
              </a:r>
              <a:r>
                <a:rPr lang="en-US" b="1" baseline="30000" dirty="0"/>
                <a:t>+</a:t>
              </a:r>
            </a:p>
          </p:txBody>
        </p:sp>
        <p:sp>
          <p:nvSpPr>
            <p:cNvPr id="88101" name="Text Box 37"/>
            <p:cNvSpPr txBox="1">
              <a:spLocks noChangeArrowheads="1"/>
            </p:cNvSpPr>
            <p:nvPr/>
          </p:nvSpPr>
          <p:spPr bwMode="auto">
            <a:xfrm>
              <a:off x="6856413" y="1965325"/>
              <a:ext cx="10511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5 ATP </a:t>
              </a:r>
            </a:p>
          </p:txBody>
        </p:sp>
        <p:sp>
          <p:nvSpPr>
            <p:cNvPr id="88103" name="Text Box 39"/>
            <p:cNvSpPr txBox="1">
              <a:spLocks noChangeArrowheads="1"/>
            </p:cNvSpPr>
            <p:nvPr/>
          </p:nvSpPr>
          <p:spPr bwMode="auto">
            <a:xfrm>
              <a:off x="5099050" y="5075238"/>
              <a:ext cx="15905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Mwt = 180</a:t>
              </a:r>
            </a:p>
          </p:txBody>
        </p:sp>
        <p:sp>
          <p:nvSpPr>
            <p:cNvPr id="88105" name="Text Box 41"/>
            <p:cNvSpPr txBox="1">
              <a:spLocks noChangeArrowheads="1"/>
            </p:cNvSpPr>
            <p:nvPr/>
          </p:nvSpPr>
          <p:spPr bwMode="auto">
            <a:xfrm>
              <a:off x="4662488" y="5532438"/>
              <a:ext cx="30054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ATP per Gram = 0.17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433" y="116543"/>
            <a:ext cx="43410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Fatty </a:t>
            </a:r>
            <a:r>
              <a:rPr lang="en-US" sz="2800" dirty="0" smtClean="0"/>
              <a:t>Acids vs Carbohydrates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85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846586"/>
              </p:ext>
            </p:extLst>
          </p:nvPr>
        </p:nvGraphicFramePr>
        <p:xfrm>
          <a:off x="373957" y="984739"/>
          <a:ext cx="7639184" cy="58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Image File" r:id="rId4" imgW="7995061" imgH="6147116" progId="ImageExpertImage">
                  <p:embed/>
                </p:oleObj>
              </mc:Choice>
              <mc:Fallback>
                <p:oleObj name="Image File" r:id="rId4" imgW="7995061" imgH="6147116" progId="ImageExpertImage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57" y="984739"/>
                        <a:ext cx="7639184" cy="58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33" y="116543"/>
            <a:ext cx="43410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Fatty </a:t>
            </a:r>
            <a:r>
              <a:rPr lang="en-US" sz="2800" dirty="0" smtClean="0"/>
              <a:t>Acids vs Carbohydrates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433" y="6433613"/>
            <a:ext cx="117972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35.1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13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64" y="210310"/>
            <a:ext cx="18696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Lipogenesis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6564" y="934497"/>
            <a:ext cx="3245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Biosynthesis of FA molecules from acetyl-CoA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Not the reverse of </a:t>
            </a:r>
            <a:r>
              <a:rPr lang="el-GR" dirty="0" smtClean="0"/>
              <a:t>β</a:t>
            </a:r>
            <a:r>
              <a:rPr lang="en-US" dirty="0" smtClean="0"/>
              <a:t>-oxidation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Occurs in </a:t>
            </a:r>
            <a:r>
              <a:rPr lang="en-US" dirty="0" err="1" smtClean="0"/>
              <a:t>Cyctoplasm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 Enzymes used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Uses different Co-enzyme “Handle” (CoA vs ACP)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352" y="460758"/>
            <a:ext cx="5670014" cy="6397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564" y="6132163"/>
            <a:ext cx="297205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3 differences between cycles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7" y="652906"/>
            <a:ext cx="4927765" cy="61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Right Arrow 3"/>
          <p:cNvSpPr/>
          <p:nvPr/>
        </p:nvSpPr>
        <p:spPr>
          <a:xfrm rot="10800000">
            <a:off x="5542880" y="523220"/>
            <a:ext cx="1738365" cy="5924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062" y="5418731"/>
            <a:ext cx="268433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Gain/Loss/Neutral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261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Lipogenesis – All steps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04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95325" y="114300"/>
            <a:ext cx="7772400" cy="657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0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58" y="1406771"/>
            <a:ext cx="4973938" cy="26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203" y="181302"/>
            <a:ext cx="52441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0 (Formation of </a:t>
            </a:r>
            <a:r>
              <a:rPr lang="en-US" sz="2800" dirty="0" err="1" smtClean="0"/>
              <a:t>Malonyl</a:t>
            </a:r>
            <a:r>
              <a:rPr lang="en-US" sz="2800" smtClean="0"/>
              <a:t>-CoA)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9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3587" b="73982"/>
          <a:stretch>
            <a:fillRect/>
          </a:stretch>
        </p:blipFill>
        <p:spPr bwMode="auto">
          <a:xfrm>
            <a:off x="641748" y="1006680"/>
            <a:ext cx="7928149" cy="251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203" y="181302"/>
            <a:ext cx="44646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1 (Handles Added - ACP)</a:t>
            </a:r>
            <a:endParaRPr lang="en-US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32986" b="46181"/>
          <a:stretch>
            <a:fillRect/>
          </a:stretch>
        </p:blipFill>
        <p:spPr bwMode="auto">
          <a:xfrm>
            <a:off x="1195754" y="4551169"/>
            <a:ext cx="7081353" cy="207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203" y="3807785"/>
            <a:ext cx="59157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2 (Condensation/Decarboxylation)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0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59213" r="1439" b="30417"/>
          <a:stretch>
            <a:fillRect/>
          </a:stretch>
        </p:blipFill>
        <p:spPr bwMode="auto">
          <a:xfrm>
            <a:off x="141203" y="961450"/>
            <a:ext cx="8791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203" y="181302"/>
            <a:ext cx="28755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3 (Reduction)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75555" r="22865" b="14352"/>
          <a:stretch>
            <a:fillRect/>
          </a:stretch>
        </p:blipFill>
        <p:spPr bwMode="auto">
          <a:xfrm>
            <a:off x="803380" y="4626893"/>
            <a:ext cx="7573649" cy="14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203" y="3738942"/>
            <a:ext cx="31920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4 (Dehydration)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90486"/>
          <a:stretch/>
        </p:blipFill>
        <p:spPr bwMode="auto">
          <a:xfrm>
            <a:off x="472466" y="1237735"/>
            <a:ext cx="8048175" cy="10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691" y="320098"/>
            <a:ext cx="28755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5 (Reduction)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96341" y="6210107"/>
            <a:ext cx="19822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Go to Step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9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09" y="281354"/>
            <a:ext cx="42270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Energy Storage/Distribution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0484" y="1105318"/>
            <a:ext cx="43220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Major Energy Sources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Carbohydrates (brain, anaerobic)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Fatty Acids (most dense)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Amino Acids (versatile, N-source)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Amount of Energy storage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Glucose/Glycogen – 1,800 kcal (1%)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FA– 136,000 kcal (84%)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AA/Protein– 24,000 kcal (15%)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Location of Energy storage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Liver – glucose/glycogen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Adipose Tissue – FA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Muscle - protein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099" y="804574"/>
            <a:ext cx="4488417" cy="5505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84" y="5894866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Relative amounts of Energy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storage locations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7" y="274637"/>
            <a:ext cx="78486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6207" y="120580"/>
            <a:ext cx="35506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Fatty Acid “Big Picture”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136" y="120580"/>
            <a:ext cx="273254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See the Big Picture (Ch. 32)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40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8323"/>
              </p:ext>
            </p:extLst>
          </p:nvPr>
        </p:nvGraphicFramePr>
        <p:xfrm>
          <a:off x="4607636" y="1537145"/>
          <a:ext cx="4536364" cy="231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2859024" imgH="1456944" progId="Word.Document.8">
                  <p:embed/>
                </p:oleObj>
              </mc:Choice>
              <mc:Fallback>
                <p:oleObj name="Document" r:id="rId4" imgW="2859024" imgH="1456944" progId="Word.Document.8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636" y="1537145"/>
                        <a:ext cx="4536364" cy="2313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0350" y="4711700"/>
              <a:ext cx="7938" cy="3175"/>
            </p14:xfrm>
          </p:contentPart>
        </mc:Choice>
        <mc:Fallback xmlns="">
          <p:pic>
            <p:nvPicPr>
              <p:cNvPr id="307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2773" y="4695031"/>
                <a:ext cx="30670" cy="33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2693988"/>
              <a:ext cx="3175" cy="3175"/>
            </p14:xfrm>
          </p:contentPart>
        </mc:Choice>
        <mc:Fallback xmlns="">
          <p:pic>
            <p:nvPicPr>
              <p:cNvPr id="307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169" y="2683757"/>
                <a:ext cx="26458" cy="2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938" y="4722813"/>
              <a:ext cx="9525" cy="7937"/>
            </p14:xfrm>
          </p:contentPart>
        </mc:Choice>
        <mc:Fallback xmlns="">
          <p:pic>
            <p:nvPicPr>
              <p:cNvPr id="307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6779" y="4709104"/>
                <a:ext cx="31139" cy="2850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6806" y="346819"/>
            <a:ext cx="34417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Fatty Acid Metabolism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6806" y="1011819"/>
            <a:ext cx="4301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Occurs in Mitochondria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Aerobic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ATP formed (only redox coenzymes)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Franz </a:t>
            </a:r>
            <a:r>
              <a:rPr lang="en-US" dirty="0" err="1" smtClean="0"/>
              <a:t>Knoop</a:t>
            </a:r>
            <a:r>
              <a:rPr lang="en-US" dirty="0" smtClean="0"/>
              <a:t> (1904) - Determined FA are broken up into 2 Carbon Chunks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Pee experiments “Tagged Molecules”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Added Benzene ring to FA with even or odd numbers of C atoms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Collected “Pee”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Concluded broken up 2 C at a time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Took 50 years to “confirm”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</a:t>
            </a:r>
            <a:r>
              <a:rPr lang="en-US" dirty="0" smtClean="0"/>
              <a:t>-oxidation </a:t>
            </a:r>
            <a:r>
              <a:rPr lang="en-US" dirty="0" smtClean="0"/>
              <a:t>(2 Carbon Chop)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4511" y="5928527"/>
            <a:ext cx="30989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Concept – “tagged molecules”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3 Basic Facts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97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36" y="127856"/>
            <a:ext cx="4671332" cy="330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516" y="250111"/>
            <a:ext cx="41243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Β</a:t>
            </a:r>
            <a:r>
              <a:rPr lang="en-US" sz="2800" dirty="0" smtClean="0"/>
              <a:t>-oxidation/2 C Chop Cycle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" y="3569676"/>
            <a:ext cx="7239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209" y="1178171"/>
            <a:ext cx="3371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 Step + 4 Repeated Steps</a:t>
            </a:r>
          </a:p>
          <a:p>
            <a:pPr marL="342900" indent="-342900">
              <a:buAutoNum type="arabicPeriod"/>
            </a:pPr>
            <a:r>
              <a:rPr lang="en-US" dirty="0" smtClean="0"/>
              <a:t>Breaks off 2 Carbon at a time</a:t>
            </a:r>
          </a:p>
          <a:p>
            <a:pPr marL="342900" indent="-342900">
              <a:buAutoNum type="arabicPeriod"/>
            </a:pPr>
            <a:r>
              <a:rPr lang="en-US" dirty="0" smtClean="0"/>
              <a:t>6 C → 4C → 2C</a:t>
            </a:r>
          </a:p>
          <a:p>
            <a:pPr marL="342900" indent="-342900">
              <a:buAutoNum type="arabicPeriod"/>
            </a:pPr>
            <a:r>
              <a:rPr lang="en-US" dirty="0" smtClean="0"/>
              <a:t>Final products → CAC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7751" y="6136576"/>
            <a:ext cx="233528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is it a “Cycle”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CHE 102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" y="849720"/>
            <a:ext cx="6285832" cy="59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Right Arrow 1"/>
          <p:cNvSpPr/>
          <p:nvPr/>
        </p:nvSpPr>
        <p:spPr>
          <a:xfrm rot="10800000">
            <a:off x="6045299" y="1858945"/>
            <a:ext cx="1738365" cy="44974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9993" y="5268006"/>
            <a:ext cx="233528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Changes in 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Gain/Loss/Neutral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6564" y="210310"/>
            <a:ext cx="41243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β</a:t>
            </a:r>
            <a:r>
              <a:rPr lang="en-US" sz="2800" dirty="0" smtClean="0"/>
              <a:t>-oxidation/2 C Chop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1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4614" b="80894"/>
          <a:stretch>
            <a:fillRect/>
          </a:stretch>
        </p:blipFill>
        <p:spPr bwMode="auto">
          <a:xfrm>
            <a:off x="104775" y="930275"/>
            <a:ext cx="882173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29633" r="11058" b="60562"/>
          <a:stretch>
            <a:fillRect/>
          </a:stretch>
        </p:blipFill>
        <p:spPr bwMode="auto">
          <a:xfrm>
            <a:off x="125413" y="4413250"/>
            <a:ext cx="88915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413" y="231111"/>
            <a:ext cx="2865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1 (Activation)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413" y="3267388"/>
            <a:ext cx="2807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2 (Oxidation)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1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46431" r="22826" b="43451"/>
          <a:stretch>
            <a:fillRect/>
          </a:stretch>
        </p:blipFill>
        <p:spPr bwMode="auto">
          <a:xfrm>
            <a:off x="174625" y="1098550"/>
            <a:ext cx="86233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64864" r="5518" b="24754"/>
          <a:stretch>
            <a:fillRect/>
          </a:stretch>
        </p:blipFill>
        <p:spPr bwMode="auto">
          <a:xfrm>
            <a:off x="69850" y="4659313"/>
            <a:ext cx="89550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625" y="262930"/>
            <a:ext cx="28348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3 (Hydration)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4624" y="3242003"/>
            <a:ext cx="2807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4 (Oxidation)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8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86926" r="11333"/>
          <a:stretch>
            <a:fillRect/>
          </a:stretch>
        </p:blipFill>
        <p:spPr bwMode="auto">
          <a:xfrm>
            <a:off x="184150" y="1020763"/>
            <a:ext cx="87884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3992" y="6219930"/>
            <a:ext cx="19822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Go to Step 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150" y="227497"/>
            <a:ext cx="4283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5 (2 C Chop / Cleavage)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52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4495</TotalTime>
  <Words>716</Words>
  <Application>Microsoft Office PowerPoint</Application>
  <PresentationFormat>On-screen Show (4:3)</PresentationFormat>
  <Paragraphs>169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CS ChemDraw Drawing</vt:lpstr>
      <vt:lpstr>Image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21</cp:revision>
  <dcterms:created xsi:type="dcterms:W3CDTF">2020-03-25T15:59:49Z</dcterms:created>
  <dcterms:modified xsi:type="dcterms:W3CDTF">2020-04-27T04:05:32Z</dcterms:modified>
</cp:coreProperties>
</file>