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8" r:id="rId5"/>
    <p:sldId id="279" r:id="rId6"/>
    <p:sldId id="280" r:id="rId7"/>
    <p:sldId id="277" r:id="rId8"/>
    <p:sldId id="276" r:id="rId9"/>
    <p:sldId id="260" r:id="rId10"/>
    <p:sldId id="261" r:id="rId11"/>
    <p:sldId id="262" r:id="rId12"/>
    <p:sldId id="263" r:id="rId13"/>
    <p:sldId id="281" r:id="rId14"/>
    <p:sldId id="264" r:id="rId15"/>
    <p:sldId id="265" r:id="rId16"/>
    <p:sldId id="266" r:id="rId17"/>
    <p:sldId id="268" r:id="rId18"/>
    <p:sldId id="282" r:id="rId19"/>
    <p:sldId id="283" r:id="rId20"/>
    <p:sldId id="267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69" r:id="rId30"/>
    <p:sldId id="271" r:id="rId31"/>
    <p:sldId id="270" r:id="rId32"/>
    <p:sldId id="272" r:id="rId33"/>
    <p:sldId id="273" r:id="rId34"/>
    <p:sldId id="274" r:id="rId35"/>
    <p:sldId id="27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0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en.wikipedia.org/wiki/Gluconeogenesi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" y="1490890"/>
            <a:ext cx="4294772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Metabolism Basics + Advanced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Cooperation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EMP/Glycolysis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Hormones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Blood Glucose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Big Pictures Concepts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Metabolism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Cooperation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Blood Glucose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Reactions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Identify Type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Gain and loss of energy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Catabolic/Anabolic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Oxid</a:t>
            </a:r>
            <a:r>
              <a:rPr lang="en-US" dirty="0" smtClean="0"/>
              <a:t>/Reduction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967" y="3764727"/>
            <a:ext cx="429477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Hein 10</a:t>
            </a:r>
            <a:r>
              <a:rPr lang="en-US" baseline="30000" dirty="0" smtClean="0"/>
              <a:t>th</a:t>
            </a:r>
            <a:r>
              <a:rPr lang="en-US" dirty="0" smtClean="0"/>
              <a:t> Edition </a:t>
            </a:r>
          </a:p>
          <a:p>
            <a:r>
              <a:rPr lang="en-US" dirty="0"/>
              <a:t>P</a:t>
            </a:r>
            <a:r>
              <a:rPr lang="en-US" dirty="0" smtClean="0"/>
              <a:t>ages 939-959</a:t>
            </a:r>
          </a:p>
          <a:p>
            <a:r>
              <a:rPr lang="en-US" dirty="0" smtClean="0"/>
              <a:t>Sections 34.1-34.9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3841" y="4716304"/>
            <a:ext cx="429477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5458" y="206597"/>
            <a:ext cx="72667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102 Spring 2020</a:t>
            </a:r>
          </a:p>
          <a:p>
            <a:pPr algn="ctr"/>
            <a:r>
              <a:rPr lang="en-US" sz="3200" dirty="0" smtClean="0"/>
              <a:t>Lecture 34abc – Carbohydrate Metabolism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69" y="221064"/>
            <a:ext cx="10977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3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32303" y="3531714"/>
            <a:ext cx="10977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4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16822" y="810055"/>
            <a:ext cx="7470775" cy="2655888"/>
            <a:chOff x="1880980" y="1037121"/>
            <a:chExt cx="7470775" cy="2655888"/>
          </a:xfrm>
        </p:grpSpPr>
        <p:pic>
          <p:nvPicPr>
            <p:cNvPr id="5" name="Picture 11" descr="f6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980" y="1453599"/>
              <a:ext cx="2720975" cy="176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28"/>
            <p:cNvSpPr txBox="1">
              <a:spLocks noChangeArrowheads="1"/>
            </p:cNvSpPr>
            <p:nvPr/>
          </p:nvSpPr>
          <p:spPr bwMode="auto">
            <a:xfrm>
              <a:off x="1947724" y="1056724"/>
              <a:ext cx="28733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33CC33"/>
                  </a:solidFill>
                  <a:latin typeface="Symbol" pitchFamily="18" charset="2"/>
                </a:rPr>
                <a:t>b</a:t>
              </a:r>
              <a:r>
                <a:rPr lang="en-US" altLang="en-US" sz="2000" dirty="0">
                  <a:solidFill>
                    <a:srgbClr val="33CC33"/>
                  </a:solidFill>
                </a:rPr>
                <a:t>-D-Fructose-6-phosphate</a:t>
              </a: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5383005" y="1703870"/>
              <a:ext cx="6937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3300"/>
                  </a:solidFill>
                </a:rPr>
                <a:t>ADP</a:t>
              </a: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4621005" y="1703870"/>
              <a:ext cx="6651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3300"/>
                  </a:solidFill>
                </a:rPr>
                <a:t>ATP</a:t>
              </a:r>
            </a:p>
          </p:txBody>
        </p:sp>
        <p:pic>
          <p:nvPicPr>
            <p:cNvPr id="9" name="Picture 21" descr="takeout_reaction_arr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805" y="2100745"/>
              <a:ext cx="1066800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2" descr="fb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205" y="1418121"/>
              <a:ext cx="3040063" cy="227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4381292" y="2941705"/>
              <a:ext cx="2311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accent2"/>
                  </a:solidFill>
                </a:rPr>
                <a:t>Phosphofructokinase</a:t>
              </a:r>
            </a:p>
          </p:txBody>
        </p:sp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5992605" y="1037121"/>
              <a:ext cx="3359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33CC33"/>
                  </a:solidFill>
                  <a:latin typeface="Symbol" pitchFamily="18" charset="2"/>
                </a:rPr>
                <a:t>b</a:t>
              </a:r>
              <a:r>
                <a:rPr lang="en-US" altLang="en-US" sz="2000">
                  <a:solidFill>
                    <a:srgbClr val="33CC33"/>
                  </a:solidFill>
                </a:rPr>
                <a:t>-D-Fructose-1,6-bisphosphate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14486" y="3932346"/>
            <a:ext cx="6361121" cy="2735503"/>
            <a:chOff x="1580322" y="1151385"/>
            <a:chExt cx="7452278" cy="3151981"/>
          </a:xfrm>
        </p:grpSpPr>
        <p:pic>
          <p:nvPicPr>
            <p:cNvPr id="14" name="Picture 22" descr="fb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922" y="1859825"/>
              <a:ext cx="3040063" cy="227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5" descr="double_reaction_arro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122" y="2545625"/>
              <a:ext cx="1171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1580322" y="1478825"/>
              <a:ext cx="3359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33CC33"/>
                  </a:solidFill>
                  <a:latin typeface="Symbol" pitchFamily="18" charset="2"/>
                </a:rPr>
                <a:t>b</a:t>
              </a:r>
              <a:r>
                <a:rPr lang="en-US" altLang="en-US" sz="2000">
                  <a:solidFill>
                    <a:srgbClr val="33CC33"/>
                  </a:solidFill>
                </a:rPr>
                <a:t>-D-Fructose-1,6-bisphosphate</a:t>
              </a: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4704522" y="2850425"/>
              <a:ext cx="1085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accent2"/>
                  </a:solidFill>
                </a:rPr>
                <a:t>Aldolase</a:t>
              </a:r>
            </a:p>
          </p:txBody>
        </p:sp>
        <p:pic>
          <p:nvPicPr>
            <p:cNvPr id="18" name="Picture 2" descr="g3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7844" y="1548260"/>
              <a:ext cx="2343150" cy="123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 descr="dha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1384" y="2783335"/>
              <a:ext cx="2297113" cy="121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5725147" y="1151385"/>
              <a:ext cx="31146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33CC33"/>
                  </a:solidFill>
                </a:rPr>
                <a:t>Glyceraldehyde-3-phosphate</a:t>
              </a: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5881412" y="3906491"/>
              <a:ext cx="31511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33CC33"/>
                  </a:solidFill>
                </a:rPr>
                <a:t>Dihydroxyacetone phosphate</a:t>
              </a: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6625259" y="2426941"/>
              <a:ext cx="4413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67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69" y="221064"/>
            <a:ext cx="10977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5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32303" y="3531714"/>
            <a:ext cx="10977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6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65124" y="854110"/>
            <a:ext cx="7024523" cy="2349019"/>
            <a:chOff x="1388297" y="1417724"/>
            <a:chExt cx="8901940" cy="3151981"/>
          </a:xfrm>
        </p:grpSpPr>
        <p:pic>
          <p:nvPicPr>
            <p:cNvPr id="14" name="Picture 8" descr="g3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9102" y="3136192"/>
              <a:ext cx="2343150" cy="123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7175562" y="2693280"/>
              <a:ext cx="31146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33CC33"/>
                  </a:solidFill>
                </a:rPr>
                <a:t>Glyceraldehyde-3-phosphate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4175187" y="3013955"/>
              <a:ext cx="30003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accent2"/>
                  </a:solidFill>
                </a:rPr>
                <a:t>Triose phosphate isomerase</a:t>
              </a:r>
            </a:p>
          </p:txBody>
        </p:sp>
        <p:pic>
          <p:nvPicPr>
            <p:cNvPr id="17" name="Picture 25" descr="double_reaction_arr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586" y="3514811"/>
              <a:ext cx="1171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g3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994" y="1814599"/>
              <a:ext cx="2343150" cy="123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 descr="dh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534" y="3049674"/>
              <a:ext cx="2297113" cy="121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1388297" y="1417724"/>
              <a:ext cx="31146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33CC33"/>
                  </a:solidFill>
                </a:rPr>
                <a:t>Glyceraldehyde-3-phosphate</a:t>
              </a: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1544562" y="4172830"/>
              <a:ext cx="31511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33CC33"/>
                  </a:solidFill>
                </a:rPr>
                <a:t>Dihydroxyacetone phosphate</a:t>
              </a: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2288409" y="2693280"/>
              <a:ext cx="4413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+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0137" y="4482324"/>
            <a:ext cx="8216349" cy="1985962"/>
            <a:chOff x="1378709" y="1756603"/>
            <a:chExt cx="8216349" cy="1985962"/>
          </a:xfrm>
        </p:grpSpPr>
        <p:pic>
          <p:nvPicPr>
            <p:cNvPr id="24" name="Picture 8" descr="g3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670" y="2029653"/>
              <a:ext cx="2343150" cy="123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1378709" y="1756603"/>
              <a:ext cx="31146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33CC33"/>
                  </a:solidFill>
                </a:rPr>
                <a:t>Glyceraldehyde-3-phosphate</a:t>
              </a:r>
            </a:p>
          </p:txBody>
        </p:sp>
        <p:pic>
          <p:nvPicPr>
            <p:cNvPr id="26" name="Picture 13" descr="takeout_reaction_arro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670" y="2305878"/>
              <a:ext cx="1066800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4" descr="b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270" y="2153478"/>
              <a:ext cx="2754313" cy="124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4234070" y="2029653"/>
              <a:ext cx="10207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3300"/>
                  </a:solidFill>
                </a:rPr>
                <a:t>2 NAD</a:t>
              </a:r>
              <a:r>
                <a:rPr lang="en-US" altLang="en-US" sz="2000" baseline="30000">
                  <a:solidFill>
                    <a:srgbClr val="FF3300"/>
                  </a:solidFill>
                </a:rPr>
                <a:t>+</a:t>
              </a:r>
              <a:endParaRPr lang="en-US" altLang="en-US" sz="2000">
                <a:solidFill>
                  <a:srgbClr val="FF3300"/>
                </a:solidFill>
              </a:endParaRP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4361345" y="3040890"/>
              <a:ext cx="279876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accent2"/>
                  </a:solidFill>
                </a:rPr>
                <a:t>Glyceraldehyde-3-</a:t>
              </a:r>
            </a:p>
            <a:p>
              <a:pPr eaLnBrk="1" hangingPunct="1"/>
              <a:r>
                <a:rPr lang="en-US" altLang="en-US" sz="2000" dirty="0">
                  <a:solidFill>
                    <a:schemeClr val="accent2"/>
                  </a:solidFill>
                </a:rPr>
                <a:t>phosphate dehydrogenase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6596270" y="1772478"/>
              <a:ext cx="27130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33CC33"/>
                  </a:solidFill>
                </a:rPr>
                <a:t>1,3-Bisphosphoglycerate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8953708" y="2526471"/>
              <a:ext cx="6413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x2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3547167" y="2623378"/>
              <a:ext cx="6413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x2</a:t>
              </a: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5228948" y="2016953"/>
              <a:ext cx="11112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FF3300"/>
                  </a:solidFill>
                </a:rPr>
                <a:t>2 NADH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6916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4771" y="1178277"/>
            <a:ext cx="8114404" cy="1739900"/>
            <a:chOff x="1027043" y="2263499"/>
            <a:chExt cx="8114404" cy="1739900"/>
          </a:xfrm>
        </p:grpSpPr>
        <p:pic>
          <p:nvPicPr>
            <p:cNvPr id="3" name="Picture 14" descr="b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43" y="2660374"/>
              <a:ext cx="2754313" cy="124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1408043" y="2279374"/>
              <a:ext cx="27130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33CC33"/>
                  </a:solidFill>
                </a:rPr>
                <a:t>1,3-Bisphosphoglycerate</a:t>
              </a:r>
            </a:p>
          </p:txBody>
        </p:sp>
        <p:sp>
          <p:nvSpPr>
            <p:cNvPr id="5" name="Text Box 19"/>
            <p:cNvSpPr txBox="1">
              <a:spLocks noChangeArrowheads="1"/>
            </p:cNvSpPr>
            <p:nvPr/>
          </p:nvSpPr>
          <p:spPr bwMode="auto">
            <a:xfrm>
              <a:off x="3846443" y="2888974"/>
              <a:ext cx="6413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x2</a:t>
              </a:r>
            </a:p>
          </p:txBody>
        </p:sp>
        <p:pic>
          <p:nvPicPr>
            <p:cNvPr id="6" name="Picture 2" descr="3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474" y="2720699"/>
              <a:ext cx="2136775" cy="122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625009" y="2492099"/>
              <a:ext cx="8842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3300"/>
                  </a:solidFill>
                </a:rPr>
                <a:t>2 ADP</a:t>
              </a:r>
            </a:p>
          </p:txBody>
        </p:sp>
        <p:pic>
          <p:nvPicPr>
            <p:cNvPr id="8" name="Picture 5" descr="takeout_reaction_arro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2209" y="2796899"/>
              <a:ext cx="1066800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167118" y="3606524"/>
              <a:ext cx="26987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accent2"/>
                  </a:solidFill>
                </a:rPr>
                <a:t>Phosphoglycerate kinase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6457674" y="2263499"/>
              <a:ext cx="21986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33CC33"/>
                  </a:solidFill>
                </a:rPr>
                <a:t>3-Phosphoglycerate</a:t>
              </a:r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8500097" y="2881036"/>
              <a:ext cx="6413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x2</a:t>
              </a: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5466309" y="2484161"/>
              <a:ext cx="8556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FF3300"/>
                  </a:solidFill>
                </a:rPr>
                <a:t>2 ATP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1269" y="221064"/>
            <a:ext cx="10977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7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32303" y="3531714"/>
            <a:ext cx="10977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8</a:t>
            </a:r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239005" y="4327455"/>
            <a:ext cx="6821247" cy="1829352"/>
            <a:chOff x="2061437" y="1222514"/>
            <a:chExt cx="6821247" cy="1829352"/>
          </a:xfrm>
        </p:grpSpPr>
        <p:pic>
          <p:nvPicPr>
            <p:cNvPr id="16" name="Picture 9" descr="double_reaction_arro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2209" y="2136914"/>
              <a:ext cx="1171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2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809" y="1527314"/>
              <a:ext cx="1908175" cy="1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6301409" y="1222514"/>
              <a:ext cx="21986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33CC33"/>
                  </a:solidFill>
                </a:rPr>
                <a:t>2-Phosphoglycerate</a:t>
              </a: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4253310" y="2654991"/>
              <a:ext cx="2768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accent2"/>
                  </a:solidFill>
                </a:rPr>
                <a:t>Phosphoglycerate mutase</a:t>
              </a:r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8241334" y="2013641"/>
              <a:ext cx="6413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x2</a:t>
              </a:r>
            </a:p>
          </p:txBody>
        </p:sp>
        <p:pic>
          <p:nvPicPr>
            <p:cNvPr id="21" name="Picture 2" descr="3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437" y="1800364"/>
              <a:ext cx="2136775" cy="122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137637" y="1343164"/>
              <a:ext cx="21986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33CC33"/>
                  </a:solidFill>
                </a:rPr>
                <a:t>3-Phosphoglycerate</a:t>
              </a: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4180060" y="1960701"/>
              <a:ext cx="6413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x2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5825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1269" y="221064"/>
            <a:ext cx="10977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9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32303" y="3531714"/>
            <a:ext cx="128047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10</a:t>
            </a:r>
            <a:endParaRPr lang="en-US" sz="28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1168110" y="920782"/>
            <a:ext cx="6570594" cy="1908175"/>
            <a:chOff x="1789044" y="1075010"/>
            <a:chExt cx="6570594" cy="1908175"/>
          </a:xfrm>
        </p:grpSpPr>
        <p:pic>
          <p:nvPicPr>
            <p:cNvPr id="34" name="Picture 14" descr="double_reaction_arro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566" y="2000522"/>
              <a:ext cx="1171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4664766" y="2457722"/>
              <a:ext cx="987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accent2"/>
                  </a:solidFill>
                </a:rPr>
                <a:t>Enolase</a:t>
              </a:r>
            </a:p>
          </p:txBody>
        </p:sp>
        <p:pic>
          <p:nvPicPr>
            <p:cNvPr id="36" name="Picture 16" descr="pe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488" y="1543322"/>
              <a:ext cx="1828800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18"/>
            <p:cNvSpPr txBox="1">
              <a:spLocks noChangeArrowheads="1"/>
            </p:cNvSpPr>
            <p:nvPr/>
          </p:nvSpPr>
          <p:spPr bwMode="auto">
            <a:xfrm>
              <a:off x="5889488" y="1075010"/>
              <a:ext cx="23828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33CC33"/>
                  </a:solidFill>
                </a:rPr>
                <a:t>Phosphoenolpyruvate</a:t>
              </a:r>
            </a:p>
          </p:txBody>
        </p:sp>
        <p:sp>
          <p:nvSpPr>
            <p:cNvPr id="38" name="Text Box 29"/>
            <p:cNvSpPr txBox="1">
              <a:spLocks noChangeArrowheads="1"/>
            </p:cNvSpPr>
            <p:nvPr/>
          </p:nvSpPr>
          <p:spPr bwMode="auto">
            <a:xfrm>
              <a:off x="7718288" y="1866137"/>
              <a:ext cx="6413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x2</a:t>
              </a:r>
            </a:p>
          </p:txBody>
        </p:sp>
        <p:pic>
          <p:nvPicPr>
            <p:cNvPr id="39" name="Picture 11" descr="2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444" y="1379810"/>
              <a:ext cx="1908175" cy="1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1789044" y="1075010"/>
              <a:ext cx="21986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33CC33"/>
                  </a:solidFill>
                </a:rPr>
                <a:t>2-Phosphoglycerate</a:t>
              </a:r>
            </a:p>
          </p:txBody>
        </p:sp>
        <p:sp>
          <p:nvSpPr>
            <p:cNvPr id="41" name="Text Box 28"/>
            <p:cNvSpPr txBox="1">
              <a:spLocks noChangeArrowheads="1"/>
            </p:cNvSpPr>
            <p:nvPr/>
          </p:nvSpPr>
          <p:spPr bwMode="auto">
            <a:xfrm>
              <a:off x="3728969" y="1866137"/>
              <a:ext cx="6413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x2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67509" y="4189125"/>
            <a:ext cx="6369967" cy="1908175"/>
            <a:chOff x="1376107" y="1154523"/>
            <a:chExt cx="6369967" cy="1908175"/>
          </a:xfrm>
        </p:grpSpPr>
        <p:pic>
          <p:nvPicPr>
            <p:cNvPr id="43" name="Picture 16" descr="pe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107" y="1622835"/>
              <a:ext cx="1828800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 Box 18"/>
            <p:cNvSpPr txBox="1">
              <a:spLocks noChangeArrowheads="1"/>
            </p:cNvSpPr>
            <p:nvPr/>
          </p:nvSpPr>
          <p:spPr bwMode="auto">
            <a:xfrm>
              <a:off x="1376107" y="1154523"/>
              <a:ext cx="23828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33CC33"/>
                  </a:solidFill>
                </a:rPr>
                <a:t>Phosphoenolpyruvate</a:t>
              </a:r>
            </a:p>
          </p:txBody>
        </p:sp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3204907" y="1945650"/>
              <a:ext cx="6413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x2</a:t>
              </a:r>
            </a:p>
          </p:txBody>
        </p:sp>
        <p:sp>
          <p:nvSpPr>
            <p:cNvPr id="46" name="Text Box 19"/>
            <p:cNvSpPr txBox="1">
              <a:spLocks noChangeArrowheads="1"/>
            </p:cNvSpPr>
            <p:nvPr/>
          </p:nvSpPr>
          <p:spPr bwMode="auto">
            <a:xfrm>
              <a:off x="4605875" y="1548775"/>
              <a:ext cx="8556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3300"/>
                  </a:solidFill>
                </a:rPr>
                <a:t>2 ATP</a:t>
              </a:r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auto">
            <a:xfrm>
              <a:off x="3691475" y="1548775"/>
              <a:ext cx="8842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3300"/>
                  </a:solidFill>
                </a:rPr>
                <a:t>2 ADP</a:t>
              </a:r>
            </a:p>
          </p:txBody>
        </p:sp>
        <p:pic>
          <p:nvPicPr>
            <p:cNvPr id="48" name="Picture 21" descr="takeout_reaction_arro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675" y="1853575"/>
              <a:ext cx="1066800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2" descr="pyruvat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075" y="1701175"/>
              <a:ext cx="1965325" cy="130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3767675" y="2615575"/>
              <a:ext cx="17970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accent2"/>
                  </a:solidFill>
                </a:rPr>
                <a:t>Pyruvate kinase</a:t>
              </a:r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5977475" y="1472575"/>
              <a:ext cx="1085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33CC33"/>
                  </a:solidFill>
                </a:rPr>
                <a:t>Pyruvate</a:t>
              </a:r>
            </a:p>
          </p:txBody>
        </p:sp>
        <p:sp>
          <p:nvSpPr>
            <p:cNvPr id="52" name="Text Box 30"/>
            <p:cNvSpPr txBox="1">
              <a:spLocks noChangeArrowheads="1"/>
            </p:cNvSpPr>
            <p:nvPr/>
          </p:nvSpPr>
          <p:spPr bwMode="auto">
            <a:xfrm>
              <a:off x="7104724" y="1945650"/>
              <a:ext cx="6413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x2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673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1528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33CC33"/>
                </a:solidFill>
                <a:latin typeface="Symbol" pitchFamily="18" charset="2"/>
              </a:rPr>
              <a:t>a</a:t>
            </a:r>
            <a:r>
              <a:rPr lang="en-US" altLang="en-US" sz="2000" dirty="0">
                <a:solidFill>
                  <a:srgbClr val="33CC33"/>
                </a:solidFill>
              </a:rPr>
              <a:t>-D-Glucose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3114675" y="3076575"/>
            <a:ext cx="1514475" cy="1076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9390" y="3321573"/>
            <a:ext cx="3052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Embden-Meyerhof Pathway</a:t>
            </a:r>
          </a:p>
        </p:txBody>
      </p:sp>
      <p:pic>
        <p:nvPicPr>
          <p:cNvPr id="14" name="Picture 13" descr="pyruv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3514725"/>
            <a:ext cx="19653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438775" y="3286125"/>
            <a:ext cx="1085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33CC33"/>
                </a:solidFill>
              </a:rPr>
              <a:t>Pyruvate</a:t>
            </a:r>
          </a:p>
        </p:txBody>
      </p:sp>
      <p:pic>
        <p:nvPicPr>
          <p:cNvPr id="16" name="Picture 15" descr="pyruv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0"/>
            <a:ext cx="19653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334000" y="5105400"/>
            <a:ext cx="1085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33CC33"/>
                </a:solidFill>
              </a:rPr>
              <a:t>Pyruvate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695950" y="4391025"/>
            <a:ext cx="441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+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717800" y="2139950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2 ADP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266950" y="2152650"/>
            <a:ext cx="441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7572375" y="4524375"/>
            <a:ext cx="1390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2 ATP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858000" y="4514850"/>
            <a:ext cx="441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1269" y="221064"/>
            <a:ext cx="263706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Net Result - EMP</a:t>
            </a:r>
            <a:endParaRPr lang="en-US" sz="2800" dirty="0"/>
          </a:p>
        </p:txBody>
      </p:sp>
      <p:pic>
        <p:nvPicPr>
          <p:cNvPr id="24" name="Picture 23" descr="gluc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22860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69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69" y="221064"/>
            <a:ext cx="29614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en-US" sz="2800" dirty="0" smtClean="0"/>
              <a:t>Finishing Glycolysis</a:t>
            </a:r>
            <a:endParaRPr lang="en-US" altLang="en-US" sz="2800" dirty="0"/>
          </a:p>
        </p:txBody>
      </p:sp>
      <p:pic>
        <p:nvPicPr>
          <p:cNvPr id="5" name="Picture 4" descr="pyruv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6" t="16908" r="22728" b="25591"/>
          <a:stretch>
            <a:fillRect/>
          </a:stretch>
        </p:blipFill>
        <p:spPr bwMode="auto">
          <a:xfrm>
            <a:off x="306265" y="3010144"/>
            <a:ext cx="14478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2695575"/>
            <a:ext cx="1085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33CC33"/>
                </a:solidFill>
              </a:rPr>
              <a:t>Pyruvate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210121" y="5133886"/>
            <a:ext cx="1233959" cy="34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8" descr="Lactic Acid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16879"/>
          <a:stretch>
            <a:fillRect/>
          </a:stretch>
        </p:blipFill>
        <p:spPr bwMode="auto">
          <a:xfrm>
            <a:off x="4514850" y="1967245"/>
            <a:ext cx="8699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705099" y="2881732"/>
            <a:ext cx="1477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 smtClean="0"/>
              <a:t>muscles</a:t>
            </a:r>
            <a:endParaRPr lang="en-US" altLang="en-US" sz="2800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344482" y="1649378"/>
            <a:ext cx="1374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33CC33"/>
                </a:solidFill>
              </a:rPr>
              <a:t>Lactic Acid</a:t>
            </a: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6557" r="22667" b="40984"/>
          <a:stretch>
            <a:fillRect/>
          </a:stretch>
        </p:blipFill>
        <p:spPr bwMode="auto">
          <a:xfrm>
            <a:off x="3966169" y="4645287"/>
            <a:ext cx="160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981572" y="4138648"/>
            <a:ext cx="1579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33CC33"/>
                </a:solidFill>
              </a:rPr>
              <a:t>Acetaldehyde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374551" y="4578078"/>
            <a:ext cx="9204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yeast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172021" y="5983171"/>
            <a:ext cx="1095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+ CO</a:t>
            </a:r>
            <a:r>
              <a:rPr lang="en-US" altLang="en-US" sz="2800" baseline="-25000" dirty="0"/>
              <a:t>2</a:t>
            </a:r>
            <a:endParaRPr lang="en-US" altLang="en-US" sz="2800" dirty="0"/>
          </a:p>
        </p:txBody>
      </p:sp>
      <p:pic>
        <p:nvPicPr>
          <p:cNvPr id="16" name="Picture 18" descr="takeout_reaction_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10" y="4484077"/>
            <a:ext cx="1066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780335" y="4188802"/>
            <a:ext cx="830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3300"/>
                </a:solidFill>
              </a:rPr>
              <a:t>NAD</a:t>
            </a:r>
            <a:r>
              <a:rPr lang="en-US" altLang="en-US" sz="2000" baseline="30000">
                <a:solidFill>
                  <a:srgbClr val="FF3300"/>
                </a:solidFill>
              </a:rPr>
              <a:t>+</a:t>
            </a:r>
            <a:endParaRPr lang="en-US" altLang="en-US" sz="2000">
              <a:solidFill>
                <a:srgbClr val="FF3300"/>
              </a:solidFill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5789735" y="4188802"/>
            <a:ext cx="920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3300"/>
                </a:solidFill>
              </a:rPr>
              <a:t>NADH</a:t>
            </a:r>
          </a:p>
        </p:txBody>
      </p:sp>
      <p:pic>
        <p:nvPicPr>
          <p:cNvPr id="19" name="Picture 21" descr="beermug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310" y="4560277"/>
            <a:ext cx="1450975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takeout_reaction_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29" y="2213229"/>
            <a:ext cx="1105946" cy="63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3274441" y="1888603"/>
            <a:ext cx="93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3300"/>
                </a:solidFill>
              </a:rPr>
              <a:t>NAD</a:t>
            </a:r>
            <a:r>
              <a:rPr lang="en-US" altLang="en-US" sz="2000" baseline="30000" dirty="0">
                <a:solidFill>
                  <a:srgbClr val="FF3300"/>
                </a:solidFill>
              </a:rPr>
              <a:t>+</a:t>
            </a:r>
            <a:endParaRPr lang="en-US" altLang="en-US" sz="2000" dirty="0">
              <a:solidFill>
                <a:srgbClr val="FF3300"/>
              </a:solidFill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2361363" y="1888603"/>
            <a:ext cx="921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3300"/>
                </a:solidFill>
              </a:rPr>
              <a:t>NADH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l="23838" r="49718" b="72576"/>
          <a:stretch/>
        </p:blipFill>
        <p:spPr>
          <a:xfrm>
            <a:off x="7108825" y="141906"/>
            <a:ext cx="1925097" cy="199645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2806" y="819745"/>
            <a:ext cx="5374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w/o oxygen need to recycle NADH to continue cycle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2 mechanisms (human vs yeast)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*COOH vs COO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7515" y="2976590"/>
            <a:ext cx="3049590" cy="12122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4858" y="5983171"/>
            <a:ext cx="251360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Why recycle?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Yeast &gt; Humans</a:t>
            </a:r>
          </a:p>
        </p:txBody>
      </p:sp>
    </p:spTree>
    <p:extLst>
      <p:ext uri="{BB962C8B-B14F-4D97-AF65-F5344CB8AC3E}">
        <p14:creationId xmlns:p14="http://schemas.microsoft.com/office/powerpoint/2010/main" val="2458803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69" y="221064"/>
            <a:ext cx="337868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en-US" sz="2800" dirty="0" smtClean="0"/>
              <a:t>Citric Acid Cycle (CAC)</a:t>
            </a:r>
            <a:endParaRPr lang="en-US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6952" y="802122"/>
            <a:ext cx="48981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Aerobic Cycle</a:t>
            </a:r>
          </a:p>
          <a:p>
            <a:pPr marL="342900" indent="-342900">
              <a:buAutoNum type="arabicPeriod"/>
            </a:pPr>
            <a:r>
              <a:rPr lang="en-US" dirty="0" smtClean="0"/>
              <a:t>Mitochondria</a:t>
            </a:r>
          </a:p>
          <a:p>
            <a:pPr marL="342900" indent="-342900">
              <a:buAutoNum type="arabicPeriod"/>
            </a:pPr>
            <a:r>
              <a:rPr lang="en-US" dirty="0" smtClean="0"/>
              <a:t>Efficient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Net result = 4 NADH, 1 FADH</a:t>
            </a:r>
            <a:r>
              <a:rPr lang="en-US" baseline="-25000" dirty="0" smtClean="0"/>
              <a:t>2</a:t>
            </a:r>
            <a:r>
              <a:rPr lang="en-US" dirty="0" smtClean="0"/>
              <a:t> +1 GTP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No ATP, but 15 ATP “equivalent”/pyruvate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Produces 1260 kJ (1260/2820 = 45%)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0610" y="4380076"/>
            <a:ext cx="4551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3 CO</a:t>
            </a:r>
            <a:r>
              <a:rPr lang="en-US" baseline="-25000" dirty="0" smtClean="0"/>
              <a:t>2</a:t>
            </a:r>
            <a:r>
              <a:rPr lang="en-US" dirty="0" smtClean="0"/>
              <a:t> + 4 NADH + 1 FADH</a:t>
            </a:r>
            <a:r>
              <a:rPr lang="en-US" baseline="-25000" dirty="0" smtClean="0"/>
              <a:t>2</a:t>
            </a:r>
            <a:r>
              <a:rPr lang="en-US" dirty="0" smtClean="0"/>
              <a:t> + 1 GTP   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5400000">
            <a:off x="3976223" y="3696619"/>
            <a:ext cx="621633" cy="361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65949" y="5973122"/>
            <a:ext cx="251360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Aerobic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Net Reaction (30 ATP)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91603" y="2601665"/>
            <a:ext cx="5378267" cy="773238"/>
            <a:chOff x="342404" y="2967071"/>
            <a:chExt cx="5378267" cy="773238"/>
          </a:xfrm>
        </p:grpSpPr>
        <p:grpSp>
          <p:nvGrpSpPr>
            <p:cNvPr id="6" name="Group 5"/>
            <p:cNvGrpSpPr/>
            <p:nvPr/>
          </p:nvGrpSpPr>
          <p:grpSpPr>
            <a:xfrm>
              <a:off x="724721" y="2967071"/>
              <a:ext cx="858778" cy="587309"/>
              <a:chOff x="2101345" y="2862674"/>
              <a:chExt cx="858778" cy="587309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313792" y="2862674"/>
                <a:ext cx="646331" cy="587309"/>
                <a:chOff x="2477860" y="4795071"/>
                <a:chExt cx="646331" cy="587309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2656413" y="4795071"/>
                  <a:ext cx="3369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O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 rot="16200000">
                  <a:off x="2552589" y="4810778"/>
                  <a:ext cx="49687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=</a:t>
                  </a:r>
                  <a:endParaRPr lang="en-US" sz="36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101345" y="2862674"/>
                <a:ext cx="646331" cy="587309"/>
                <a:chOff x="2477860" y="4795071"/>
                <a:chExt cx="646331" cy="587309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2656413" y="4795071"/>
                  <a:ext cx="3369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O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 rot="16200000">
                  <a:off x="2552589" y="4810778"/>
                  <a:ext cx="49687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=</a:t>
                  </a:r>
                  <a:endParaRPr lang="en-US" sz="3600" dirty="0"/>
                </a:p>
              </p:txBody>
            </p:sp>
          </p:grpSp>
        </p:grpSp>
        <p:sp>
          <p:nvSpPr>
            <p:cNvPr id="7" name="Rectangle 6"/>
            <p:cNvSpPr/>
            <p:nvPr/>
          </p:nvSpPr>
          <p:spPr>
            <a:xfrm>
              <a:off x="342404" y="3370977"/>
              <a:ext cx="5378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 smtClean="0"/>
                <a:t> CH</a:t>
              </a:r>
              <a:r>
                <a:rPr lang="en-US" baseline="-25000" dirty="0" smtClean="0"/>
                <a:t>3</a:t>
              </a:r>
              <a:r>
                <a:rPr lang="en-US" dirty="0" smtClean="0"/>
                <a:t>-C-C-O</a:t>
              </a:r>
              <a:r>
                <a:rPr lang="en-US" baseline="30000" dirty="0" smtClean="0"/>
                <a:t>- </a:t>
              </a:r>
              <a:r>
                <a:rPr lang="en-US" dirty="0" smtClean="0"/>
                <a:t>+ 4 NAD</a:t>
              </a:r>
              <a:r>
                <a:rPr lang="en-US" baseline="30000" dirty="0" smtClean="0"/>
                <a:t>+</a:t>
              </a:r>
              <a:r>
                <a:rPr lang="en-US" dirty="0" smtClean="0"/>
                <a:t> + 1 FAD + GDP + P</a:t>
              </a:r>
              <a:r>
                <a:rPr lang="en-US" baseline="-25000" dirty="0"/>
                <a:t>i</a:t>
              </a:r>
              <a:r>
                <a:rPr lang="en-US" dirty="0" smtClean="0"/>
                <a:t> + 10 H</a:t>
              </a:r>
              <a:r>
                <a:rPr lang="en-US" baseline="30000" dirty="0" smtClean="0"/>
                <a:t>+ </a:t>
              </a:r>
              <a:r>
                <a:rPr lang="en-US" dirty="0" smtClean="0"/>
                <a:t>+ 10 e</a:t>
              </a:r>
              <a:r>
                <a:rPr lang="en-US" baseline="30000" dirty="0" smtClean="0"/>
                <a:t>-</a:t>
              </a:r>
              <a:endParaRPr lang="en-US" dirty="0"/>
            </a:p>
          </p:txBody>
        </p:sp>
      </p:grpSp>
      <p:sp>
        <p:nvSpPr>
          <p:cNvPr id="19" name="Right Arrow 18"/>
          <p:cNvSpPr/>
          <p:nvPr/>
        </p:nvSpPr>
        <p:spPr>
          <a:xfrm rot="5400000">
            <a:off x="3976222" y="5012607"/>
            <a:ext cx="621633" cy="361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70212" y="5618239"/>
            <a:ext cx="81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09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69" y="221064"/>
            <a:ext cx="482394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en-US" sz="2800" dirty="0" smtClean="0"/>
              <a:t>Preparatory Steps (EMP → CAC)</a:t>
            </a:r>
            <a:endParaRPr lang="en-US" alt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32" y="3823260"/>
            <a:ext cx="5746812" cy="22903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38954" y="6469896"/>
            <a:ext cx="516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*requires Niacin, riboflavin, thiamin pantothenic acid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7366" y="1616365"/>
            <a:ext cx="7667358" cy="1806942"/>
            <a:chOff x="787366" y="1616365"/>
            <a:chExt cx="7667358" cy="1806942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978853" y="1694123"/>
              <a:ext cx="1085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33CC33"/>
                  </a:solidFill>
                </a:rPr>
                <a:t>Pyruvate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87366" y="1616365"/>
              <a:ext cx="7667358" cy="1806942"/>
              <a:chOff x="847656" y="1177105"/>
              <a:chExt cx="7667358" cy="1806942"/>
            </a:xfrm>
          </p:grpSpPr>
          <p:pic>
            <p:nvPicPr>
              <p:cNvPr id="3" name="Picture 8" descr="Lactic Acid Structur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43" r="16879"/>
              <a:stretch>
                <a:fillRect/>
              </a:stretch>
            </p:blipFill>
            <p:spPr bwMode="auto">
              <a:xfrm>
                <a:off x="1018024" y="1494972"/>
                <a:ext cx="869950" cy="148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 Box 10"/>
              <p:cNvSpPr txBox="1">
                <a:spLocks noChangeArrowheads="1"/>
              </p:cNvSpPr>
              <p:nvPr/>
            </p:nvSpPr>
            <p:spPr bwMode="auto">
              <a:xfrm>
                <a:off x="847656" y="1177105"/>
                <a:ext cx="1374775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2000" dirty="0">
                    <a:solidFill>
                      <a:srgbClr val="33CC33"/>
                    </a:solidFill>
                  </a:rPr>
                  <a:t>Lactic Acid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33146" y="2051047"/>
                <a:ext cx="12266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+ NAD</a:t>
                </a:r>
                <a:r>
                  <a:rPr lang="en-US" sz="2800" baseline="30000" dirty="0" smtClean="0"/>
                  <a:t>+</a:t>
                </a:r>
                <a:endParaRPr lang="en-US" sz="2800" dirty="0"/>
              </a:p>
            </p:txBody>
          </p:sp>
          <p:pic>
            <p:nvPicPr>
              <p:cNvPr id="7" name="Picture 6" descr="pyruvat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96" t="16908" r="22728" b="25591"/>
              <a:stretch>
                <a:fillRect/>
              </a:stretch>
            </p:blipFill>
            <p:spPr bwMode="auto">
              <a:xfrm>
                <a:off x="4858168" y="1809541"/>
                <a:ext cx="1447800" cy="958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496513" y="1977899"/>
                <a:ext cx="2018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+ NADH + H</a:t>
                </a:r>
                <a:r>
                  <a:rPr lang="en-US" sz="2800" baseline="30000" dirty="0" smtClean="0"/>
                  <a:t>+</a:t>
                </a:r>
                <a:endParaRPr lang="en-US" sz="2800" dirty="0"/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3868746" y="2150158"/>
                <a:ext cx="621633" cy="36174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113014" y="834013"/>
            <a:ext cx="10977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a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06602" y="4295388"/>
            <a:ext cx="11041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b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486109" y="113792"/>
            <a:ext cx="251360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 Link between EMP/CAC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Importance of </a:t>
            </a:r>
            <a:r>
              <a:rPr lang="en-US" sz="1600" dirty="0" err="1" smtClean="0"/>
              <a:t>CoASH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26738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978" y="682135"/>
            <a:ext cx="4229100" cy="1933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654" y="2848409"/>
            <a:ext cx="3790837" cy="2025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106" y="4949505"/>
            <a:ext cx="4820845" cy="1807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969" y="82892"/>
            <a:ext cx="32869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3 Alternative “Views”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58189" y="6215440"/>
            <a:ext cx="319176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Understand/Don’t Memorize!</a:t>
            </a:r>
          </a:p>
        </p:txBody>
      </p:sp>
    </p:spTree>
    <p:extLst>
      <p:ext uri="{BB962C8B-B14F-4D97-AF65-F5344CB8AC3E}">
        <p14:creationId xmlns:p14="http://schemas.microsoft.com/office/powerpoint/2010/main" val="3425736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72" y="183376"/>
            <a:ext cx="326409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Coenzyme A (</a:t>
            </a:r>
            <a:r>
              <a:rPr lang="en-US" sz="2800" dirty="0" err="1" smtClean="0"/>
              <a:t>CoASH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0270" y="788283"/>
            <a:ext cx="30424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Lots of ways to write it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Coenzyme-A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CoASH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CoA-SH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Big ugly structure we don’t need to know except for the S-H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Used as an enzyme “handle” to bring a molecule to the CAC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70" y="4009292"/>
            <a:ext cx="8584720" cy="273205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8081411" y="3417130"/>
            <a:ext cx="783772" cy="1433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17618" y="2320205"/>
            <a:ext cx="116560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only important</a:t>
            </a:r>
          </a:p>
          <a:p>
            <a:r>
              <a:rPr lang="en-US" dirty="0"/>
              <a:t>p</a:t>
            </a:r>
            <a:r>
              <a:rPr lang="en-US" dirty="0" smtClean="0"/>
              <a:t>art!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62057" y="203508"/>
            <a:ext cx="220312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Just recognize it and why its important</a:t>
            </a:r>
          </a:p>
        </p:txBody>
      </p:sp>
    </p:spTree>
    <p:extLst>
      <p:ext uri="{BB962C8B-B14F-4D97-AF65-F5344CB8AC3E}">
        <p14:creationId xmlns:p14="http://schemas.microsoft.com/office/powerpoint/2010/main" val="199778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47" y="212328"/>
            <a:ext cx="156292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Overview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01334" y="820363"/>
            <a:ext cx="3131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Photosynthesis</a:t>
            </a:r>
            <a:r>
              <a:rPr lang="en-US" dirty="0" smtClean="0"/>
              <a:t> (Anabolic)</a:t>
            </a:r>
          </a:p>
          <a:p>
            <a:pPr marL="342900" indent="-342900">
              <a:buAutoNum type="arabicPeriod"/>
            </a:pPr>
            <a:r>
              <a:rPr lang="en-US" dirty="0" smtClean="0"/>
              <a:t>Carbon is Reduced (+4 → 0)</a:t>
            </a:r>
          </a:p>
          <a:p>
            <a:pPr marL="342900" indent="-342900">
              <a:buAutoNum type="arabicPeriod"/>
            </a:pPr>
            <a:r>
              <a:rPr lang="en-US" dirty="0" smtClean="0"/>
              <a:t>Energy is stored</a:t>
            </a:r>
          </a:p>
          <a:p>
            <a:pPr marL="342900" indent="-342900">
              <a:buAutoNum type="arabicPeriod"/>
            </a:pPr>
            <a:r>
              <a:rPr lang="en-US" dirty="0" smtClean="0"/>
              <a:t>Many small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4813" y="2251765"/>
            <a:ext cx="406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CO</a:t>
            </a:r>
            <a:r>
              <a:rPr lang="en-US" baseline="-25000" dirty="0" smtClean="0"/>
              <a:t>2</a:t>
            </a:r>
            <a:r>
              <a:rPr lang="en-US" dirty="0" smtClean="0"/>
              <a:t> + 6 H</a:t>
            </a:r>
            <a:r>
              <a:rPr lang="en-US" baseline="-25000" dirty="0" smtClean="0"/>
              <a:t>2</a:t>
            </a:r>
            <a:r>
              <a:rPr lang="en-US" dirty="0" smtClean="0"/>
              <a:t>O + 2820 kJ →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+ 6 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9172" y="2952176"/>
            <a:ext cx="3467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Chemistry</a:t>
            </a:r>
            <a:r>
              <a:rPr lang="en-US" dirty="0" smtClean="0"/>
              <a:t> (Catabolic)</a:t>
            </a:r>
          </a:p>
          <a:p>
            <a:pPr marL="342900" indent="-342900">
              <a:buAutoNum type="arabicPeriod"/>
            </a:pPr>
            <a:r>
              <a:rPr lang="en-US" dirty="0" smtClean="0"/>
              <a:t>Carbon is Oxidized (0 → +4)</a:t>
            </a:r>
          </a:p>
          <a:p>
            <a:pPr marL="342900" indent="-342900">
              <a:buAutoNum type="arabicPeriod"/>
            </a:pPr>
            <a:r>
              <a:rPr lang="en-US" dirty="0" smtClean="0"/>
              <a:t>Energy is released (exothermic)</a:t>
            </a:r>
          </a:p>
          <a:p>
            <a:pPr marL="342900" indent="-342900">
              <a:buAutoNum type="arabicPeriod"/>
            </a:pPr>
            <a:r>
              <a:rPr lang="en-US" dirty="0" smtClean="0"/>
              <a:t>Single Step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8319" y="4381121"/>
            <a:ext cx="404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+ </a:t>
            </a:r>
            <a:r>
              <a:rPr lang="en-US" dirty="0" smtClean="0"/>
              <a:t>6 O</a:t>
            </a:r>
            <a:r>
              <a:rPr lang="en-US" baseline="-25000" dirty="0" smtClean="0"/>
              <a:t>2 </a:t>
            </a:r>
            <a:r>
              <a:rPr lang="en-US" dirty="0" smtClean="0"/>
              <a:t>→ 6 CO</a:t>
            </a:r>
            <a:r>
              <a:rPr lang="en-US" baseline="-25000" dirty="0" smtClean="0"/>
              <a:t>2</a:t>
            </a:r>
            <a:r>
              <a:rPr lang="en-US" dirty="0" smtClean="0"/>
              <a:t> + 6 H</a:t>
            </a:r>
            <a:r>
              <a:rPr lang="en-US" baseline="-25000" dirty="0" smtClean="0"/>
              <a:t>2</a:t>
            </a:r>
            <a:r>
              <a:rPr lang="en-US" dirty="0" smtClean="0"/>
              <a:t>O + 2820 kJ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1547" y="4908731"/>
            <a:ext cx="34678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Biology</a:t>
            </a:r>
            <a:r>
              <a:rPr lang="en-US" dirty="0" smtClean="0"/>
              <a:t> (Catabolic)</a:t>
            </a:r>
          </a:p>
          <a:p>
            <a:pPr marL="342900" indent="-342900">
              <a:buAutoNum type="arabicPeriod"/>
            </a:pPr>
            <a:r>
              <a:rPr lang="en-US" dirty="0" smtClean="0"/>
              <a:t>Carbon is Oxidized (0 → +4)</a:t>
            </a:r>
          </a:p>
          <a:p>
            <a:pPr marL="342900" indent="-342900">
              <a:buAutoNum type="arabicPeriod"/>
            </a:pPr>
            <a:r>
              <a:rPr lang="en-US" dirty="0" smtClean="0"/>
              <a:t>Energy is released (exothermic)</a:t>
            </a:r>
          </a:p>
          <a:p>
            <a:pPr marL="342900" indent="-342900">
              <a:buAutoNum type="arabicPeriod"/>
            </a:pPr>
            <a:r>
              <a:rPr lang="en-US" dirty="0" smtClean="0"/>
              <a:t>Many, many, many steps (20+)</a:t>
            </a:r>
          </a:p>
          <a:p>
            <a:pPr marL="342900" indent="-342900">
              <a:buAutoNum type="arabicPeriod"/>
            </a:pPr>
            <a:r>
              <a:rPr lang="en-US" dirty="0" smtClean="0"/>
              <a:t>EMP/CAC</a:t>
            </a:r>
          </a:p>
          <a:p>
            <a:pPr marL="342900" indent="-342900">
              <a:buAutoNum type="arabicPeriod"/>
            </a:pPr>
            <a:r>
              <a:rPr lang="en-US" dirty="0" smtClean="0"/>
              <a:t>Efficiently extract energy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602" y="6218089"/>
            <a:ext cx="297733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Compare Chemistry vs Biology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089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7" y="1462825"/>
            <a:ext cx="4143399" cy="4578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500" y="1378205"/>
            <a:ext cx="4614802" cy="4747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807" y="180871"/>
            <a:ext cx="337868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en-US" sz="2800" dirty="0" smtClean="0"/>
              <a:t>Citric Acid Cycle (CAC)</a:t>
            </a:r>
            <a:endParaRPr lang="en-US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32692" y="180872"/>
            <a:ext cx="3348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any different representations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Don’t memorize it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Understand it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68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0922"/>
          <a:stretch/>
        </p:blipFill>
        <p:spPr>
          <a:xfrm>
            <a:off x="0" y="857250"/>
            <a:ext cx="8924973" cy="2164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0897" y="5428650"/>
            <a:ext cx="2625157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Changes in Structure/FG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Type of Reaction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Energy Gain/Loss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 smtClean="0"/>
              <a:t>Oxid</a:t>
            </a:r>
            <a:r>
              <a:rPr lang="en-US" sz="1600" dirty="0" smtClean="0"/>
              <a:t>/Reduction</a:t>
            </a:r>
          </a:p>
        </p:txBody>
      </p:sp>
    </p:spTree>
    <p:extLst>
      <p:ext uri="{BB962C8B-B14F-4D97-AF65-F5344CB8AC3E}">
        <p14:creationId xmlns:p14="http://schemas.microsoft.com/office/powerpoint/2010/main" val="3668221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9912"/>
          <a:stretch/>
        </p:blipFill>
        <p:spPr>
          <a:xfrm>
            <a:off x="121081" y="1074660"/>
            <a:ext cx="8924973" cy="2208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0897" y="5428650"/>
            <a:ext cx="2625157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Changes in Structure/FG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Type of Reaction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Energy Gain/Loss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 smtClean="0"/>
              <a:t>Oxid</a:t>
            </a:r>
            <a:r>
              <a:rPr lang="en-US" sz="1600" dirty="0" smtClean="0"/>
              <a:t>/Reduction</a:t>
            </a:r>
          </a:p>
        </p:txBody>
      </p:sp>
    </p:spTree>
    <p:extLst>
      <p:ext uri="{BB962C8B-B14F-4D97-AF65-F5344CB8AC3E}">
        <p14:creationId xmlns:p14="http://schemas.microsoft.com/office/powerpoint/2010/main" val="1390388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7565"/>
          <a:stretch/>
        </p:blipFill>
        <p:spPr>
          <a:xfrm>
            <a:off x="106878" y="981940"/>
            <a:ext cx="8928057" cy="1905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0897" y="5428650"/>
            <a:ext cx="2625157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Changes in Structure/FG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Type of Reaction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Energy Gain/Loss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 smtClean="0"/>
              <a:t>Oxid</a:t>
            </a:r>
            <a:r>
              <a:rPr lang="en-US" sz="1600" dirty="0" smtClean="0"/>
              <a:t>/Reduction</a:t>
            </a:r>
          </a:p>
        </p:txBody>
      </p:sp>
    </p:spTree>
    <p:extLst>
      <p:ext uri="{BB962C8B-B14F-4D97-AF65-F5344CB8AC3E}">
        <p14:creationId xmlns:p14="http://schemas.microsoft.com/office/powerpoint/2010/main" val="1826144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4653" b="34620"/>
          <a:stretch/>
        </p:blipFill>
        <p:spPr>
          <a:xfrm>
            <a:off x="0" y="1017568"/>
            <a:ext cx="9071757" cy="1834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0897" y="5428650"/>
            <a:ext cx="2625157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Changes in Structure/FG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Type of Reaction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Energy Gain/Loss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 smtClean="0"/>
              <a:t>Oxid</a:t>
            </a:r>
            <a:r>
              <a:rPr lang="en-US" sz="1600" dirty="0" smtClean="0"/>
              <a:t>/Reduction</a:t>
            </a:r>
          </a:p>
        </p:txBody>
      </p:sp>
    </p:spTree>
    <p:extLst>
      <p:ext uri="{BB962C8B-B14F-4D97-AF65-F5344CB8AC3E}">
        <p14:creationId xmlns:p14="http://schemas.microsoft.com/office/powerpoint/2010/main" val="1244302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6746"/>
          <a:stretch/>
        </p:blipFill>
        <p:spPr>
          <a:xfrm>
            <a:off x="1" y="973034"/>
            <a:ext cx="9033650" cy="1977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0897" y="5428650"/>
            <a:ext cx="2625157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Changes in Structure/FG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Type of Reaction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Energy Gain/Loss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 smtClean="0"/>
              <a:t>Oxid</a:t>
            </a:r>
            <a:r>
              <a:rPr lang="en-US" sz="1600" dirty="0" smtClean="0"/>
              <a:t>/Reduction</a:t>
            </a:r>
          </a:p>
        </p:txBody>
      </p:sp>
    </p:spTree>
    <p:extLst>
      <p:ext uri="{BB962C8B-B14F-4D97-AF65-F5344CB8AC3E}">
        <p14:creationId xmlns:p14="http://schemas.microsoft.com/office/powerpoint/2010/main" val="1874219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8424"/>
          <a:stretch/>
        </p:blipFill>
        <p:spPr>
          <a:xfrm>
            <a:off x="0" y="930080"/>
            <a:ext cx="9165572" cy="1696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0897" y="5428650"/>
            <a:ext cx="2625157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Changes in Structure/FG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Type of Reaction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Energy Gain/Loss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 smtClean="0"/>
              <a:t>Oxid</a:t>
            </a:r>
            <a:r>
              <a:rPr lang="en-US" sz="1600" dirty="0" smtClean="0"/>
              <a:t>/Reduction</a:t>
            </a:r>
          </a:p>
        </p:txBody>
      </p:sp>
    </p:spTree>
    <p:extLst>
      <p:ext uri="{BB962C8B-B14F-4D97-AF65-F5344CB8AC3E}">
        <p14:creationId xmlns:p14="http://schemas.microsoft.com/office/powerpoint/2010/main" val="3488630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4630" b="34248"/>
          <a:stretch/>
        </p:blipFill>
        <p:spPr>
          <a:xfrm>
            <a:off x="66367" y="982612"/>
            <a:ext cx="9051898" cy="1651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0897" y="5428650"/>
            <a:ext cx="2625157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Changes in Structure/FG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Type of Reaction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Energy Gain/Loss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 smtClean="0"/>
              <a:t>Oxid</a:t>
            </a:r>
            <a:r>
              <a:rPr lang="en-US" sz="1600" dirty="0" smtClean="0"/>
              <a:t>/Reduction</a:t>
            </a:r>
          </a:p>
        </p:txBody>
      </p:sp>
    </p:spTree>
    <p:extLst>
      <p:ext uri="{BB962C8B-B14F-4D97-AF65-F5344CB8AC3E}">
        <p14:creationId xmlns:p14="http://schemas.microsoft.com/office/powerpoint/2010/main" val="2301263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8515"/>
          <a:stretch/>
        </p:blipFill>
        <p:spPr>
          <a:xfrm>
            <a:off x="0" y="997360"/>
            <a:ext cx="9067207" cy="1673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0897" y="5428650"/>
            <a:ext cx="2625157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Changes in Structure/FG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Type of Reaction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Energy Gain/Loss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 smtClean="0"/>
              <a:t>Oxid</a:t>
            </a:r>
            <a:r>
              <a:rPr lang="en-US" sz="1600" dirty="0" smtClean="0"/>
              <a:t>/Reduction</a:t>
            </a:r>
          </a:p>
        </p:txBody>
      </p:sp>
    </p:spTree>
    <p:extLst>
      <p:ext uri="{BB962C8B-B14F-4D97-AF65-F5344CB8AC3E}">
        <p14:creationId xmlns:p14="http://schemas.microsoft.com/office/powerpoint/2010/main" val="737855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807" y="180871"/>
            <a:ext cx="363484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en-US" sz="2800" dirty="0" smtClean="0"/>
              <a:t>Gluconeogenesis (GNG)</a:t>
            </a:r>
            <a:endParaRPr lang="en-US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8663" y="1085728"/>
            <a:ext cx="59109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Reverse of glycolysis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Converts many molecules back to glucose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Lactate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Amino Acids (Alanine, Glutamine)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Glycerol (from </a:t>
            </a:r>
            <a:r>
              <a:rPr lang="en-US" dirty="0" err="1" smtClean="0"/>
              <a:t>Triacylglycerides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Occurs primarily in liver, kidneys (other places also)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Example of a “Complex Metabolic Pathway”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Don’t memorize any reactions, but could appear on exam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807" y="6488668"/>
            <a:ext cx="460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https://en.wikipedia.org/wiki/Gluconeogenesis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640" y="76957"/>
            <a:ext cx="2813538" cy="67794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96" y="3798707"/>
            <a:ext cx="5029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807" y="5694977"/>
            <a:ext cx="262515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Define it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Why its important</a:t>
            </a:r>
          </a:p>
        </p:txBody>
      </p:sp>
    </p:spTree>
    <p:extLst>
      <p:ext uri="{BB962C8B-B14F-4D97-AF65-F5344CB8AC3E}">
        <p14:creationId xmlns:p14="http://schemas.microsoft.com/office/powerpoint/2010/main" val="375168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47" y="212328"/>
            <a:ext cx="49312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Energy Metabolism “Big Picture”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1547" y="920847"/>
            <a:ext cx="56279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Basal Metabolic Rate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Man (150 </a:t>
            </a:r>
            <a:r>
              <a:rPr lang="en-US" dirty="0" err="1" smtClean="0"/>
              <a:t>lbs</a:t>
            </a:r>
            <a:r>
              <a:rPr lang="en-US" dirty="0" smtClean="0"/>
              <a:t>/middle aged) =1800 kcal/day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Women (130 </a:t>
            </a:r>
            <a:r>
              <a:rPr lang="en-US" dirty="0" err="1" smtClean="0"/>
              <a:t>lbs</a:t>
            </a:r>
            <a:r>
              <a:rPr lang="en-US" dirty="0" smtClean="0"/>
              <a:t>/middle aged) = 1300 kcal/day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3 Types of Storage/Use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Quick use – muscles/ATP (few seconds)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Intermediate – stored glycogen → Glucose → ATP</a:t>
            </a:r>
          </a:p>
          <a:p>
            <a:pPr lvl="4"/>
            <a:r>
              <a:rPr lang="en-US" dirty="0"/>
              <a:t> </a:t>
            </a:r>
            <a:r>
              <a:rPr lang="en-US" dirty="0" smtClean="0"/>
              <a:t>       (2 minutes + lactic acid)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Longer – Liver produces glucose → muscles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90" t="2346" r="3114" b="8458"/>
          <a:stretch/>
        </p:blipFill>
        <p:spPr>
          <a:xfrm>
            <a:off x="6702249" y="212328"/>
            <a:ext cx="1909187" cy="1979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2537" y="2121176"/>
            <a:ext cx="18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 watt light bulb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1547" y="3739299"/>
            <a:ext cx="528394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Energy Metabolism “Why Glucose”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1547" y="4431004"/>
            <a:ext cx="3163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67% carbon by mass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Easiest to metabolize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Can be aerobic or anaerobic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718" y="4348794"/>
            <a:ext cx="4929496" cy="24088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547" y="5553208"/>
            <a:ext cx="3186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Brain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100% dependent on glucose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Uses 60% of body supply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7650" y="2948411"/>
            <a:ext cx="2977333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Definitions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3 Type of Energy use/supply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Tell me why glucose is so important?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1523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23" y="440243"/>
            <a:ext cx="8629650" cy="605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305" y="3182889"/>
            <a:ext cx="1752496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Recognize key molecules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Don’t memorize it, use it</a:t>
            </a:r>
          </a:p>
        </p:txBody>
      </p:sp>
    </p:spTree>
    <p:extLst>
      <p:ext uri="{BB962C8B-B14F-4D97-AF65-F5344CB8AC3E}">
        <p14:creationId xmlns:p14="http://schemas.microsoft.com/office/powerpoint/2010/main" val="3110253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807" y="180871"/>
            <a:ext cx="53888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en-US" sz="2800" dirty="0" smtClean="0"/>
              <a:t>Complex Metabolic Pathways (34.7)</a:t>
            </a:r>
            <a:endParaRPr lang="en-US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1807" y="5946185"/>
            <a:ext cx="310902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What is a metabolic pathway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Why so many steps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404" y="1055077"/>
            <a:ext cx="3216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Pathway intermediates (link multiple pathways)</a:t>
            </a:r>
          </a:p>
          <a:p>
            <a:pPr marL="342900" indent="-342900">
              <a:buAutoNum type="arabicPeriod"/>
            </a:pPr>
            <a:r>
              <a:rPr lang="en-US" dirty="0" smtClean="0"/>
              <a:t>Easier to capture small amounts of energy (safer)</a:t>
            </a:r>
          </a:p>
          <a:p>
            <a:pPr marL="342900" indent="-342900">
              <a:buAutoNum type="arabicPeriod"/>
            </a:pPr>
            <a:r>
              <a:rPr lang="en-US" dirty="0" smtClean="0"/>
              <a:t>Many points of control</a:t>
            </a:r>
          </a:p>
          <a:p>
            <a:pPr marL="342900" indent="-342900">
              <a:buAutoNum type="arabicPeriod"/>
            </a:pPr>
            <a:r>
              <a:rPr lang="en-US" dirty="0" smtClean="0"/>
              <a:t>Redundancy – many steps used in multiple pathways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622" y="792945"/>
            <a:ext cx="5074681" cy="321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25" y="3844730"/>
            <a:ext cx="5335675" cy="301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424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214312"/>
            <a:ext cx="7905750" cy="6429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664" y="5908113"/>
            <a:ext cx="242037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Isn’t it beautiful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Why so many steps</a:t>
            </a:r>
          </a:p>
        </p:txBody>
      </p:sp>
    </p:spTree>
    <p:extLst>
      <p:ext uri="{BB962C8B-B14F-4D97-AF65-F5344CB8AC3E}">
        <p14:creationId xmlns:p14="http://schemas.microsoft.com/office/powerpoint/2010/main" val="1453340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807" y="180871"/>
            <a:ext cx="170751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en-US" sz="2800" dirty="0" smtClean="0"/>
              <a:t>Hormones</a:t>
            </a:r>
            <a:endParaRPr lang="en-US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1353" y="944545"/>
            <a:ext cx="62199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Dfn</a:t>
            </a:r>
            <a:r>
              <a:rPr lang="en-US" dirty="0" smtClean="0"/>
              <a:t> – chemical substances that act as control agents (regulate metabolic pathways)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Produced by endocrine glands, thyroid, parathyroid, pancreas, adrenal, pituitary, ovaries, testes, placenta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Many hormones function in many species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 single chemical structure/classification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Proteins/Polypeptides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Steroids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AA derivatives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Only small amounts needed (10</a:t>
            </a:r>
            <a:r>
              <a:rPr lang="en-US" baseline="30000" dirty="0" smtClean="0"/>
              <a:t>-6</a:t>
            </a:r>
            <a:r>
              <a:rPr lang="en-US" dirty="0" smtClean="0"/>
              <a:t>-10</a:t>
            </a:r>
            <a:r>
              <a:rPr lang="en-US" baseline="30000" dirty="0" smtClean="0"/>
              <a:t>-12</a:t>
            </a:r>
            <a:r>
              <a:rPr lang="en-US" dirty="0" smtClean="0"/>
              <a:t> M)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Produced in the body (not acquired via diet)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6544" y="113548"/>
            <a:ext cx="347545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Big picture/why are they important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Chemical structure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" y="4083866"/>
            <a:ext cx="6266061" cy="264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38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7" y="632837"/>
            <a:ext cx="86868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16544" y="113548"/>
            <a:ext cx="34754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1 Example (Table 34.1)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807" y="180871"/>
            <a:ext cx="170751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en-US" sz="2800" dirty="0" smtClean="0"/>
              <a:t>Hormones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29047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78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96" y="1209263"/>
            <a:ext cx="5994042" cy="49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547" y="212328"/>
            <a:ext cx="518494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Energy Metabolism “Cooperation”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9076" y="866456"/>
            <a:ext cx="33203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Complicated process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100’s reactions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Many different cell types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Many different organs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46539" y="534788"/>
            <a:ext cx="1681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Lungs</a:t>
            </a:r>
          </a:p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inhaled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exhaled</a:t>
            </a:r>
          </a:p>
          <a:p>
            <a:r>
              <a:rPr lang="en-US" dirty="0" smtClean="0"/>
              <a:t>Blood Acidity ↓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3414" y="3771938"/>
            <a:ext cx="1701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Liver</a:t>
            </a:r>
          </a:p>
          <a:p>
            <a:r>
              <a:rPr lang="en-US" dirty="0" smtClean="0"/>
              <a:t>Release Glucose</a:t>
            </a:r>
          </a:p>
          <a:p>
            <a:r>
              <a:rPr lang="en-US" dirty="0" smtClean="0"/>
              <a:t>Remove Lactate</a:t>
            </a:r>
          </a:p>
          <a:p>
            <a:r>
              <a:rPr lang="en-US" dirty="0" smtClean="0"/>
              <a:t>Blood Acidity ↓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46539" y="3605921"/>
            <a:ext cx="1681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Muscles</a:t>
            </a:r>
          </a:p>
          <a:p>
            <a:r>
              <a:rPr lang="en-US" dirty="0" smtClean="0"/>
              <a:t>Use 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Produce 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Blood Acidity ↑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62129" y="3605921"/>
            <a:ext cx="1681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Muscles</a:t>
            </a:r>
          </a:p>
          <a:p>
            <a:r>
              <a:rPr lang="en-US" dirty="0" smtClean="0"/>
              <a:t>Use Glucose</a:t>
            </a:r>
          </a:p>
          <a:p>
            <a:r>
              <a:rPr lang="en-US" dirty="0" smtClean="0"/>
              <a:t>Produce Lactate</a:t>
            </a:r>
          </a:p>
          <a:p>
            <a:r>
              <a:rPr lang="en-US" dirty="0" smtClean="0"/>
              <a:t>Blood Acidity ↑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420" y="6351247"/>
            <a:ext cx="162889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Book:  </a:t>
            </a:r>
            <a:r>
              <a:rPr lang="en-US" dirty="0" smtClean="0"/>
              <a:t>Fig 34.2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73929" y="5973957"/>
            <a:ext cx="211982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Cooperation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Role of each organ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946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72" y="2880684"/>
            <a:ext cx="2942468" cy="35552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1547" y="212328"/>
            <a:ext cx="518494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Energy Metabolism “Cooperation”</a:t>
            </a:r>
            <a:endParaRPr lang="en-US" sz="28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76" y="1482886"/>
            <a:ext cx="32781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2351" y="1298220"/>
            <a:ext cx="316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 polysaccharide (Ch</a:t>
            </a:r>
            <a:r>
              <a:rPr lang="en-US" dirty="0"/>
              <a:t>.</a:t>
            </a:r>
            <a:r>
              <a:rPr lang="en-US" dirty="0" smtClean="0"/>
              <a:t> 26)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6089" y="2134790"/>
            <a:ext cx="2126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(storage after meals)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40102" y="3186953"/>
            <a:ext cx="77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(Liver)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0843" y="2149263"/>
            <a:ext cx="293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(restore blood sugar balance)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14032" y="4770591"/>
            <a:ext cx="199605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Energy Production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14032" y="1347173"/>
            <a:ext cx="1996058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Energy Storage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73929" y="5973957"/>
            <a:ext cx="211982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Big Picture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“Definitions”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97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47" y="212328"/>
            <a:ext cx="298524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Metabolic Diseases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192" y="951998"/>
            <a:ext cx="55508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happens when 1 of 1000’s of things goes wrong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Diabetes Mellitus/Hyperglycemia (34.9)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Hypoglycemia (34.3)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Von </a:t>
            </a:r>
            <a:r>
              <a:rPr lang="en-US" dirty="0" err="1" smtClean="0"/>
              <a:t>Gierke</a:t>
            </a:r>
            <a:r>
              <a:rPr lang="en-US" dirty="0" smtClean="0"/>
              <a:t> Disease (34.3)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McArdle</a:t>
            </a:r>
            <a:r>
              <a:rPr lang="en-US" dirty="0" smtClean="0"/>
              <a:t> Disease (34.3)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Cancer (Blue box p. 947)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43106" y="6169166"/>
            <a:ext cx="211982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Know 1 example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2192" y="5836129"/>
            <a:ext cx="2137026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“Skip”:  </a:t>
            </a:r>
            <a:r>
              <a:rPr lang="en-US" dirty="0" smtClean="0"/>
              <a:t>Too much biology, not enough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5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61" y="200967"/>
            <a:ext cx="34823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Mastering Metabolism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11499" y="867930"/>
            <a:ext cx="38743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Learn don’t memorize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Lots of steps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Lots of different pictures</a:t>
            </a:r>
          </a:p>
          <a:p>
            <a:pPr marL="342900" indent="-342900">
              <a:buAutoNum type="arabicPeriod"/>
            </a:pPr>
            <a:r>
              <a:rPr lang="en-US" dirty="0" smtClean="0"/>
              <a:t>Identify what occurs (reaction type)</a:t>
            </a:r>
          </a:p>
          <a:p>
            <a:pPr marL="342900" indent="-342900">
              <a:buAutoNum type="arabicPeriod"/>
            </a:pPr>
            <a:r>
              <a:rPr lang="en-US" dirty="0" smtClean="0"/>
              <a:t>Energy gained/lost</a:t>
            </a:r>
          </a:p>
          <a:p>
            <a:pPr marL="342900" indent="-342900">
              <a:buAutoNum type="arabicPeriod"/>
            </a:pPr>
            <a:r>
              <a:rPr lang="en-US" dirty="0" smtClean="0"/>
              <a:t>Redox Coenzymes/ATP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448235"/>
              </p:ext>
            </p:extLst>
          </p:nvPr>
        </p:nvGraphicFramePr>
        <p:xfrm>
          <a:off x="241161" y="2766000"/>
          <a:ext cx="4507228" cy="379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Image File" r:id="rId3" imgW="8623743" imgH="7631746" progId="ImageExpertImage">
                  <p:embed/>
                </p:oleObj>
              </mc:Choice>
              <mc:Fallback>
                <p:oleObj name="Image File" r:id="rId3" imgW="8623743" imgH="7631746" progId="ImageExpertImage">
                  <p:embed/>
                  <p:pic>
                    <p:nvPicPr>
                      <p:cNvPr id="307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61" y="2766000"/>
                        <a:ext cx="4507228" cy="379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Logan Brooke Glycoly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56" y="387551"/>
            <a:ext cx="3706833" cy="490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73393" y="4752869"/>
            <a:ext cx="2513603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What occurred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Reaction Type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FG gained/lost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Gain/Lose Energy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 smtClean="0"/>
              <a:t>Oxid</a:t>
            </a:r>
            <a:r>
              <a:rPr lang="en-US" sz="1600" dirty="0" smtClean="0"/>
              <a:t>/Red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Catabolic/Anabolic</a:t>
            </a:r>
          </a:p>
        </p:txBody>
      </p:sp>
    </p:spTree>
    <p:extLst>
      <p:ext uri="{BB962C8B-B14F-4D97-AF65-F5344CB8AC3E}">
        <p14:creationId xmlns:p14="http://schemas.microsoft.com/office/powerpoint/2010/main" val="104121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3365" y="604729"/>
            <a:ext cx="387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+ </a:t>
            </a:r>
            <a:r>
              <a:rPr lang="en-US" dirty="0" smtClean="0"/>
              <a:t>O</a:t>
            </a:r>
            <a:r>
              <a:rPr lang="en-US" baseline="-25000" dirty="0" smtClean="0"/>
              <a:t>2 </a:t>
            </a:r>
            <a:r>
              <a:rPr lang="en-US" dirty="0" smtClean="0"/>
              <a:t>→ 6 CO</a:t>
            </a:r>
            <a:r>
              <a:rPr lang="en-US" baseline="-25000" dirty="0" smtClean="0"/>
              <a:t>2</a:t>
            </a:r>
            <a:r>
              <a:rPr lang="en-US" dirty="0" smtClean="0"/>
              <a:t> + 6 H</a:t>
            </a:r>
            <a:r>
              <a:rPr lang="en-US" baseline="-25000" dirty="0" smtClean="0"/>
              <a:t>2</a:t>
            </a:r>
            <a:r>
              <a:rPr lang="en-US" dirty="0" smtClean="0"/>
              <a:t>O + 2820 kJ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9541" y="73968"/>
            <a:ext cx="3467809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 smtClean="0"/>
              <a:t>EMP and Glycolysis</a:t>
            </a:r>
            <a:r>
              <a:rPr lang="en-US" dirty="0"/>
              <a:t> </a:t>
            </a:r>
            <a:r>
              <a:rPr lang="en-US" dirty="0" smtClean="0"/>
              <a:t>- Overview</a:t>
            </a:r>
          </a:p>
          <a:p>
            <a:pPr marL="342900" indent="-342900">
              <a:buAutoNum type="arabicPeriod"/>
            </a:pPr>
            <a:r>
              <a:rPr lang="en-US" dirty="0" smtClean="0"/>
              <a:t>Anaerobic</a:t>
            </a:r>
          </a:p>
          <a:p>
            <a:pPr marL="342900" indent="-342900">
              <a:buAutoNum type="arabicPeriod"/>
            </a:pPr>
            <a:r>
              <a:rPr lang="en-US" dirty="0" smtClean="0"/>
              <a:t>Cytoplasm</a:t>
            </a:r>
          </a:p>
          <a:p>
            <a:pPr marL="342900" indent="-342900">
              <a:buAutoNum type="arabicPeriod"/>
            </a:pPr>
            <a:r>
              <a:rPr lang="en-US" dirty="0" smtClean="0"/>
              <a:t>Inefficient (2 ATP made)</a:t>
            </a:r>
          </a:p>
          <a:p>
            <a:pPr marL="342900" indent="-342900">
              <a:buAutoNum type="arabicPeriod"/>
            </a:pPr>
            <a:r>
              <a:rPr lang="en-US" dirty="0"/>
              <a:t>Carbon is Oxidized (0 → +4)</a:t>
            </a:r>
          </a:p>
          <a:p>
            <a:pPr marL="342900" indent="-342900">
              <a:buAutoNum type="arabicPeriod"/>
            </a:pPr>
            <a:r>
              <a:rPr lang="en-US" dirty="0"/>
              <a:t>Energy is released (exothermic)</a:t>
            </a:r>
          </a:p>
          <a:p>
            <a:pPr marL="342900" indent="-342900">
              <a:buAutoNum type="arabicPeriod"/>
            </a:pPr>
            <a:r>
              <a:rPr lang="en-US" dirty="0"/>
              <a:t>Many, many, many steps (10</a:t>
            </a:r>
            <a:r>
              <a:rPr lang="en-US" dirty="0" smtClean="0"/>
              <a:t>+)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74700" y="5475590"/>
            <a:ext cx="2513603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Why so many steps?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Start/End Products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Energy Produced vs Wasted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70946" y="2181601"/>
            <a:ext cx="8151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+ 2 NAD</a:t>
            </a:r>
            <a:r>
              <a:rPr lang="en-US" baseline="30000" dirty="0" smtClean="0"/>
              <a:t>+</a:t>
            </a:r>
            <a:r>
              <a:rPr lang="en-US" dirty="0" smtClean="0"/>
              <a:t> + 2H</a:t>
            </a:r>
            <a:r>
              <a:rPr lang="en-US" baseline="30000" dirty="0" smtClean="0"/>
              <a:t>+</a:t>
            </a:r>
            <a:r>
              <a:rPr lang="en-US" dirty="0" smtClean="0"/>
              <a:t> + 2 ADP + 2 P</a:t>
            </a:r>
            <a:r>
              <a:rPr lang="en-US" baseline="-25000" dirty="0" smtClean="0"/>
              <a:t>i </a:t>
            </a:r>
            <a:r>
              <a:rPr lang="en-US" dirty="0" smtClean="0"/>
              <a:t>              2 CH</a:t>
            </a:r>
            <a:r>
              <a:rPr lang="en-US" baseline="-25000" dirty="0" smtClean="0"/>
              <a:t>3</a:t>
            </a:r>
            <a:r>
              <a:rPr lang="en-US" dirty="0" smtClean="0"/>
              <a:t>-C-C-O</a:t>
            </a:r>
            <a:r>
              <a:rPr lang="en-US" baseline="30000" dirty="0" smtClean="0"/>
              <a:t>-</a:t>
            </a:r>
            <a:r>
              <a:rPr lang="en-US" dirty="0" smtClean="0"/>
              <a:t> + 2 NADH + </a:t>
            </a:r>
            <a:r>
              <a:rPr lang="en-US" dirty="0" smtClean="0">
                <a:solidFill>
                  <a:srgbClr val="00B050"/>
                </a:solidFill>
              </a:rPr>
              <a:t>2 ATP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FF0000"/>
                </a:solidFill>
              </a:rPr>
              <a:t>150 kJ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374049" y="2195643"/>
            <a:ext cx="621633" cy="361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2853" y="2525535"/>
            <a:ext cx="92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Glucose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77543" y="2525535"/>
            <a:ext cx="100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Pyruvate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76031" y="3683123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CH</a:t>
            </a:r>
            <a:r>
              <a:rPr lang="en-US" baseline="-25000" dirty="0" smtClean="0"/>
              <a:t>3</a:t>
            </a:r>
            <a:r>
              <a:rPr lang="en-US" dirty="0" smtClean="0"/>
              <a:t>-C-C-O</a:t>
            </a:r>
            <a:r>
              <a:rPr lang="en-US" baseline="30000" dirty="0" smtClean="0"/>
              <a:t>-</a:t>
            </a:r>
            <a:r>
              <a:rPr lang="en-US" dirty="0" smtClean="0"/>
              <a:t> + 2 NADH                  CH</a:t>
            </a:r>
            <a:r>
              <a:rPr lang="en-US" baseline="-25000" dirty="0" smtClean="0"/>
              <a:t>3</a:t>
            </a:r>
            <a:r>
              <a:rPr lang="en-US" dirty="0" smtClean="0"/>
              <a:t>-C-C-O</a:t>
            </a:r>
            <a:r>
              <a:rPr lang="en-US" baseline="30000" dirty="0" smtClean="0"/>
              <a:t>-</a:t>
            </a:r>
            <a:r>
              <a:rPr lang="en-US" dirty="0" smtClean="0"/>
              <a:t> + 2 NAD</a:t>
            </a:r>
            <a:r>
              <a:rPr lang="en-US" baseline="30000" dirty="0" smtClean="0"/>
              <a:t>+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454411" y="3683123"/>
            <a:ext cx="621633" cy="361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46011" y="3683123"/>
            <a:ext cx="1205202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/>
              <a:t>Glycolysis: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559355" y="3274152"/>
            <a:ext cx="646331" cy="587309"/>
            <a:chOff x="2477860" y="4795071"/>
            <a:chExt cx="646331" cy="587309"/>
          </a:xfrm>
        </p:grpSpPr>
        <p:sp>
          <p:nvSpPr>
            <p:cNvPr id="9" name="TextBox 8"/>
            <p:cNvSpPr txBox="1"/>
            <p:nvPr/>
          </p:nvSpPr>
          <p:spPr>
            <a:xfrm>
              <a:off x="2656413" y="479507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2552589" y="4810778"/>
              <a:ext cx="496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=</a:t>
              </a:r>
              <a:endParaRPr lang="en-US" sz="3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04089" y="1762143"/>
            <a:ext cx="646331" cy="587309"/>
            <a:chOff x="2477860" y="4795071"/>
            <a:chExt cx="646331" cy="587309"/>
          </a:xfrm>
        </p:grpSpPr>
        <p:sp>
          <p:nvSpPr>
            <p:cNvPr id="17" name="TextBox 16"/>
            <p:cNvSpPr txBox="1"/>
            <p:nvPr/>
          </p:nvSpPr>
          <p:spPr>
            <a:xfrm>
              <a:off x="2656413" y="479507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2552589" y="4810778"/>
              <a:ext cx="496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=</a:t>
              </a:r>
              <a:endParaRPr lang="en-US" sz="36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26827" y="1763817"/>
            <a:ext cx="646331" cy="587309"/>
            <a:chOff x="2477860" y="4795071"/>
            <a:chExt cx="646331" cy="587309"/>
          </a:xfrm>
        </p:grpSpPr>
        <p:sp>
          <p:nvSpPr>
            <p:cNvPr id="20" name="TextBox 19"/>
            <p:cNvSpPr txBox="1"/>
            <p:nvPr/>
          </p:nvSpPr>
          <p:spPr>
            <a:xfrm>
              <a:off x="2656413" y="479507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2552589" y="4810778"/>
              <a:ext cx="496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=</a:t>
              </a:r>
              <a:endParaRPr lang="en-US" sz="3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70199" y="3276684"/>
            <a:ext cx="646331" cy="587309"/>
            <a:chOff x="2477860" y="4795071"/>
            <a:chExt cx="646331" cy="587309"/>
          </a:xfrm>
        </p:grpSpPr>
        <p:sp>
          <p:nvSpPr>
            <p:cNvPr id="23" name="TextBox 22"/>
            <p:cNvSpPr txBox="1"/>
            <p:nvPr/>
          </p:nvSpPr>
          <p:spPr>
            <a:xfrm>
              <a:off x="2656413" y="479507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2552589" y="4810778"/>
              <a:ext cx="496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=</a:t>
              </a:r>
              <a:endParaRPr lang="en-US" sz="36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57752" y="3276684"/>
            <a:ext cx="646331" cy="587309"/>
            <a:chOff x="2477860" y="4795071"/>
            <a:chExt cx="646331" cy="587309"/>
          </a:xfrm>
        </p:grpSpPr>
        <p:sp>
          <p:nvSpPr>
            <p:cNvPr id="26" name="TextBox 25"/>
            <p:cNvSpPr txBox="1"/>
            <p:nvPr/>
          </p:nvSpPr>
          <p:spPr>
            <a:xfrm>
              <a:off x="2656413" y="479507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2552589" y="4810778"/>
              <a:ext cx="496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=</a:t>
              </a:r>
              <a:endParaRPr lang="en-US" sz="3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549140" y="3986159"/>
            <a:ext cx="481222" cy="522420"/>
            <a:chOff x="5338125" y="4687516"/>
            <a:chExt cx="481222" cy="522420"/>
          </a:xfrm>
        </p:grpSpPr>
        <p:sp>
          <p:nvSpPr>
            <p:cNvPr id="28" name="TextBox 27"/>
            <p:cNvSpPr txBox="1"/>
            <p:nvPr/>
          </p:nvSpPr>
          <p:spPr>
            <a:xfrm>
              <a:off x="5338125" y="4840604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OH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497023" y="4687516"/>
              <a:ext cx="0" cy="21797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ight Arrow 34"/>
          <p:cNvSpPr/>
          <p:nvPr/>
        </p:nvSpPr>
        <p:spPr>
          <a:xfrm rot="5400000">
            <a:off x="3422320" y="4300832"/>
            <a:ext cx="621633" cy="361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104083" y="4771755"/>
            <a:ext cx="1670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Citric Acid Cycle</a:t>
            </a:r>
          </a:p>
          <a:p>
            <a:pPr algn="ctr"/>
            <a:r>
              <a:rPr lang="en-US" dirty="0" smtClean="0"/>
              <a:t>CAC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27687" y="1852579"/>
            <a:ext cx="1462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Waste Energy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85461" y="2500225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30.5 kJ each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5974" y="5046024"/>
            <a:ext cx="29674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Net Gain: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2 ATP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61 kJ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Inefficient (61/2820 = 2%)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Waste = 150 kJ</a:t>
            </a:r>
          </a:p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106564" y="2950038"/>
            <a:ext cx="164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*COOH vs COO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0519" y="4101897"/>
            <a:ext cx="209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(EMP + 1 more step)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88892" y="195758"/>
            <a:ext cx="24184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Chemistry/Combustion: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39765" y="2168902"/>
            <a:ext cx="675185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/>
              <a:t>EMP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7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0137" y="801139"/>
            <a:ext cx="5541169" cy="2436813"/>
            <a:chOff x="2066261" y="864864"/>
            <a:chExt cx="5541169" cy="2436813"/>
          </a:xfrm>
        </p:grpSpPr>
        <p:pic>
          <p:nvPicPr>
            <p:cNvPr id="3" name="Picture 3" descr="gluco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261" y="1441126"/>
              <a:ext cx="2286000" cy="149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 descr="g6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580" y="1198239"/>
              <a:ext cx="2228850" cy="210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114136" y="2522214"/>
              <a:ext cx="13827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accent2"/>
                  </a:solidFill>
                </a:rPr>
                <a:t>Hexokinase</a:t>
              </a: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4723736" y="1455414"/>
              <a:ext cx="6937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3300"/>
                  </a:solidFill>
                </a:rPr>
                <a:t>ADP</a:t>
              </a:r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3961736" y="1455414"/>
              <a:ext cx="6651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3300"/>
                  </a:solidFill>
                </a:rPr>
                <a:t>ATP</a:t>
              </a:r>
            </a:p>
          </p:txBody>
        </p:sp>
        <p:pic>
          <p:nvPicPr>
            <p:cNvPr id="8" name="Picture 16" descr="takeout_reaction_arro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536" y="1760214"/>
              <a:ext cx="1066800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2218661" y="864864"/>
              <a:ext cx="15287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33CC33"/>
                  </a:solidFill>
                  <a:latin typeface="Symbol" pitchFamily="18" charset="2"/>
                </a:rPr>
                <a:t>a</a:t>
              </a:r>
              <a:r>
                <a:rPr lang="en-US" altLang="en-US" sz="2000">
                  <a:solidFill>
                    <a:srgbClr val="33CC33"/>
                  </a:solidFill>
                </a:rPr>
                <a:t>-D-Glucose</a:t>
              </a:r>
            </a:p>
          </p:txBody>
        </p:sp>
        <p:sp>
          <p:nvSpPr>
            <p:cNvPr id="10" name="Text Box 27"/>
            <p:cNvSpPr txBox="1">
              <a:spLocks noChangeArrowheads="1"/>
            </p:cNvSpPr>
            <p:nvPr/>
          </p:nvSpPr>
          <p:spPr bwMode="auto">
            <a:xfrm>
              <a:off x="4654680" y="864864"/>
              <a:ext cx="28527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33CC33"/>
                  </a:solidFill>
                  <a:latin typeface="Symbol" pitchFamily="18" charset="2"/>
                </a:rPr>
                <a:t>a</a:t>
              </a:r>
              <a:r>
                <a:rPr lang="en-US" altLang="en-US" sz="2000" dirty="0">
                  <a:solidFill>
                    <a:srgbClr val="33CC33"/>
                  </a:solidFill>
                </a:rPr>
                <a:t>-D-Glucose-6-phosphate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41269" y="221064"/>
            <a:ext cx="10977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1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2303" y="3531714"/>
            <a:ext cx="10977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2</a:t>
            </a:r>
            <a:endParaRPr lang="en-US" sz="2800" dirty="0"/>
          </a:p>
        </p:txBody>
      </p:sp>
      <p:pic>
        <p:nvPicPr>
          <p:cNvPr id="13" name="Picture 5" descr="g6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36" y="4674566"/>
            <a:ext cx="222885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333086" y="6038229"/>
            <a:ext cx="2635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accent2"/>
                </a:solidFill>
              </a:rPr>
              <a:t>Phosphoglucoisomerase</a:t>
            </a:r>
          </a:p>
        </p:txBody>
      </p:sp>
      <p:pic>
        <p:nvPicPr>
          <p:cNvPr id="15" name="Picture 10" descr="double_reaction_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11" y="5781848"/>
            <a:ext cx="1171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888129" y="4129186"/>
            <a:ext cx="2852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33CC33"/>
                </a:solidFill>
                <a:latin typeface="Symbol" pitchFamily="18" charset="2"/>
              </a:rPr>
              <a:t>a</a:t>
            </a:r>
            <a:r>
              <a:rPr lang="en-US" altLang="en-US" sz="2000" dirty="0">
                <a:solidFill>
                  <a:srgbClr val="33CC33"/>
                </a:solidFill>
              </a:rPr>
              <a:t>-D-Glucose-6-phosphate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741323" y="4117663"/>
            <a:ext cx="287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33CC33"/>
                </a:solidFill>
                <a:latin typeface="Symbol" pitchFamily="18" charset="2"/>
              </a:rPr>
              <a:t>b</a:t>
            </a:r>
            <a:r>
              <a:rPr lang="en-US" altLang="en-US" sz="2000" dirty="0">
                <a:solidFill>
                  <a:srgbClr val="33CC33"/>
                </a:solidFill>
              </a:rPr>
              <a:t>-D-Fructose-6-phosphate</a:t>
            </a:r>
          </a:p>
        </p:txBody>
      </p:sp>
      <p:pic>
        <p:nvPicPr>
          <p:cNvPr id="18" name="Picture 11" descr="f6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323" y="4674566"/>
            <a:ext cx="272097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493005" y="117687"/>
            <a:ext cx="2513603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What occurred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Gain/Lose Energy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 smtClean="0"/>
              <a:t>Oxid</a:t>
            </a:r>
            <a:r>
              <a:rPr lang="en-US" sz="1600" dirty="0" smtClean="0"/>
              <a:t>/Red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Catabolic/Anabolic</a:t>
            </a:r>
          </a:p>
        </p:txBody>
      </p:sp>
    </p:spTree>
    <p:extLst>
      <p:ext uri="{BB962C8B-B14F-4D97-AF65-F5344CB8AC3E}">
        <p14:creationId xmlns:p14="http://schemas.microsoft.com/office/powerpoint/2010/main" val="924314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2286</TotalTime>
  <Words>1303</Words>
  <Application>Microsoft Office PowerPoint</Application>
  <PresentationFormat>On-screen Show (4:3)</PresentationFormat>
  <Paragraphs>390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Image 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36</cp:revision>
  <dcterms:created xsi:type="dcterms:W3CDTF">2020-03-25T15:59:49Z</dcterms:created>
  <dcterms:modified xsi:type="dcterms:W3CDTF">2023-04-21T15:30:32Z</dcterms:modified>
</cp:coreProperties>
</file>