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82" r:id="rId7"/>
    <p:sldId id="296" r:id="rId8"/>
    <p:sldId id="283" r:id="rId9"/>
    <p:sldId id="284" r:id="rId10"/>
    <p:sldId id="285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5" r:id="rId19"/>
    <p:sldId id="294" r:id="rId20"/>
    <p:sldId id="261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7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hanacademy.org/science/biology/cellular-respiration-and-fermentation/intro-to-cellular-respiration/a/intro-to-cellular-respiration-and-redox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" y="1490890"/>
            <a:ext cx="4294772" cy="3139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Dfn</a:t>
            </a:r>
            <a:r>
              <a:rPr lang="en-US" dirty="0" smtClean="0"/>
              <a:t> - Bioenergetics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Term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Anabolism/Catabolism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Oxidation/Reduction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Redox coenzymes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HEPB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Substrate Level Phosphorylation (SLP)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Oxidative Phosphorylation (OP)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Photosynthesis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Energy Level Diagrams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Determine what is </a:t>
            </a:r>
            <a:r>
              <a:rPr lang="en-US" dirty="0" err="1" smtClean="0"/>
              <a:t>oxid</a:t>
            </a:r>
            <a:r>
              <a:rPr lang="en-US" dirty="0" smtClean="0"/>
              <a:t>/red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Complete energy level diagrams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Follow energy in a reaction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Differences between SLP/OP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1967" y="4723187"/>
            <a:ext cx="4294772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Hein 10</a:t>
            </a:r>
            <a:r>
              <a:rPr lang="en-US" baseline="30000" dirty="0" smtClean="0"/>
              <a:t>th</a:t>
            </a:r>
            <a:r>
              <a:rPr lang="en-US" dirty="0" smtClean="0"/>
              <a:t> Edition </a:t>
            </a:r>
          </a:p>
          <a:p>
            <a:r>
              <a:rPr lang="en-US" dirty="0"/>
              <a:t>P</a:t>
            </a:r>
            <a:r>
              <a:rPr lang="en-US" dirty="0" smtClean="0"/>
              <a:t>ages 919-935</a:t>
            </a:r>
          </a:p>
          <a:p>
            <a:r>
              <a:rPr lang="en-US" dirty="0" smtClean="0"/>
              <a:t>Sections 33.1-33.6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93841" y="3671686"/>
            <a:ext cx="429477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Additional Useful Links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>
                <a:hlinkClick r:id="rId2"/>
              </a:rPr>
              <a:t>https://www.khanacademy.org/science/biology/cellular-respiration-and-fermentation/intro-to-cellular-respiration/a/intro-to-cellular-respiration-and-redox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386857" y="206597"/>
            <a:ext cx="56839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102 Spring 2020</a:t>
            </a:r>
          </a:p>
          <a:p>
            <a:pPr algn="ctr"/>
            <a:r>
              <a:rPr lang="en-US" sz="3200" dirty="0" smtClean="0"/>
              <a:t>Lecture 33 – Bioenergetics Basics</a:t>
            </a:r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6799" t="1780" r="5405" b="68858"/>
          <a:stretch/>
        </p:blipFill>
        <p:spPr>
          <a:xfrm>
            <a:off x="2246369" y="3665496"/>
            <a:ext cx="6330462" cy="16780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207" y="287481"/>
            <a:ext cx="426443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“Close up” on what changes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030269" y="5343571"/>
            <a:ext cx="1676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Reduced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High Energy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3818" y="5443295"/>
            <a:ext cx="1617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Oxidized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Low Energy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6799" t="30762" r="5405" b="38264"/>
          <a:stretch/>
        </p:blipFill>
        <p:spPr>
          <a:xfrm>
            <a:off x="1968016" y="1380088"/>
            <a:ext cx="6330462" cy="17701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0774" y="2265180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NAD/NADPH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2418" y="4504533"/>
            <a:ext cx="553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423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74710" y="1248223"/>
            <a:ext cx="2935419" cy="960444"/>
            <a:chOff x="5638490" y="4172294"/>
            <a:chExt cx="2935419" cy="960444"/>
          </a:xfrm>
        </p:grpSpPr>
        <p:sp>
          <p:nvSpPr>
            <p:cNvPr id="3" name="TextBox 2"/>
            <p:cNvSpPr txBox="1"/>
            <p:nvPr/>
          </p:nvSpPr>
          <p:spPr>
            <a:xfrm>
              <a:off x="5638490" y="4442946"/>
              <a:ext cx="29354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NAD</a:t>
              </a:r>
              <a:r>
                <a:rPr lang="en-US" sz="2400" baseline="30000" dirty="0" smtClean="0"/>
                <a:t>+</a:t>
              </a:r>
              <a:r>
                <a:rPr lang="en-US" sz="2400" dirty="0" smtClean="0"/>
                <a:t>                      NAD</a:t>
              </a:r>
              <a:endParaRPr lang="en-US" sz="2400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491290" y="4617674"/>
              <a:ext cx="1371600" cy="112207"/>
              <a:chOff x="6722402" y="3641347"/>
              <a:chExt cx="1371600" cy="112207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6722402" y="3641347"/>
                <a:ext cx="1371600" cy="0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rot="10800000">
                <a:off x="6722402" y="3753554"/>
                <a:ext cx="1371600" cy="0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/>
            <p:cNvSpPr txBox="1"/>
            <p:nvPr/>
          </p:nvSpPr>
          <p:spPr>
            <a:xfrm>
              <a:off x="6508324" y="4172294"/>
              <a:ext cx="1136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Reduction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38190" y="4763406"/>
              <a:ext cx="1091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Oxidation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51207" y="287481"/>
            <a:ext cx="284302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Just Abbreviations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627199" y="2985850"/>
            <a:ext cx="3186129" cy="940552"/>
            <a:chOff x="5686505" y="4179930"/>
            <a:chExt cx="3186129" cy="940552"/>
          </a:xfrm>
        </p:grpSpPr>
        <p:sp>
          <p:nvSpPr>
            <p:cNvPr id="11" name="TextBox 10"/>
            <p:cNvSpPr txBox="1"/>
            <p:nvPr/>
          </p:nvSpPr>
          <p:spPr>
            <a:xfrm>
              <a:off x="5686505" y="4417513"/>
              <a:ext cx="31861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 </a:t>
              </a:r>
              <a:r>
                <a:rPr lang="en-US" sz="2400" dirty="0" smtClean="0"/>
                <a:t>  FAD                      FADH</a:t>
              </a:r>
              <a:r>
                <a:rPr lang="en-US" sz="2400" baseline="-25000" dirty="0" smtClean="0"/>
                <a:t>2</a:t>
              </a:r>
              <a:endParaRPr lang="en-US" sz="2400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539305" y="4592241"/>
              <a:ext cx="1371600" cy="112207"/>
              <a:chOff x="6770417" y="3615914"/>
              <a:chExt cx="1371600" cy="112207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>
                <a:off x="6770417" y="3615914"/>
                <a:ext cx="1371600" cy="0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rot="10800000">
                <a:off x="6770417" y="3728121"/>
                <a:ext cx="1371600" cy="0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6610196" y="4179930"/>
              <a:ext cx="1136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Reduction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10196" y="4751150"/>
              <a:ext cx="1091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Oxidation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83140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207" y="287481"/>
            <a:ext cx="164256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You Try It!</a:t>
            </a:r>
            <a:endParaRPr lang="en-US" sz="2800" dirty="0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993378"/>
              </p:ext>
            </p:extLst>
          </p:nvPr>
        </p:nvGraphicFramePr>
        <p:xfrm>
          <a:off x="2828270" y="4775913"/>
          <a:ext cx="4044462" cy="1454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r:id="rId3" imgW="3715920" imgH="1335960" progId="">
                  <p:embed/>
                </p:oleObj>
              </mc:Choice>
              <mc:Fallback>
                <p:oleObj r:id="rId3" imgW="3715920" imgH="1335960" progId="">
                  <p:embed/>
                  <p:pic>
                    <p:nvPicPr>
                      <p:cNvPr id="40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270" y="4775913"/>
                        <a:ext cx="4044462" cy="14542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2127" y="3999244"/>
            <a:ext cx="429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wrong with the following equation?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861560"/>
              </p:ext>
            </p:extLst>
          </p:nvPr>
        </p:nvGraphicFramePr>
        <p:xfrm>
          <a:off x="3754100" y="1890589"/>
          <a:ext cx="1676404" cy="1491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CS ChemDraw Drawing" r:id="rId5" imgW="1470600" imgH="1307880" progId="ChemDraw.Document.4.5">
                  <p:embed/>
                </p:oleObj>
              </mc:Choice>
              <mc:Fallback>
                <p:oleObj name="CS ChemDraw Drawing" r:id="rId5" imgW="1470600" imgH="1307880" progId="ChemDraw.Document.4.5">
                  <p:embed/>
                  <p:pic>
                    <p:nvPicPr>
                      <p:cNvPr id="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4100" y="1890589"/>
                        <a:ext cx="1676404" cy="14916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2127" y="1033372"/>
            <a:ext cx="4150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FAD and FADH</a:t>
            </a:r>
            <a:r>
              <a:rPr lang="en-US" baseline="-25000" dirty="0" smtClean="0"/>
              <a:t>2</a:t>
            </a:r>
            <a:r>
              <a:rPr lang="en-US" dirty="0" smtClean="0"/>
              <a:t> to the reaction below.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52790" y="126623"/>
            <a:ext cx="2793443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Recognize Low/High energy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Determine </a:t>
            </a:r>
            <a:r>
              <a:rPr lang="en-US" sz="1600" dirty="0" err="1" smtClean="0"/>
              <a:t>Oxid</a:t>
            </a:r>
            <a:r>
              <a:rPr lang="en-US" sz="1600" dirty="0" smtClean="0"/>
              <a:t>/Red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Complete AND Explain the problems</a:t>
            </a:r>
          </a:p>
        </p:txBody>
      </p:sp>
    </p:spTree>
    <p:extLst>
      <p:ext uri="{BB962C8B-B14F-4D97-AF65-F5344CB8AC3E}">
        <p14:creationId xmlns:p14="http://schemas.microsoft.com/office/powerpoint/2010/main" val="1496499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207" y="287481"/>
            <a:ext cx="314477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You Try It! - Answers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01933" y="1007293"/>
            <a:ext cx="4150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FAD and FADH</a:t>
            </a:r>
            <a:r>
              <a:rPr lang="en-US" baseline="-25000" dirty="0" smtClean="0"/>
              <a:t>2</a:t>
            </a:r>
            <a:r>
              <a:rPr lang="en-US" dirty="0" smtClean="0"/>
              <a:t> to the reaction below.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207" y="5320050"/>
            <a:ext cx="871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Explanation – The molecule is being oxidized (it lost two bonds to H) therefore the redox coenzyme must be reduced (go from low energy to high energy)</a:t>
            </a:r>
            <a:endParaRPr lang="en-US" dirty="0"/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632382"/>
              </p:ext>
            </p:extLst>
          </p:nvPr>
        </p:nvGraphicFramePr>
        <p:xfrm>
          <a:off x="2477020" y="1973878"/>
          <a:ext cx="4779196" cy="2556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CS ChemDraw Drawing" r:id="rId3" imgW="3479760" imgH="1861560" progId="ChemDraw.Document.4.5">
                  <p:embed/>
                </p:oleObj>
              </mc:Choice>
              <mc:Fallback>
                <p:oleObj name="CS ChemDraw Drawing" r:id="rId3" imgW="3479760" imgH="1861560" progId="ChemDraw.Document.4.5">
                  <p:embed/>
                  <p:pic>
                    <p:nvPicPr>
                      <p:cNvPr id="81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7020" y="1973878"/>
                        <a:ext cx="4779196" cy="25569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5192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59997" y="4964000"/>
            <a:ext cx="81391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346075" indent="-346075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eaLnBrk="1" hangingPunct="1"/>
            <a:r>
              <a:rPr lang="en-US" altLang="en-US" sz="1800" b="0" dirty="0" smtClean="0">
                <a:latin typeface="+mn-lt"/>
              </a:rPr>
              <a:t>Explanation – In a redox reaction one molecule is </a:t>
            </a:r>
            <a:r>
              <a:rPr lang="en-US" altLang="en-US" sz="1800" b="0" dirty="0" err="1" smtClean="0">
                <a:latin typeface="+mn-lt"/>
              </a:rPr>
              <a:t>oxidezed</a:t>
            </a:r>
            <a:r>
              <a:rPr lang="en-US" altLang="en-US" sz="1800" b="0" dirty="0" smtClean="0">
                <a:latin typeface="+mn-lt"/>
              </a:rPr>
              <a:t> and one molecule must be reduced (they are paired).  In this example, both the molecule  (lost bond to oxygen/gained bond to H) and the redox coenzyme are being reduced (went from low energy to high energy, or gained a bond to H).  </a:t>
            </a:r>
            <a:endParaRPr lang="en-US" altLang="en-US" sz="1800" b="0" dirty="0">
              <a:latin typeface="+mn-lt"/>
            </a:endParaRP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953361"/>
              </p:ext>
            </p:extLst>
          </p:nvPr>
        </p:nvGraphicFramePr>
        <p:xfrm>
          <a:off x="2274192" y="2112976"/>
          <a:ext cx="4320358" cy="196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r:id="rId3" imgW="4030920" imgH="1831320" progId="">
                  <p:embed/>
                </p:oleObj>
              </mc:Choice>
              <mc:Fallback>
                <p:oleObj r:id="rId3" imgW="4030920" imgH="1831320" progId="">
                  <p:embed/>
                  <p:pic>
                    <p:nvPicPr>
                      <p:cNvPr id="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192" y="2112976"/>
                        <a:ext cx="4320358" cy="196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207" y="287481"/>
            <a:ext cx="314477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You Try It! - Answers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45757" y="1338237"/>
            <a:ext cx="429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wrong with the following equation?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27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207" y="287481"/>
            <a:ext cx="301819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Review – HEPB/ATP</a:t>
            </a:r>
            <a:endParaRPr lang="en-US" sz="28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00" y="4048846"/>
            <a:ext cx="5106407" cy="234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738479" y="1214035"/>
            <a:ext cx="7637334" cy="1575254"/>
            <a:chOff x="251207" y="894025"/>
            <a:chExt cx="7637334" cy="1575254"/>
          </a:xfrm>
        </p:grpSpPr>
        <p:pic>
          <p:nvPicPr>
            <p:cNvPr id="3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3642" y="1034981"/>
              <a:ext cx="5434899" cy="1418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51207" y="1562860"/>
              <a:ext cx="20268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Formation Reaction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42328" y="1193528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-H</a:t>
              </a:r>
              <a:r>
                <a:rPr lang="en-US" baseline="-25000" dirty="0" smtClean="0">
                  <a:solidFill>
                    <a:srgbClr val="00B050"/>
                  </a:solidFill>
                </a:rPr>
                <a:t>2</a:t>
              </a:r>
              <a:r>
                <a:rPr lang="en-US" dirty="0" smtClean="0">
                  <a:solidFill>
                    <a:srgbClr val="00B050"/>
                  </a:solidFill>
                </a:rPr>
                <a:t>O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86974" y="894025"/>
              <a:ext cx="13410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Dehydration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42328" y="1824761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+H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2</a:t>
              </a:r>
              <a:r>
                <a:rPr lang="en-US" dirty="0" smtClean="0">
                  <a:solidFill>
                    <a:srgbClr val="FF0000"/>
                  </a:solidFill>
                </a:rPr>
                <a:t>O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88508" y="2099947"/>
              <a:ext cx="11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Hydrolysis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95092" y="3163103"/>
            <a:ext cx="4520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Easily accessible – Dehydration/Hydrolysis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Universal – all plants/animals use it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09398" y="5975131"/>
            <a:ext cx="295741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Importance of HEPB and ATP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ID Type of Reactions</a:t>
            </a:r>
          </a:p>
        </p:txBody>
      </p:sp>
    </p:spTree>
    <p:extLst>
      <p:ext uri="{BB962C8B-B14F-4D97-AF65-F5344CB8AC3E}">
        <p14:creationId xmlns:p14="http://schemas.microsoft.com/office/powerpoint/2010/main" val="3640523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304" y="327674"/>
            <a:ext cx="295972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Energy Conversion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61740" y="1185871"/>
            <a:ext cx="71786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en-US" dirty="0" smtClean="0"/>
              <a:t>Energy from nutrients </a:t>
            </a:r>
            <a:r>
              <a:rPr lang="en-US" altLang="en-US" dirty="0"/>
              <a:t>with reduced carbons (energy-yielding nutrients</a:t>
            </a:r>
            <a:r>
              <a:rPr lang="en-US" altLang="en-US" dirty="0" smtClean="0"/>
              <a:t>) is converted </a:t>
            </a:r>
            <a:r>
              <a:rPr lang="en-US" altLang="en-US" dirty="0"/>
              <a:t>to high-energy phosphate bonds that are used to do </a:t>
            </a:r>
            <a:r>
              <a:rPr lang="en-US" altLang="en-US" dirty="0" smtClean="0"/>
              <a:t>work in the body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Two methods for storing energy in HEPB/phosphate anhydride bonds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Substrate Level Phosphorylation (SLP)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Oxidative Phosphorylation (OP)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744990"/>
              </p:ext>
            </p:extLst>
          </p:nvPr>
        </p:nvGraphicFramePr>
        <p:xfrm>
          <a:off x="974626" y="3159632"/>
          <a:ext cx="7380133" cy="3572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Image File" r:id="rId3" imgW="9176222" imgH="4438095" progId="ImageExpertImage">
                  <p:embed/>
                </p:oleObj>
              </mc:Choice>
              <mc:Fallback>
                <p:oleObj name="Image File" r:id="rId3" imgW="9176222" imgH="4438095" progId="ImageExpertImage">
                  <p:embed/>
                  <p:pic>
                    <p:nvPicPr>
                      <p:cNvPr id="20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626" y="3159632"/>
                        <a:ext cx="7380133" cy="35721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27562" y="141220"/>
            <a:ext cx="329905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Compare and Contrast SLP vs OP</a:t>
            </a:r>
          </a:p>
        </p:txBody>
      </p:sp>
    </p:spTree>
    <p:extLst>
      <p:ext uri="{BB962C8B-B14F-4D97-AF65-F5344CB8AC3E}">
        <p14:creationId xmlns:p14="http://schemas.microsoft.com/office/powerpoint/2010/main" val="1973709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739" y="1130423"/>
            <a:ext cx="42145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Anaerobic (No 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Occurs in Cytoplasm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Inefficient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Examples – Glycolysis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Often transferred to ATP in a latter step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1304" y="442875"/>
            <a:ext cx="566539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dirty="0"/>
              <a:t>Substrate Level Phosphorylation (SLP)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03385" y="2934116"/>
            <a:ext cx="7468437" cy="2009671"/>
            <a:chOff x="683288" y="2695479"/>
            <a:chExt cx="7538776" cy="1908323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288" y="2695479"/>
              <a:ext cx="7538776" cy="1908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863402" y="3464974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-H</a:t>
              </a:r>
              <a:r>
                <a:rPr lang="en-US" baseline="-25000" dirty="0" smtClean="0">
                  <a:solidFill>
                    <a:srgbClr val="00B050"/>
                  </a:solidFill>
                </a:rPr>
                <a:t>2</a:t>
              </a:r>
              <a:r>
                <a:rPr lang="en-US" dirty="0" smtClean="0">
                  <a:solidFill>
                    <a:srgbClr val="00B050"/>
                  </a:solidFill>
                </a:rPr>
                <a:t>O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95693" y="2913279"/>
              <a:ext cx="13410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Dehydration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511331" y="5906552"/>
            <a:ext cx="252213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Complete the reaction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ID HEPB</a:t>
            </a:r>
          </a:p>
        </p:txBody>
      </p:sp>
    </p:spTree>
    <p:extLst>
      <p:ext uri="{BB962C8B-B14F-4D97-AF65-F5344CB8AC3E}">
        <p14:creationId xmlns:p14="http://schemas.microsoft.com/office/powerpoint/2010/main" val="78847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286" y="513566"/>
            <a:ext cx="6922247" cy="615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0973" y="362489"/>
            <a:ext cx="233262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SLP - Examples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9893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1450" y="878402"/>
            <a:ext cx="38606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 smtClean="0"/>
              <a:t>erobic (O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Occurs in Mitochondria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Efficient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Examples – CAC/</a:t>
            </a:r>
            <a:r>
              <a:rPr lang="el-GR" dirty="0" smtClean="0"/>
              <a:t>β</a:t>
            </a:r>
            <a:r>
              <a:rPr lang="en-US" dirty="0" smtClean="0"/>
              <a:t>-oxidation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Redox Coenzymes converted to ATP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6526" y="239018"/>
            <a:ext cx="474905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Oxidative Phosphorylation (OP)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509678"/>
              </p:ext>
            </p:extLst>
          </p:nvPr>
        </p:nvGraphicFramePr>
        <p:xfrm>
          <a:off x="1632587" y="2471894"/>
          <a:ext cx="5506207" cy="4149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Image File" r:id="rId3" imgW="9011113" imgH="8953960" progId="ImageExpertImage">
                  <p:embed/>
                </p:oleObj>
              </mc:Choice>
              <mc:Fallback>
                <p:oleObj name="Image File" r:id="rId3" imgW="9011113" imgH="8953960" progId="ImageExpertImage">
                  <p:embed/>
                  <p:pic>
                    <p:nvPicPr>
                      <p:cNvPr id="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2587" y="2471894"/>
                        <a:ext cx="5506207" cy="41499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24878" y="339793"/>
            <a:ext cx="2522137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Complete the reaction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Understand Energy Level Diagrams</a:t>
            </a:r>
          </a:p>
        </p:txBody>
      </p:sp>
    </p:spTree>
    <p:extLst>
      <p:ext uri="{BB962C8B-B14F-4D97-AF65-F5344CB8AC3E}">
        <p14:creationId xmlns:p14="http://schemas.microsoft.com/office/powerpoint/2010/main" val="362142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322" y="5848829"/>
            <a:ext cx="2620255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Cheat Sheet:   </a:t>
            </a:r>
            <a:r>
              <a:rPr lang="en-US" dirty="0" smtClean="0"/>
              <a:t>You will have Table 28.1 on all exams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7844" y="5202499"/>
            <a:ext cx="2977333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Identify and/or Draw a Saturated or Unsaturated FA?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/>
              <a:t>Structure -&gt; Physical Properties -&gt; Biological Property</a:t>
            </a:r>
          </a:p>
        </p:txBody>
      </p:sp>
    </p:spTree>
    <p:extLst>
      <p:ext uri="{BB962C8B-B14F-4D97-AF65-F5344CB8AC3E}">
        <p14:creationId xmlns:p14="http://schemas.microsoft.com/office/powerpoint/2010/main" val="1190632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012" y="218922"/>
            <a:ext cx="247003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Photosynthesis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118722" y="5750619"/>
            <a:ext cx="6191118" cy="471433"/>
            <a:chOff x="1336431" y="1627833"/>
            <a:chExt cx="6191118" cy="471433"/>
          </a:xfrm>
        </p:grpSpPr>
        <p:sp>
          <p:nvSpPr>
            <p:cNvPr id="3" name="TextBox 2"/>
            <p:cNvSpPr txBox="1"/>
            <p:nvPr/>
          </p:nvSpPr>
          <p:spPr>
            <a:xfrm>
              <a:off x="1336431" y="1627833"/>
              <a:ext cx="61911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6 CO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 + 6 H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O + 2820 kJ 			C</a:t>
              </a:r>
              <a:r>
                <a:rPr lang="en-US" sz="2400" baseline="-25000" dirty="0" smtClean="0"/>
                <a:t>6</a:t>
              </a:r>
              <a:r>
                <a:rPr lang="en-US" sz="2400" dirty="0" smtClean="0"/>
                <a:t>H</a:t>
              </a:r>
              <a:r>
                <a:rPr lang="en-US" sz="2400" baseline="-25000" dirty="0" smtClean="0"/>
                <a:t>12</a:t>
              </a:r>
              <a:r>
                <a:rPr lang="en-US" sz="2400" dirty="0" smtClean="0"/>
                <a:t>O</a:t>
              </a:r>
              <a:r>
                <a:rPr lang="en-US" sz="2400" baseline="-25000" dirty="0" smtClean="0"/>
                <a:t>6</a:t>
              </a:r>
              <a:r>
                <a:rPr lang="en-US" sz="2400" dirty="0" smtClean="0"/>
                <a:t> + 6 O</a:t>
              </a:r>
              <a:r>
                <a:rPr lang="en-US" sz="2400" baseline="-25000" dirty="0" smtClean="0"/>
                <a:t>2</a:t>
              </a:r>
              <a:endParaRPr lang="en-US" sz="2400" dirty="0"/>
            </a:p>
          </p:txBody>
        </p:sp>
        <p:sp>
          <p:nvSpPr>
            <p:cNvPr id="4" name="Right Arrow 3"/>
            <p:cNvSpPr/>
            <p:nvPr/>
          </p:nvSpPr>
          <p:spPr>
            <a:xfrm>
              <a:off x="4622242" y="1657138"/>
              <a:ext cx="733529" cy="4421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207742"/>
              </p:ext>
            </p:extLst>
          </p:nvPr>
        </p:nvGraphicFramePr>
        <p:xfrm>
          <a:off x="1708218" y="1683901"/>
          <a:ext cx="7012127" cy="3441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Image File" r:id="rId3" imgW="8928559" imgH="4380952" progId="ImageExpertImage">
                  <p:embed/>
                </p:oleObj>
              </mc:Choice>
              <mc:Fallback>
                <p:oleObj name="Image File" r:id="rId3" imgW="8928559" imgH="4380952" progId="ImageExpertImage">
                  <p:embed/>
                  <p:pic>
                    <p:nvPicPr>
                      <p:cNvPr id="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218" y="1683901"/>
                        <a:ext cx="7012127" cy="34415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75604" y="136443"/>
            <a:ext cx="252213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Calculate </a:t>
            </a:r>
            <a:r>
              <a:rPr lang="en-US" sz="1600" dirty="0" err="1" smtClean="0"/>
              <a:t>Oxid</a:t>
            </a:r>
            <a:r>
              <a:rPr lang="en-US" sz="1600" dirty="0" smtClean="0"/>
              <a:t> #’s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Anabolic or Catabolic?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629" y="815655"/>
            <a:ext cx="4305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1961 Noble Prize – Melvin Calvin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Converting </a:t>
            </a:r>
            <a:r>
              <a:rPr lang="en-US" dirty="0"/>
              <a:t>Sunlight to Reduced </a:t>
            </a:r>
            <a:r>
              <a:rPr lang="en-US" dirty="0" smtClean="0"/>
              <a:t>Carbons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6241" y="3035340"/>
            <a:ext cx="1601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Light Reactions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1012" y="5832848"/>
            <a:ext cx="1583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Dark Reactions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7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/>
              <a:t>CHE 112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95325" y="114300"/>
            <a:ext cx="7772400" cy="6572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Photosynthesis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0" y="1066800"/>
          <a:ext cx="9144000" cy="448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Image File" r:id="rId3" imgW="8928559" imgH="4380952" progId="ImageExpertImage">
                  <p:embed/>
                </p:oleObj>
              </mc:Choice>
              <mc:Fallback>
                <p:oleObj name="Image File" r:id="rId3" imgW="8928559" imgH="4380952" progId="ImageExpertImage">
                  <p:embed/>
                  <p:pic>
                    <p:nvPicPr>
                      <p:cNvPr id="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66800"/>
                        <a:ext cx="9144000" cy="448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276600" y="6019800"/>
            <a:ext cx="229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/>
              <a:t>Figure 33.9</a:t>
            </a:r>
          </a:p>
        </p:txBody>
      </p:sp>
    </p:spTree>
    <p:extLst>
      <p:ext uri="{BB962C8B-B14F-4D97-AF65-F5344CB8AC3E}">
        <p14:creationId xmlns:p14="http://schemas.microsoft.com/office/powerpoint/2010/main" val="244581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401" y="403199"/>
            <a:ext cx="215296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Bioenergetics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83966" y="1125416"/>
            <a:ext cx="5394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Photosynthesis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Embden</a:t>
            </a:r>
            <a:r>
              <a:rPr lang="en-US" dirty="0" smtClean="0"/>
              <a:t>-Meyerhof Pathway (EMP)/Glycolysis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Citric Acid Cycle (CAC)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β-oxidation and Lipogenesis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4373" y="5735062"/>
            <a:ext cx="161929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Definition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Table 33.1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Big Picture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534799" y="334369"/>
            <a:ext cx="6287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study </a:t>
            </a:r>
            <a:r>
              <a:rPr lang="en-US" dirty="0"/>
              <a:t>of the transformation, distribution and utilization of energy by living organisms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66" y="2524742"/>
            <a:ext cx="8686800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89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6677" y="418588"/>
            <a:ext cx="6064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sum </a:t>
            </a:r>
            <a:r>
              <a:rPr lang="en-US" dirty="0"/>
              <a:t>of all the chemical reactions within a living </a:t>
            </a:r>
            <a:r>
              <a:rPr lang="en-US" dirty="0" smtClean="0"/>
              <a:t>organism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1885" y="341644"/>
            <a:ext cx="192565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Metabolism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91885" y="954860"/>
            <a:ext cx="341888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/>
              <a:t>Anabolism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Simple → Complex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Reduce Carbon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Consumes/Requires Energy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Examples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Photosynthesis (Ch. 33)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Gluconeogenesis (Ch. 34)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Lipogenesis (Ch. 35)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59622" y="894568"/>
            <a:ext cx="318715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/>
              <a:t>Catabolism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Complex → Simple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Oxidize Carbon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Produces Energy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Examples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EMP/Glycolysis (Ch. 34)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CAC (Ch. 34)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β-oxidation</a:t>
            </a:r>
            <a:r>
              <a:rPr lang="en-US" dirty="0" smtClean="0"/>
              <a:t> (Ch. 35)</a:t>
            </a:r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4143"/>
            <a:ext cx="5888334" cy="346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60122" y="5503365"/>
            <a:ext cx="2793443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Definitions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Recognize Anabolism and Catabolism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Energy Level Diagrams</a:t>
            </a:r>
          </a:p>
        </p:txBody>
      </p:sp>
    </p:spTree>
    <p:extLst>
      <p:ext uri="{BB962C8B-B14F-4D97-AF65-F5344CB8AC3E}">
        <p14:creationId xmlns:p14="http://schemas.microsoft.com/office/powerpoint/2010/main" val="921523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444" y="271305"/>
            <a:ext cx="636475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Review – Oxidation and Reduction (Redox)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648611" y="1032303"/>
            <a:ext cx="279820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/>
              <a:t>Oxidation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LEO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Lose e</a:t>
            </a:r>
            <a:r>
              <a:rPr lang="en-US" baseline="30000" dirty="0" smtClean="0"/>
              <a:t>-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Gain bonds to Oxygen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Lose bonds to Hydrogen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Release Energy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9526" y="1151192"/>
            <a:ext cx="289438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/>
              <a:t>Reduction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Gain e</a:t>
            </a:r>
            <a:r>
              <a:rPr lang="en-US" baseline="30000" dirty="0" smtClean="0"/>
              <a:t>-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Lose bonds to Oxygen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Gains bonds to Hydrogen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Store Energy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011" y="3116740"/>
            <a:ext cx="5888334" cy="346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1923" y="5622269"/>
            <a:ext cx="2793443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Definitions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Recognize </a:t>
            </a:r>
            <a:r>
              <a:rPr lang="en-US" sz="1600" dirty="0" err="1" smtClean="0"/>
              <a:t>Oxid</a:t>
            </a:r>
            <a:r>
              <a:rPr lang="en-US" sz="1600" dirty="0" smtClean="0"/>
              <a:t>. and Red.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Energy Level </a:t>
            </a:r>
            <a:r>
              <a:rPr lang="en-US" sz="1600" dirty="0" err="1" smtClean="0"/>
              <a:t>Diagramsv</a:t>
            </a:r>
            <a:endParaRPr lang="en-US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21923" y="847637"/>
            <a:ext cx="2438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*They are always paired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14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374719"/>
              </p:ext>
            </p:extLst>
          </p:nvPr>
        </p:nvGraphicFramePr>
        <p:xfrm>
          <a:off x="5127452" y="1699087"/>
          <a:ext cx="3943122" cy="1908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Image File" r:id="rId3" imgW="9176222" imgH="4438095" progId="ImageExpertImage">
                  <p:embed/>
                </p:oleObj>
              </mc:Choice>
              <mc:Fallback>
                <p:oleObj name="Image File" r:id="rId3" imgW="9176222" imgH="4438095" progId="ImageExpertImage">
                  <p:embed/>
                  <p:pic>
                    <p:nvPicPr>
                      <p:cNvPr id="20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452" y="1699087"/>
                        <a:ext cx="3943122" cy="19085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8992" y="846822"/>
            <a:ext cx="56370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Charge an atom would have it all the electrons in covalent bonds were instead treated like ionic bonds (gain/lost not shared)</a:t>
            </a:r>
          </a:p>
          <a:p>
            <a:pPr marL="342900" indent="-342900">
              <a:buAutoNum type="arabicPeriod"/>
            </a:pPr>
            <a:r>
              <a:rPr lang="en-US" dirty="0" smtClean="0"/>
              <a:t>More Reduced (more negative Ox #) – High Energy</a:t>
            </a:r>
          </a:p>
          <a:p>
            <a:pPr marL="342900" indent="-342900">
              <a:buAutoNum type="arabicPeriod"/>
            </a:pPr>
            <a:r>
              <a:rPr lang="en-US" dirty="0" smtClean="0"/>
              <a:t>More Oxidized (more + Ox #) – Low Energy</a:t>
            </a:r>
          </a:p>
          <a:p>
            <a:pPr marL="342900" indent="-342900">
              <a:buAutoNum type="arabicPeriod"/>
            </a:pPr>
            <a:r>
              <a:rPr lang="en-US" dirty="0" smtClean="0"/>
              <a:t>4 </a:t>
            </a:r>
            <a:r>
              <a:rPr lang="en-US" dirty="0"/>
              <a:t>Basic Rules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Hydrogen always +1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Oxygen always -2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Like atoms bonds treated as 0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Molecules are neutral (</a:t>
            </a:r>
            <a:r>
              <a:rPr lang="en-US" dirty="0" err="1"/>
              <a:t>ie</a:t>
            </a:r>
            <a:r>
              <a:rPr lang="en-US" dirty="0"/>
              <a:t> sum Ox #’s = 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8992" y="223732"/>
            <a:ext cx="400667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/>
              <a:t>Oxidation Number (Ox #:)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9" y="4047345"/>
            <a:ext cx="1857375" cy="1466850"/>
          </a:xfrm>
          <a:prstGeom prst="rect">
            <a:avLst/>
          </a:prstGeom>
        </p:spPr>
      </p:pic>
      <p:grpSp>
        <p:nvGrpSpPr>
          <p:cNvPr id="7" name="Group 614"/>
          <p:cNvGrpSpPr>
            <a:grpSpLocks/>
          </p:cNvGrpSpPr>
          <p:nvPr/>
        </p:nvGrpSpPr>
        <p:grpSpPr bwMode="auto">
          <a:xfrm>
            <a:off x="7225999" y="4572872"/>
            <a:ext cx="1428750" cy="366712"/>
            <a:chOff x="1381125" y="2638425"/>
            <a:chExt cx="1428750" cy="366713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920875" y="2638425"/>
              <a:ext cx="3492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</a:t>
              </a: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2447925" y="2638425"/>
              <a:ext cx="3619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O</a:t>
              </a: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1381125" y="2638425"/>
              <a:ext cx="3619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O</a:t>
              </a: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1714951" y="2777667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1717675" y="2849649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2239813" y="2786599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24"/>
            <p:cNvGrpSpPr>
              <a:grpSpLocks/>
            </p:cNvGrpSpPr>
            <p:nvPr/>
          </p:nvGrpSpPr>
          <p:grpSpPr bwMode="auto">
            <a:xfrm rot="5400000">
              <a:off x="2601119" y="2894806"/>
              <a:ext cx="46038" cy="136525"/>
              <a:chOff x="1494" y="1470"/>
              <a:chExt cx="29" cy="86"/>
            </a:xfrm>
          </p:grpSpPr>
          <p:sp>
            <p:nvSpPr>
              <p:cNvPr id="25" name="Oval 25"/>
              <p:cNvSpPr>
                <a:spLocks noChangeArrowheads="1"/>
              </p:cNvSpPr>
              <p:nvPr/>
            </p:nvSpPr>
            <p:spPr bwMode="auto">
              <a:xfrm>
                <a:off x="1494" y="1470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6" name="Oval 26"/>
              <p:cNvSpPr>
                <a:spLocks noChangeArrowheads="1"/>
              </p:cNvSpPr>
              <p:nvPr/>
            </p:nvSpPr>
            <p:spPr bwMode="auto">
              <a:xfrm>
                <a:off x="1494" y="1527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5" name="Group 27"/>
            <p:cNvGrpSpPr>
              <a:grpSpLocks/>
            </p:cNvGrpSpPr>
            <p:nvPr/>
          </p:nvGrpSpPr>
          <p:grpSpPr bwMode="auto">
            <a:xfrm rot="5400000">
              <a:off x="2601119" y="2609056"/>
              <a:ext cx="46038" cy="136525"/>
              <a:chOff x="1494" y="1470"/>
              <a:chExt cx="29" cy="86"/>
            </a:xfrm>
          </p:grpSpPr>
          <p:sp>
            <p:nvSpPr>
              <p:cNvPr id="23" name="Oval 28"/>
              <p:cNvSpPr>
                <a:spLocks noChangeArrowheads="1"/>
              </p:cNvSpPr>
              <p:nvPr/>
            </p:nvSpPr>
            <p:spPr bwMode="auto">
              <a:xfrm>
                <a:off x="1494" y="1470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4" name="Oval 29"/>
              <p:cNvSpPr>
                <a:spLocks noChangeArrowheads="1"/>
              </p:cNvSpPr>
              <p:nvPr/>
            </p:nvSpPr>
            <p:spPr bwMode="auto">
              <a:xfrm>
                <a:off x="1494" y="1527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2249234" y="2859197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24"/>
            <p:cNvGrpSpPr>
              <a:grpSpLocks/>
            </p:cNvGrpSpPr>
            <p:nvPr/>
          </p:nvGrpSpPr>
          <p:grpSpPr bwMode="auto">
            <a:xfrm rot="5400000">
              <a:off x="1536536" y="2897578"/>
              <a:ext cx="46038" cy="136525"/>
              <a:chOff x="1494" y="1470"/>
              <a:chExt cx="29" cy="86"/>
            </a:xfrm>
          </p:grpSpPr>
          <p:sp>
            <p:nvSpPr>
              <p:cNvPr id="21" name="Oval 25"/>
              <p:cNvSpPr>
                <a:spLocks noChangeArrowheads="1"/>
              </p:cNvSpPr>
              <p:nvPr/>
            </p:nvSpPr>
            <p:spPr bwMode="auto">
              <a:xfrm>
                <a:off x="1494" y="1470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2" name="Oval 26"/>
              <p:cNvSpPr>
                <a:spLocks noChangeArrowheads="1"/>
              </p:cNvSpPr>
              <p:nvPr/>
            </p:nvSpPr>
            <p:spPr bwMode="auto">
              <a:xfrm>
                <a:off x="1494" y="1527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8" name="Group 27"/>
            <p:cNvGrpSpPr>
              <a:grpSpLocks/>
            </p:cNvGrpSpPr>
            <p:nvPr/>
          </p:nvGrpSpPr>
          <p:grpSpPr bwMode="auto">
            <a:xfrm rot="5400000">
              <a:off x="1536536" y="2611828"/>
              <a:ext cx="46038" cy="136525"/>
              <a:chOff x="1494" y="1470"/>
              <a:chExt cx="29" cy="86"/>
            </a:xfrm>
          </p:grpSpPr>
          <p:sp>
            <p:nvSpPr>
              <p:cNvPr id="19" name="Oval 28"/>
              <p:cNvSpPr>
                <a:spLocks noChangeArrowheads="1"/>
              </p:cNvSpPr>
              <p:nvPr/>
            </p:nvSpPr>
            <p:spPr bwMode="auto">
              <a:xfrm>
                <a:off x="1494" y="1470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" name="Oval 29"/>
              <p:cNvSpPr>
                <a:spLocks noChangeArrowheads="1"/>
              </p:cNvSpPr>
              <p:nvPr/>
            </p:nvSpPr>
            <p:spPr bwMode="auto">
              <a:xfrm>
                <a:off x="1494" y="1527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27" name="Group 1"/>
          <p:cNvGrpSpPr>
            <a:grpSpLocks/>
          </p:cNvGrpSpPr>
          <p:nvPr/>
        </p:nvGrpSpPr>
        <p:grpSpPr bwMode="auto">
          <a:xfrm>
            <a:off x="2862445" y="4101876"/>
            <a:ext cx="1325563" cy="1412319"/>
            <a:chOff x="6032500" y="4884738"/>
            <a:chExt cx="1325563" cy="1412319"/>
          </a:xfrm>
        </p:grpSpPr>
        <p:sp>
          <p:nvSpPr>
            <p:cNvPr id="28" name="Line 554"/>
            <p:cNvSpPr>
              <a:spLocks noChangeShapeType="1"/>
            </p:cNvSpPr>
            <p:nvPr/>
          </p:nvSpPr>
          <p:spPr bwMode="auto">
            <a:xfrm>
              <a:off x="6840538" y="5564188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555"/>
            <p:cNvSpPr>
              <a:spLocks noChangeShapeType="1"/>
            </p:cNvSpPr>
            <p:nvPr/>
          </p:nvSpPr>
          <p:spPr bwMode="auto">
            <a:xfrm>
              <a:off x="6311900" y="5564188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556"/>
            <p:cNvSpPr>
              <a:spLocks noChangeShapeType="1"/>
            </p:cNvSpPr>
            <p:nvPr/>
          </p:nvSpPr>
          <p:spPr bwMode="auto">
            <a:xfrm rot="5400000">
              <a:off x="6564313" y="5287963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557"/>
            <p:cNvSpPr>
              <a:spLocks noChangeShapeType="1"/>
            </p:cNvSpPr>
            <p:nvPr/>
          </p:nvSpPr>
          <p:spPr bwMode="auto">
            <a:xfrm rot="5400000">
              <a:off x="6550025" y="5849938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592"/>
            <p:cNvSpPr txBox="1">
              <a:spLocks noChangeArrowheads="1"/>
            </p:cNvSpPr>
            <p:nvPr/>
          </p:nvSpPr>
          <p:spPr bwMode="auto">
            <a:xfrm>
              <a:off x="6508750" y="5370513"/>
              <a:ext cx="3492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</a:t>
              </a:r>
            </a:p>
          </p:txBody>
        </p:sp>
        <p:sp>
          <p:nvSpPr>
            <p:cNvPr id="33" name="Text Box 593"/>
            <p:cNvSpPr txBox="1">
              <a:spLocks noChangeArrowheads="1"/>
            </p:cNvSpPr>
            <p:nvPr/>
          </p:nvSpPr>
          <p:spPr bwMode="auto">
            <a:xfrm>
              <a:off x="7008813" y="5375275"/>
              <a:ext cx="3492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/>
                <a:t>C</a:t>
              </a:r>
              <a:endParaRPr lang="en-US" altLang="en-US" sz="1800" dirty="0"/>
            </a:p>
          </p:txBody>
        </p:sp>
        <p:sp>
          <p:nvSpPr>
            <p:cNvPr id="34" name="Text Box 594"/>
            <p:cNvSpPr txBox="1">
              <a:spLocks noChangeArrowheads="1"/>
            </p:cNvSpPr>
            <p:nvPr/>
          </p:nvSpPr>
          <p:spPr bwMode="auto">
            <a:xfrm>
              <a:off x="6508750" y="4884738"/>
              <a:ext cx="3492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H</a:t>
              </a:r>
            </a:p>
          </p:txBody>
        </p:sp>
        <p:sp>
          <p:nvSpPr>
            <p:cNvPr id="35" name="Text Box 595"/>
            <p:cNvSpPr txBox="1">
              <a:spLocks noChangeArrowheads="1"/>
            </p:cNvSpPr>
            <p:nvPr/>
          </p:nvSpPr>
          <p:spPr bwMode="auto">
            <a:xfrm>
              <a:off x="6032500" y="5360988"/>
              <a:ext cx="3492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/>
                <a:t>C</a:t>
              </a:r>
              <a:endParaRPr lang="en-US" altLang="en-US" sz="1800" dirty="0"/>
            </a:p>
          </p:txBody>
        </p:sp>
        <p:sp>
          <p:nvSpPr>
            <p:cNvPr id="36" name="Text Box 596"/>
            <p:cNvSpPr txBox="1">
              <a:spLocks noChangeArrowheads="1"/>
            </p:cNvSpPr>
            <p:nvPr/>
          </p:nvSpPr>
          <p:spPr bwMode="auto">
            <a:xfrm>
              <a:off x="6389688" y="5927725"/>
              <a:ext cx="4796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/>
                <a:t>  H</a:t>
              </a:r>
              <a:endParaRPr lang="en-US" altLang="en-US" sz="1800" dirty="0"/>
            </a:p>
          </p:txBody>
        </p:sp>
      </p:grpSp>
      <p:grpSp>
        <p:nvGrpSpPr>
          <p:cNvPr id="37" name="Group 1"/>
          <p:cNvGrpSpPr>
            <a:grpSpLocks/>
          </p:cNvGrpSpPr>
          <p:nvPr/>
        </p:nvGrpSpPr>
        <p:grpSpPr bwMode="auto">
          <a:xfrm>
            <a:off x="5147410" y="4066157"/>
            <a:ext cx="1327691" cy="1409700"/>
            <a:chOff x="6032500" y="4884738"/>
            <a:chExt cx="1327691" cy="1409700"/>
          </a:xfrm>
        </p:grpSpPr>
        <p:sp>
          <p:nvSpPr>
            <p:cNvPr id="38" name="Line 554"/>
            <p:cNvSpPr>
              <a:spLocks noChangeShapeType="1"/>
            </p:cNvSpPr>
            <p:nvPr/>
          </p:nvSpPr>
          <p:spPr bwMode="auto">
            <a:xfrm>
              <a:off x="6840538" y="5564188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555"/>
            <p:cNvSpPr>
              <a:spLocks noChangeShapeType="1"/>
            </p:cNvSpPr>
            <p:nvPr/>
          </p:nvSpPr>
          <p:spPr bwMode="auto">
            <a:xfrm>
              <a:off x="6311900" y="5564188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556"/>
            <p:cNvSpPr>
              <a:spLocks noChangeShapeType="1"/>
            </p:cNvSpPr>
            <p:nvPr/>
          </p:nvSpPr>
          <p:spPr bwMode="auto">
            <a:xfrm rot="5400000">
              <a:off x="6564313" y="5287963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557"/>
            <p:cNvSpPr>
              <a:spLocks noChangeShapeType="1"/>
            </p:cNvSpPr>
            <p:nvPr/>
          </p:nvSpPr>
          <p:spPr bwMode="auto">
            <a:xfrm rot="5400000">
              <a:off x="6550025" y="5849938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 Box 592"/>
            <p:cNvSpPr txBox="1">
              <a:spLocks noChangeArrowheads="1"/>
            </p:cNvSpPr>
            <p:nvPr/>
          </p:nvSpPr>
          <p:spPr bwMode="auto">
            <a:xfrm>
              <a:off x="6508750" y="5370513"/>
              <a:ext cx="3492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</a:t>
              </a:r>
            </a:p>
          </p:txBody>
        </p:sp>
        <p:sp>
          <p:nvSpPr>
            <p:cNvPr id="43" name="Text Box 593"/>
            <p:cNvSpPr txBox="1">
              <a:spLocks noChangeArrowheads="1"/>
            </p:cNvSpPr>
            <p:nvPr/>
          </p:nvSpPr>
          <p:spPr bwMode="auto">
            <a:xfrm>
              <a:off x="7008813" y="5375275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/>
                <a:t>C</a:t>
              </a:r>
              <a:endParaRPr lang="en-US" altLang="en-US" sz="1800" dirty="0"/>
            </a:p>
          </p:txBody>
        </p:sp>
        <p:sp>
          <p:nvSpPr>
            <p:cNvPr id="44" name="Text Box 594"/>
            <p:cNvSpPr txBox="1">
              <a:spLocks noChangeArrowheads="1"/>
            </p:cNvSpPr>
            <p:nvPr/>
          </p:nvSpPr>
          <p:spPr bwMode="auto">
            <a:xfrm>
              <a:off x="6508750" y="4884738"/>
              <a:ext cx="3492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H</a:t>
              </a:r>
            </a:p>
          </p:txBody>
        </p:sp>
        <p:sp>
          <p:nvSpPr>
            <p:cNvPr id="45" name="Text Box 595"/>
            <p:cNvSpPr txBox="1">
              <a:spLocks noChangeArrowheads="1"/>
            </p:cNvSpPr>
            <p:nvPr/>
          </p:nvSpPr>
          <p:spPr bwMode="auto">
            <a:xfrm>
              <a:off x="6032500" y="5360988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/>
                <a:t>C</a:t>
              </a:r>
              <a:endParaRPr lang="en-US" altLang="en-US" sz="1800" dirty="0"/>
            </a:p>
          </p:txBody>
        </p:sp>
        <p:sp>
          <p:nvSpPr>
            <p:cNvPr id="46" name="Text Box 596"/>
            <p:cNvSpPr txBox="1">
              <a:spLocks noChangeArrowheads="1"/>
            </p:cNvSpPr>
            <p:nvPr/>
          </p:nvSpPr>
          <p:spPr bwMode="auto">
            <a:xfrm>
              <a:off x="6389688" y="5927725"/>
              <a:ext cx="5270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OH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862445" y="5549648"/>
            <a:ext cx="1143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Ox #: -2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66933" y="5549647"/>
            <a:ext cx="1202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Ox #: +0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69220" y="5509906"/>
            <a:ext cx="1202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Ox #: +4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6106" y="5549648"/>
            <a:ext cx="1143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Ox #: -4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2654" y="6117104"/>
            <a:ext cx="1676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High Energy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225998" y="6046766"/>
            <a:ext cx="1617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Low </a:t>
            </a:r>
            <a:r>
              <a:rPr lang="en-US" sz="2400" dirty="0">
                <a:solidFill>
                  <a:srgbClr val="00B050"/>
                </a:solidFill>
              </a:rPr>
              <a:t>Energy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683321" y="3712591"/>
            <a:ext cx="1663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“Fatty Acid”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55191" y="3702917"/>
            <a:ext cx="2136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“Carbohydrate”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277131" y="69843"/>
            <a:ext cx="2793443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Calculate Ox </a:t>
            </a:r>
            <a:r>
              <a:rPr lang="en-US" sz="1600" dirty="0" smtClean="0"/>
              <a:t># of atom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Calculate average Ox # molecule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Recognize Low/High Energy</a:t>
            </a:r>
          </a:p>
        </p:txBody>
      </p:sp>
    </p:spTree>
    <p:extLst>
      <p:ext uri="{BB962C8B-B14F-4D97-AF65-F5344CB8AC3E}">
        <p14:creationId xmlns:p14="http://schemas.microsoft.com/office/powerpoint/2010/main" val="1385401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306" y="311499"/>
            <a:ext cx="265995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 couple more examples…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0870" y="763675"/>
            <a:ext cx="33492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Which has more energy?  Explain.</a:t>
            </a:r>
          </a:p>
          <a:p>
            <a:pPr marL="342900" indent="-342900">
              <a:buAutoNum type="alphaLcParenR"/>
            </a:pPr>
            <a:r>
              <a:rPr lang="en-US" dirty="0" smtClean="0"/>
              <a:t>1-butanol</a:t>
            </a:r>
          </a:p>
          <a:p>
            <a:pPr marL="342900" indent="-342900">
              <a:buAutoNum type="alphaLcParenR"/>
            </a:pPr>
            <a:r>
              <a:rPr lang="en-US" dirty="0" smtClean="0"/>
              <a:t>2-butanone</a:t>
            </a:r>
          </a:p>
          <a:p>
            <a:pPr marL="342900" indent="-342900">
              <a:buAutoNum type="alphaLcParenR"/>
            </a:pPr>
            <a:r>
              <a:rPr lang="en-US" dirty="0" err="1" smtClean="0"/>
              <a:t>Butanoic</a:t>
            </a:r>
            <a:r>
              <a:rPr lang="en-US" dirty="0" smtClean="0"/>
              <a:t> acid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58709" y="101663"/>
            <a:ext cx="2793443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Calculate Ox </a:t>
            </a:r>
            <a:r>
              <a:rPr lang="en-US" sz="1600" dirty="0" smtClean="0"/>
              <a:t># of atom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Calculate average Ox # molecule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Recognize Low/High Energy</a:t>
            </a:r>
          </a:p>
        </p:txBody>
      </p:sp>
    </p:spTree>
    <p:extLst>
      <p:ext uri="{BB962C8B-B14F-4D97-AF65-F5344CB8AC3E}">
        <p14:creationId xmlns:p14="http://schemas.microsoft.com/office/powerpoint/2010/main" val="1645311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208" y="381838"/>
            <a:ext cx="281320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Redox Coenzymes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155182" y="483763"/>
            <a:ext cx="578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Enzymes used to move electrons/energy around (and store)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0822" y="1072541"/>
            <a:ext cx="60312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3 Main Redox </a:t>
            </a:r>
            <a:r>
              <a:rPr lang="en-US" dirty="0" err="1" smtClean="0"/>
              <a:t>Coenzymers</a:t>
            </a:r>
            <a:endParaRPr lang="en-US" dirty="0" smtClean="0"/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NADH/NAD</a:t>
            </a:r>
            <a:r>
              <a:rPr lang="en-US" baseline="30000" dirty="0" smtClean="0"/>
              <a:t>+</a:t>
            </a:r>
            <a:endParaRPr lang="en-US" dirty="0" smtClean="0"/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NADPH/NADP</a:t>
            </a:r>
            <a:r>
              <a:rPr lang="en-US" baseline="30000" dirty="0" smtClean="0"/>
              <a:t>+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FADH</a:t>
            </a:r>
            <a:r>
              <a:rPr lang="en-US" baseline="-25000" dirty="0" smtClean="0"/>
              <a:t>2</a:t>
            </a:r>
            <a:r>
              <a:rPr lang="en-US" dirty="0" smtClean="0"/>
              <a:t>/FAD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Synthesized from vitamins (niacin and riboflavin)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Carry electrons to mitochondrial electron transport system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85% of a cells energy from redox process’s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Generally converted to and stored in HEPB (ATP)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02025" y="1072541"/>
            <a:ext cx="2793443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Importance of Redox Coenzymes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Recognize them in reactions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Recognize Low/High Energy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19552" b="22745"/>
          <a:stretch/>
        </p:blipFill>
        <p:spPr>
          <a:xfrm>
            <a:off x="1025362" y="3548348"/>
            <a:ext cx="6947677" cy="300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6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124" y="359661"/>
            <a:ext cx="433612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NAD - Nicotinamide Adenosine Dinucleotide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7" y="832952"/>
            <a:ext cx="3890459" cy="2577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1380" y="3378609"/>
            <a:ext cx="1676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High Energy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0767" y="3410515"/>
            <a:ext cx="1617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Low </a:t>
            </a:r>
            <a:r>
              <a:rPr lang="en-US" sz="2400" dirty="0">
                <a:solidFill>
                  <a:srgbClr val="00B050"/>
                </a:solidFill>
              </a:rPr>
              <a:t>Energy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0767" y="4034264"/>
            <a:ext cx="3628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NADP: has PO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-2</a:t>
            </a:r>
            <a:r>
              <a:rPr lang="en-US" dirty="0" smtClean="0"/>
              <a:t> group instead of OH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33177" y="6155634"/>
            <a:ext cx="279344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Recognize Low/High energy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51441" y="364911"/>
            <a:ext cx="340112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FAD – Flavin Adenine Dinucleotide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14780" t="27040" r="14449" b="5346"/>
          <a:stretch/>
        </p:blipFill>
        <p:spPr>
          <a:xfrm>
            <a:off x="4725925" y="949420"/>
            <a:ext cx="4300695" cy="3084844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V="1">
            <a:off x="2029767" y="2321170"/>
            <a:ext cx="1317727" cy="1713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652003" y="1102430"/>
            <a:ext cx="1617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Low </a:t>
            </a:r>
            <a:r>
              <a:rPr lang="en-US" sz="2400" dirty="0">
                <a:solidFill>
                  <a:srgbClr val="00B050"/>
                </a:solidFill>
              </a:rPr>
              <a:t>Energy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38254" y="3454632"/>
            <a:ext cx="1676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High Energy</a:t>
            </a:r>
          </a:p>
        </p:txBody>
      </p:sp>
    </p:spTree>
    <p:extLst>
      <p:ext uri="{BB962C8B-B14F-4D97-AF65-F5344CB8AC3E}">
        <p14:creationId xmlns:p14="http://schemas.microsoft.com/office/powerpoint/2010/main" val="16062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469</TotalTime>
  <Words>921</Words>
  <Application>Microsoft Office PowerPoint</Application>
  <PresentationFormat>On-screen Show (4:3)</PresentationFormat>
  <Paragraphs>222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Office Theme</vt:lpstr>
      <vt:lpstr>Image File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26</cp:revision>
  <dcterms:created xsi:type="dcterms:W3CDTF">2020-03-25T15:59:49Z</dcterms:created>
  <dcterms:modified xsi:type="dcterms:W3CDTF">2023-04-18T16:38:09Z</dcterms:modified>
</cp:coreProperties>
</file>