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300" r:id="rId7"/>
    <p:sldId id="261" r:id="rId8"/>
    <p:sldId id="262" r:id="rId9"/>
    <p:sldId id="280" r:id="rId10"/>
    <p:sldId id="277" r:id="rId11"/>
    <p:sldId id="281" r:id="rId12"/>
    <p:sldId id="287" r:id="rId13"/>
    <p:sldId id="297" r:id="rId14"/>
    <p:sldId id="282" r:id="rId15"/>
    <p:sldId id="288" r:id="rId16"/>
    <p:sldId id="278" r:id="rId17"/>
    <p:sldId id="279" r:id="rId18"/>
    <p:sldId id="293" r:id="rId19"/>
    <p:sldId id="283" r:id="rId20"/>
    <p:sldId id="284" r:id="rId21"/>
    <p:sldId id="289" r:id="rId22"/>
    <p:sldId id="290" r:id="rId23"/>
    <p:sldId id="291" r:id="rId24"/>
    <p:sldId id="292" r:id="rId25"/>
    <p:sldId id="285" r:id="rId26"/>
    <p:sldId id="294" r:id="rId27"/>
    <p:sldId id="295" r:id="rId28"/>
    <p:sldId id="296" r:id="rId29"/>
    <p:sldId id="268" r:id="rId30"/>
    <p:sldId id="269" r:id="rId31"/>
    <p:sldId id="298" r:id="rId32"/>
    <p:sldId id="29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xaktly.com/NucleicAcids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biology/gene-expression-central-dogma/transcription-of-dna-into-rna/a/overview-of-transcription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iologyexams4u.com/2014/12/different-types-of-rna-in-cell.html#.XpMyOchKi7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biology/gene-expression-central-dogma/translation-polypeptides/a/the-stages-of-translation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" y="1490890"/>
            <a:ext cx="429477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Structure of DNA/RNA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Purpose of DNA/RNA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Terminology/Abbreviations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ATP/High Energy Phosphate Bond (HEPB)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DNA → RNA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Biosynthesis of Proteins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Draw Examples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DNA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RNA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Understand role of IMF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Role of DNA/RNA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ID HEPB and importance of ATP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Steps in synthesis of proteins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67" y="3924563"/>
            <a:ext cx="429477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Hein 10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</a:p>
          <a:p>
            <a:r>
              <a:rPr lang="en-US" dirty="0"/>
              <a:t>P</a:t>
            </a:r>
            <a:r>
              <a:rPr lang="en-US" dirty="0" smtClean="0"/>
              <a:t>ages 851-862 and 874-876</a:t>
            </a:r>
          </a:p>
          <a:p>
            <a:r>
              <a:rPr lang="en-US" dirty="0" smtClean="0"/>
              <a:t>Sections 31.1-31.6 and 31.11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3841" y="3924563"/>
            <a:ext cx="429477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hlinkClick r:id="rId2"/>
              </a:rPr>
              <a:t>https://xaktly.com/NucleicAcids.html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97277" y="206597"/>
            <a:ext cx="56631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2020</a:t>
            </a:r>
          </a:p>
          <a:p>
            <a:pPr algn="ctr"/>
            <a:r>
              <a:rPr lang="en-US" sz="3200" dirty="0" smtClean="0"/>
              <a:t>Lecture 31a – Nucleic Acid Basics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50" y="231112"/>
            <a:ext cx="491031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Adenosine 5’-triphosphate (ATP)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06" t="2266" r="1596" b="59944"/>
          <a:stretch/>
        </p:blipFill>
        <p:spPr>
          <a:xfrm>
            <a:off x="5466303" y="163031"/>
            <a:ext cx="3473404" cy="1101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50" y="1345633"/>
            <a:ext cx="4707891" cy="2326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1903" y="4461528"/>
            <a:ext cx="1794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ATP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78997" y="4263371"/>
            <a:ext cx="1359490" cy="933025"/>
            <a:chOff x="2259560" y="4434133"/>
            <a:chExt cx="1359490" cy="93302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307316" y="4803465"/>
              <a:ext cx="1311734" cy="969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34196" y="4434133"/>
              <a:ext cx="1207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  <a:r>
                <a:rPr lang="en-US" dirty="0" smtClean="0"/>
                <a:t>se energy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59560" y="4997826"/>
              <a:ext cx="1356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store energy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>
              <a:off x="2307316" y="4964592"/>
              <a:ext cx="1311734" cy="969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009341" y="4448037"/>
            <a:ext cx="23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ADP + P</a:t>
            </a:r>
            <a:r>
              <a:rPr lang="en-US" sz="2800" i="1" baseline="-25000" dirty="0" smtClean="0"/>
              <a:t>i</a:t>
            </a:r>
            <a:r>
              <a:rPr lang="en-US" sz="2800" dirty="0" smtClean="0"/>
              <a:t> + 35kJ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5336" y="5576049"/>
            <a:ext cx="325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Hydrolysis/Dehydration Reaction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15367" y="3477985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HEPB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1195754" y="2321169"/>
            <a:ext cx="402278" cy="11568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0"/>
          </p:cNvCxnSpPr>
          <p:nvPr/>
        </p:nvCxnSpPr>
        <p:spPr>
          <a:xfrm flipV="1">
            <a:off x="1598032" y="2321169"/>
            <a:ext cx="260913" cy="11568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70840" y="5455822"/>
            <a:ext cx="297733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Recognize HEPB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Recognize when a reaction gains/loses energy (Ch. 33)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Why is ATP a “key” molecule?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3631" y="831507"/>
            <a:ext cx="2320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*Key Molecule</a:t>
            </a:r>
            <a:endParaRPr lang="en-US" sz="28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61753" t="6771" r="6397" b="29165"/>
          <a:stretch/>
        </p:blipFill>
        <p:spPr>
          <a:xfrm>
            <a:off x="6070840" y="1563690"/>
            <a:ext cx="2562330" cy="25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52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50" y="231112"/>
            <a:ext cx="28953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Making DNA/RNA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16817" y="1235947"/>
            <a:ext cx="6121082" cy="4660740"/>
            <a:chOff x="1196801" y="870019"/>
            <a:chExt cx="7353300" cy="51761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6801" y="870019"/>
              <a:ext cx="7353300" cy="4876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090562" y="2939087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3’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19965" y="3423082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5’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41515" y="984682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5’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79359" y="5676816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3’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09293" y="2892920"/>
              <a:ext cx="7793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121082" y="5496225"/>
            <a:ext cx="297733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Given the parts, can you draw the reaction?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Type of Reaction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Type of Bonds</a:t>
            </a:r>
          </a:p>
        </p:txBody>
      </p:sp>
    </p:spTree>
    <p:extLst>
      <p:ext uri="{BB962C8B-B14F-4D97-AF65-F5344CB8AC3E}">
        <p14:creationId xmlns:p14="http://schemas.microsoft.com/office/powerpoint/2010/main" val="212022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6" y="791540"/>
            <a:ext cx="2887764" cy="5889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29" y="180870"/>
            <a:ext cx="373095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Bigger Picture DNA/RNA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131130" y="5757482"/>
            <a:ext cx="297733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Understand many different ways of representing DNA/RNA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552" y="791540"/>
            <a:ext cx="5160792" cy="46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6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260"/>
          <a:stretch/>
        </p:blipFill>
        <p:spPr>
          <a:xfrm>
            <a:off x="4405943" y="1276141"/>
            <a:ext cx="4597380" cy="4576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29" y="180870"/>
            <a:ext cx="513839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More Representations - DNA/RNA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4838"/>
            <a:ext cx="4405943" cy="45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8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450" y="900533"/>
            <a:ext cx="2611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IMF - Hydrogen Bonds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G/C and T/A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Built in Error Checking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450" y="231112"/>
            <a:ext cx="406816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Complementary Base Pairs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50" y="4342605"/>
            <a:ext cx="3265715" cy="2246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50" y="1734312"/>
            <a:ext cx="3357622" cy="2471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3083" t="2172" r="997" b="3247"/>
          <a:stretch/>
        </p:blipFill>
        <p:spPr>
          <a:xfrm>
            <a:off x="4752870" y="96088"/>
            <a:ext cx="4190163" cy="57476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66667" y="6027003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Definition – Complementary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IMF/HB</a:t>
            </a:r>
          </a:p>
        </p:txBody>
      </p:sp>
    </p:spTree>
    <p:extLst>
      <p:ext uri="{BB962C8B-B14F-4D97-AF65-F5344CB8AC3E}">
        <p14:creationId xmlns:p14="http://schemas.microsoft.com/office/powerpoint/2010/main" val="265595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3" y="1452809"/>
            <a:ext cx="9085714" cy="3952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450" y="231112"/>
            <a:ext cx="30412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DNA – Double Helix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979771" y="6197825"/>
            <a:ext cx="313508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Why DNA forms a double helix</a:t>
            </a:r>
          </a:p>
        </p:txBody>
      </p:sp>
    </p:spTree>
    <p:extLst>
      <p:ext uri="{BB962C8B-B14F-4D97-AF65-F5344CB8AC3E}">
        <p14:creationId xmlns:p14="http://schemas.microsoft.com/office/powerpoint/2010/main" val="3903165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4" y="714139"/>
            <a:ext cx="8159262" cy="6119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29" y="190919"/>
            <a:ext cx="27447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DNA – Big Picture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929530" y="38186"/>
            <a:ext cx="313508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It just keeps getting bigger!</a:t>
            </a:r>
          </a:p>
        </p:txBody>
      </p:sp>
    </p:spTree>
    <p:extLst>
      <p:ext uri="{BB962C8B-B14F-4D97-AF65-F5344CB8AC3E}">
        <p14:creationId xmlns:p14="http://schemas.microsoft.com/office/powerpoint/2010/main" val="2826699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24" y="184638"/>
            <a:ext cx="528882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Differences between DNA and RNA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981590"/>
              </p:ext>
            </p:extLst>
          </p:nvPr>
        </p:nvGraphicFramePr>
        <p:xfrm>
          <a:off x="81224" y="787484"/>
          <a:ext cx="5128844" cy="2906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8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3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DNA                                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RNA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773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Double Strand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Single Strand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773">
                <a:tc>
                  <a:txBody>
                    <a:bodyPr/>
                    <a:lstStyle/>
                    <a:p>
                      <a:pPr marL="228600" indent="-228600">
                        <a:buAutoNum type="arabicPeriod" startAt="2"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</a:rPr>
                        <a:t>Dexoyribose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2. Ribose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32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3.  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3. U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327">
                <a:tc>
                  <a:txBody>
                    <a:bodyPr/>
                    <a:lstStyle/>
                    <a:p>
                      <a:pPr marL="228600" indent="-228600">
                        <a:buAutoNum type="arabicPeriod" startAt="4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Store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mRNA/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rRNA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tRNA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Blueprint/Machinery/Dump Truck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32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5. Unmodified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 Heavily Modified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2" descr="Figure 13.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7" t="6319" r="1302" b="5348"/>
          <a:stretch/>
        </p:blipFill>
        <p:spPr bwMode="auto">
          <a:xfrm>
            <a:off x="5317838" y="787650"/>
            <a:ext cx="3796017" cy="410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769" y="6222983"/>
            <a:ext cx="313508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5 difference between DNA/RNA</a:t>
            </a:r>
          </a:p>
        </p:txBody>
      </p:sp>
    </p:spTree>
    <p:extLst>
      <p:ext uri="{BB962C8B-B14F-4D97-AF65-F5344CB8AC3E}">
        <p14:creationId xmlns:p14="http://schemas.microsoft.com/office/powerpoint/2010/main" val="196550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450" y="231112"/>
            <a:ext cx="41510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DNA to RNA (Transcription)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50" y="1257491"/>
            <a:ext cx="4483912" cy="27274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1023" y="4616887"/>
            <a:ext cx="4808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https://www.khanacademy.org/science/biology/gene-expression-central-dogma/transcription-of-dna-into-rna/a/overview-of-transcription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895899" y="5923388"/>
            <a:ext cx="313508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Outline (basics)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Translate DNA → RNA → AA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659" y="6120863"/>
            <a:ext cx="262025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  </a:t>
            </a:r>
            <a:r>
              <a:rPr lang="en-US" dirty="0" smtClean="0"/>
              <a:t>Covered in much more detail in BIO 204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124" t="16422" r="33017" b="8649"/>
          <a:stretch/>
        </p:blipFill>
        <p:spPr>
          <a:xfrm>
            <a:off x="4747289" y="779805"/>
            <a:ext cx="4283696" cy="36827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0423" y="1642754"/>
            <a:ext cx="137653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Template Strand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423" y="923761"/>
            <a:ext cx="1208536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Coding Strand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16425" y="2621193"/>
            <a:ext cx="137653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Template Strand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0753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117" y="194687"/>
            <a:ext cx="186781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RNA Basics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9191" y="68565"/>
            <a:ext cx="313508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Role of each type of RNA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36" y="2572449"/>
            <a:ext cx="7988264" cy="4193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117" y="818123"/>
            <a:ext cx="4534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3 main types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rRNA</a:t>
            </a:r>
            <a:r>
              <a:rPr lang="en-US" dirty="0" smtClean="0"/>
              <a:t> = ribosomal → machinery (80%)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mRNA = messenger → blueprint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err="1" smtClean="0"/>
              <a:t>tRNA</a:t>
            </a:r>
            <a:r>
              <a:rPr lang="en-US" dirty="0" smtClean="0"/>
              <a:t> = transfer → dump truck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Single Strand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1121" y="818123"/>
            <a:ext cx="34073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U instead of T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Complimentary to DNA (HB)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Heavily Modified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Methylation (add CH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Saturation of C=C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Isomerization of ribose</a:t>
            </a:r>
          </a:p>
        </p:txBody>
      </p:sp>
    </p:spTree>
    <p:extLst>
      <p:ext uri="{BB962C8B-B14F-4D97-AF65-F5344CB8AC3E}">
        <p14:creationId xmlns:p14="http://schemas.microsoft.com/office/powerpoint/2010/main" val="403290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22" y="5848829"/>
            <a:ext cx="2620255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Cheat Sheet:   </a:t>
            </a:r>
            <a:r>
              <a:rPr lang="en-US" dirty="0" smtClean="0"/>
              <a:t>You will have Table 28.1 on all exams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7844" y="5202499"/>
            <a:ext cx="2977333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and/or Draw a Saturated or Unsaturated FA?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Structure -&gt; Physical Properties -&gt; Biological Property</a:t>
            </a:r>
          </a:p>
        </p:txBody>
      </p:sp>
    </p:spTree>
    <p:extLst>
      <p:ext uri="{BB962C8B-B14F-4D97-AF65-F5344CB8AC3E}">
        <p14:creationId xmlns:p14="http://schemas.microsoft.com/office/powerpoint/2010/main" val="1190632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311" y="814362"/>
            <a:ext cx="4800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Carries information from DNA to Ribosome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Blueprint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Undergoes some modification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More than just Blueprint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Includes 5’ cap group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Untranslated regions – where ribosome can interact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Coding region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3’ tail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</p:txBody>
      </p:sp>
      <p:pic>
        <p:nvPicPr>
          <p:cNvPr id="3" name="Picture 2" descr="http://oregonstate.edu/instruct/bb350/textmaterials/12/Slide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31458" r="3681" b="32986"/>
          <a:stretch/>
        </p:blipFill>
        <p:spPr bwMode="auto">
          <a:xfrm>
            <a:off x="508277" y="4128917"/>
            <a:ext cx="8203643" cy="234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311" y="204736"/>
            <a:ext cx="11079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mRNA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9191" y="68565"/>
            <a:ext cx="313508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Role of each type of RNA</a:t>
            </a:r>
          </a:p>
        </p:txBody>
      </p:sp>
    </p:spTree>
    <p:extLst>
      <p:ext uri="{BB962C8B-B14F-4D97-AF65-F5344CB8AC3E}">
        <p14:creationId xmlns:p14="http://schemas.microsoft.com/office/powerpoint/2010/main" val="36014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077" y="2440951"/>
            <a:ext cx="5825369" cy="43324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311" y="996524"/>
            <a:ext cx="3786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Transfer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Dump truck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Bring AA to Ribosome – Interacts with ribosome, AA and mRNA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Unique cloverleaf shape – 3 important regions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55134" y="838647"/>
            <a:ext cx="27432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1 - Acceptor Region – binds to AA</a:t>
            </a:r>
          </a:p>
          <a:p>
            <a:r>
              <a:rPr lang="en-US" dirty="0"/>
              <a:t>2,4 – Ribosome handles – interact with ribosome</a:t>
            </a:r>
          </a:p>
          <a:p>
            <a:r>
              <a:rPr lang="en-US" dirty="0"/>
              <a:t>3 - Anticodon region – binds to mRNA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311" y="204736"/>
            <a:ext cx="94128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tRNA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93347" y="5946850"/>
            <a:ext cx="265065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Role of each type of RNA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1314" y="38259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01297" y="47043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76212" y="53993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2044" y="45569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63103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o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8" b="14237"/>
          <a:stretch/>
        </p:blipFill>
        <p:spPr bwMode="auto">
          <a:xfrm>
            <a:off x="2145331" y="1902860"/>
            <a:ext cx="5534950" cy="382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206" y="84294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80% of RNA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Combines with proteins to make ribosomes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Machinery to synthesis proteins (30-35% </a:t>
            </a:r>
            <a:r>
              <a:rPr lang="en-US" dirty="0" err="1" smtClean="0"/>
              <a:t>rRNA</a:t>
            </a:r>
            <a:r>
              <a:rPr lang="en-US" dirty="0" smtClean="0"/>
              <a:t>, 60-65% protein)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Complicated structure (skip)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8905" y="5493695"/>
            <a:ext cx="2111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Subunit: </a:t>
            </a:r>
          </a:p>
          <a:p>
            <a:r>
              <a:rPr lang="en-US" dirty="0" smtClean="0"/>
              <a:t>21 different proteins</a:t>
            </a:r>
          </a:p>
          <a:p>
            <a:r>
              <a:rPr lang="en-US" dirty="0" smtClean="0"/>
              <a:t> + </a:t>
            </a:r>
            <a:r>
              <a:rPr lang="en-US" dirty="0" err="1" smtClean="0"/>
              <a:t>rRNA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07122" y="5749429"/>
            <a:ext cx="2819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Subunit:</a:t>
            </a:r>
          </a:p>
          <a:p>
            <a:r>
              <a:rPr lang="en-US" dirty="0" smtClean="0"/>
              <a:t>34 different proteins + </a:t>
            </a:r>
            <a:r>
              <a:rPr lang="en-US" dirty="0" err="1" smtClean="0"/>
              <a:t>rRNA</a:t>
            </a: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97343" y="5307204"/>
            <a:ext cx="954012" cy="476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151455" y="4773804"/>
            <a:ext cx="1205027" cy="887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311" y="204736"/>
            <a:ext cx="94128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rRNA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12960" y="88661"/>
            <a:ext cx="265065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Role of each type of RNA</a:t>
            </a:r>
          </a:p>
        </p:txBody>
      </p:sp>
    </p:spTree>
    <p:extLst>
      <p:ext uri="{BB962C8B-B14F-4D97-AF65-F5344CB8AC3E}">
        <p14:creationId xmlns:p14="http://schemas.microsoft.com/office/powerpoint/2010/main" val="1135527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60" y="758455"/>
            <a:ext cx="3603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Control flow of genetic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Know 1 example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Hot new area to research for curing genetic diseases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60206"/>
              </p:ext>
            </p:extLst>
          </p:nvPr>
        </p:nvGraphicFramePr>
        <p:xfrm>
          <a:off x="3572321" y="236953"/>
          <a:ext cx="5181599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Purpose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Micro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miRNA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20-25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Cytoplasm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Stop translation by blocking ribosomes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Small Nuclear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snRNA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60-200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Nucleus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Control post transcription modification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Small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Nucleolar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snoRNA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70-100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Nucleolus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Control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modification of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rRNA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Small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Interfering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siRNA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20-25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Cytoplasm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Stop translation by triggering mRNA destruction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884" t="1290" r="17963" b="29948"/>
          <a:stretch/>
        </p:blipFill>
        <p:spPr>
          <a:xfrm>
            <a:off x="152400" y="2723383"/>
            <a:ext cx="5364770" cy="3833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170" y="4506343"/>
            <a:ext cx="3498632" cy="17493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17170" y="6325997"/>
            <a:ext cx="3564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https://www.biologyexams4u.com/2014/12/different-types-of-rna-in-cell.html#.XpMyOchKi70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52400" y="231391"/>
            <a:ext cx="32374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/>
              <a:t>ncRNA</a:t>
            </a:r>
            <a:r>
              <a:rPr lang="en-US" sz="2400" dirty="0"/>
              <a:t> (Noncoding RNA)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2328" y="2594305"/>
            <a:ext cx="231159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Just know it exists</a:t>
            </a:r>
          </a:p>
        </p:txBody>
      </p:sp>
    </p:spTree>
    <p:extLst>
      <p:ext uri="{BB962C8B-B14F-4D97-AF65-F5344CB8AC3E}">
        <p14:creationId xmlns:p14="http://schemas.microsoft.com/office/powerpoint/2010/main" val="428184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37" y="799137"/>
            <a:ext cx="5746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Dfn</a:t>
            </a:r>
            <a:r>
              <a:rPr lang="en-US" dirty="0" smtClean="0"/>
              <a:t>: Biosynthesis of Proteins  (DNA → RNA → Protein)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Step 0: Preparation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Step 1: Initialization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Step 2: Elongation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Step 3: Termination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Know the roles of: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DNA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mRNA, </a:t>
            </a:r>
            <a:r>
              <a:rPr lang="en-US" dirty="0" err="1" smtClean="0"/>
              <a:t>tRNA</a:t>
            </a:r>
            <a:r>
              <a:rPr lang="en-US" dirty="0" smtClean="0"/>
              <a:t>, </a:t>
            </a:r>
            <a:r>
              <a:rPr lang="en-US" dirty="0" err="1" smtClean="0"/>
              <a:t>rRNA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Ribosomes – 2 subunits, 3 binding sites (1 mRNA, 2-tRNA)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ATP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692" y="174661"/>
            <a:ext cx="178677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Translation</a:t>
            </a:r>
            <a:endParaRPr lang="en-US" sz="2800" dirty="0"/>
          </a:p>
        </p:txBody>
      </p:sp>
      <p:pic>
        <p:nvPicPr>
          <p:cNvPr id="5" name="Picture 2" descr="http://www.mhhe.com/biosci/esp/2001_gbio/folder_structure/ge/m5/s3/assets/images/gem5s3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97" y="3517222"/>
            <a:ext cx="4233394" cy="318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1737" y="624458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https://www.khanacademy.org/science/biology/gene-expression-central-dogma/translation-polypeptides/a/the-stages-of-translation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708794" y="174661"/>
            <a:ext cx="231159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Understand process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Understand individual steps</a:t>
            </a:r>
          </a:p>
        </p:txBody>
      </p:sp>
    </p:spTree>
    <p:extLst>
      <p:ext uri="{BB962C8B-B14F-4D97-AF65-F5344CB8AC3E}">
        <p14:creationId xmlns:p14="http://schemas.microsoft.com/office/powerpoint/2010/main" val="1777996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028" y="1063555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DNA transcribed to mRNA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mRNA moves from </a:t>
            </a:r>
            <a:r>
              <a:rPr lang="en-US" dirty="0" err="1" smtClean="0"/>
              <a:t>nucleous</a:t>
            </a:r>
            <a:r>
              <a:rPr lang="en-US" dirty="0" smtClean="0"/>
              <a:t> to cytoplasm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mRNA binds to 5+ ribosomes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tRNA</a:t>
            </a:r>
            <a:r>
              <a:rPr lang="en-US" dirty="0" smtClean="0"/>
              <a:t> binds to AA (requires an enzyme)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	AA + </a:t>
            </a:r>
            <a:r>
              <a:rPr lang="en-US" dirty="0" err="1" smtClean="0"/>
              <a:t>tRNA</a:t>
            </a:r>
            <a:r>
              <a:rPr lang="en-US" dirty="0" smtClean="0"/>
              <a:t> + ATP → AA-</a:t>
            </a:r>
            <a:r>
              <a:rPr lang="en-US" dirty="0" err="1" smtClean="0"/>
              <a:t>tRNA</a:t>
            </a:r>
            <a:r>
              <a:rPr lang="en-US" dirty="0" smtClean="0"/>
              <a:t> + AMP + 2 P</a:t>
            </a:r>
            <a:r>
              <a:rPr lang="en-US" baseline="-25000" dirty="0" smtClean="0"/>
              <a:t>i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200758" y="310216"/>
            <a:ext cx="521213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/>
              <a:t>Translation – Step 0 – Preparation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28" y="3198725"/>
            <a:ext cx="8283638" cy="33177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8794" y="174661"/>
            <a:ext cx="231159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Understand reaction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Understand role of AA, </a:t>
            </a:r>
            <a:r>
              <a:rPr lang="en-US" sz="1600" dirty="0" err="1" smtClean="0"/>
              <a:t>tRNA</a:t>
            </a:r>
            <a:r>
              <a:rPr lang="en-US" sz="1600" dirty="0" smtClean="0"/>
              <a:t>, ATP</a:t>
            </a:r>
          </a:p>
        </p:txBody>
      </p:sp>
    </p:spTree>
    <p:extLst>
      <p:ext uri="{BB962C8B-B14F-4D97-AF65-F5344CB8AC3E}">
        <p14:creationId xmlns:p14="http://schemas.microsoft.com/office/powerpoint/2010/main" val="3664805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87" y="1299277"/>
            <a:ext cx="5546841" cy="205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373" y="976028"/>
            <a:ext cx="2943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AUG (Met) = start codon, capped to prevent reaction on amine end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Ribosome binds to mRNA at/near the initiator/start codon</a:t>
            </a:r>
          </a:p>
        </p:txBody>
      </p:sp>
      <p:pic>
        <p:nvPicPr>
          <p:cNvPr id="4" name="Picture 6" descr="fro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t="8775" r="1415" b="8434"/>
          <a:stretch/>
        </p:blipFill>
        <p:spPr bwMode="auto">
          <a:xfrm>
            <a:off x="241291" y="3503487"/>
            <a:ext cx="8569276" cy="317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373" y="239877"/>
            <a:ext cx="481529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/>
              <a:t>Translation – Step 1 – Initiation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38939" y="74177"/>
            <a:ext cx="231159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Understand reaction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Understand role blocking group</a:t>
            </a:r>
          </a:p>
        </p:txBody>
      </p:sp>
    </p:spTree>
    <p:extLst>
      <p:ext uri="{BB962C8B-B14F-4D97-AF65-F5344CB8AC3E}">
        <p14:creationId xmlns:p14="http://schemas.microsoft.com/office/powerpoint/2010/main" val="3199693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280" y="1007505"/>
            <a:ext cx="4708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tRNA</a:t>
            </a:r>
            <a:r>
              <a:rPr lang="en-US" dirty="0" smtClean="0"/>
              <a:t> HB to mRNA anticodon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Ribosome makes peptide bond between AA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tRNA</a:t>
            </a:r>
            <a:r>
              <a:rPr lang="en-US" dirty="0" smtClean="0"/>
              <a:t> breaks off (to be reused)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Process repeats….</a:t>
            </a:r>
          </a:p>
        </p:txBody>
      </p:sp>
      <p:pic>
        <p:nvPicPr>
          <p:cNvPr id="3" name="Picture 2" descr="fro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" t="12194" r="1632" b="6877"/>
          <a:stretch/>
        </p:blipFill>
        <p:spPr bwMode="auto">
          <a:xfrm>
            <a:off x="541532" y="3690359"/>
            <a:ext cx="8239697" cy="30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280" y="202091"/>
            <a:ext cx="493083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/>
              <a:t>Translation – Step 2 – Elongation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608" y="335965"/>
            <a:ext cx="3115617" cy="22402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096117" y="2331218"/>
            <a:ext cx="1133861" cy="1949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3274" y="2331218"/>
            <a:ext cx="231159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Understand reaction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Understand process</a:t>
            </a:r>
          </a:p>
        </p:txBody>
      </p:sp>
    </p:spTree>
    <p:extLst>
      <p:ext uri="{BB962C8B-B14F-4D97-AF65-F5344CB8AC3E}">
        <p14:creationId xmlns:p14="http://schemas.microsoft.com/office/powerpoint/2010/main" val="3146995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67" y="784923"/>
            <a:ext cx="6143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Elongation stops when a TC/nonsense codon is reached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Last </a:t>
            </a:r>
            <a:r>
              <a:rPr lang="en-US" dirty="0" err="1" smtClean="0"/>
              <a:t>tRNA</a:t>
            </a:r>
            <a:r>
              <a:rPr lang="en-US" dirty="0" smtClean="0"/>
              <a:t> is hydrolyzed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Ribosomes separate and release mRNA and finished protein</a:t>
            </a:r>
          </a:p>
        </p:txBody>
      </p:sp>
      <p:pic>
        <p:nvPicPr>
          <p:cNvPr id="3" name="Picture 2" descr="fro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7120" r="1491" b="7701"/>
          <a:stretch/>
        </p:blipFill>
        <p:spPr bwMode="auto">
          <a:xfrm>
            <a:off x="177206" y="2873830"/>
            <a:ext cx="8644179" cy="372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206" y="129345"/>
            <a:ext cx="525393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/>
              <a:t>Translation – Step 3 – Termination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4558" y="129345"/>
            <a:ext cx="231159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Understand reaction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Understand process</a:t>
            </a:r>
          </a:p>
        </p:txBody>
      </p:sp>
    </p:spTree>
    <p:extLst>
      <p:ext uri="{BB962C8B-B14F-4D97-AF65-F5344CB8AC3E}">
        <p14:creationId xmlns:p14="http://schemas.microsoft.com/office/powerpoint/2010/main" val="4216386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206" y="129345"/>
            <a:ext cx="332187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Special Topic - Cancer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71044" y="813916"/>
            <a:ext cx="64560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Oncogenes</a:t>
            </a:r>
            <a:r>
              <a:rPr lang="en-US" b="1" dirty="0"/>
              <a:t>: </a:t>
            </a:r>
            <a:r>
              <a:rPr lang="en-US" dirty="0"/>
              <a:t>proteins that code for cell growth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Cancer: </a:t>
            </a:r>
            <a:r>
              <a:rPr lang="en-US" dirty="0"/>
              <a:t>uncontrolled/unregulated cell growth/reproduction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     caused by loss of oncogene regulation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Tumor-Suppressor Genes: </a:t>
            </a:r>
            <a:r>
              <a:rPr lang="en-US" dirty="0"/>
              <a:t>block/reduce cancer by causing apoptosis if cell is damaged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20+discovered for rare cancers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Example p53 is inactive in about 50% of cancers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Suppression of gene allows cancer to develop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Apoptosis:  </a:t>
            </a:r>
            <a:r>
              <a:rPr lang="en-US" dirty="0"/>
              <a:t> cause cell </a:t>
            </a:r>
            <a:r>
              <a:rPr lang="en-US" dirty="0" smtClean="0"/>
              <a:t>destruction, release </a:t>
            </a:r>
            <a:r>
              <a:rPr lang="en-US" dirty="0"/>
              <a:t>of cytochrome C from mitochondria  activates caspases (digestive enzyme) → breaks apart cell machinery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Treatments:</a:t>
            </a:r>
            <a:endParaRPr lang="en-US" dirty="0"/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Radiation → kills fast growing cells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Chemotherapy → kills fast growing cells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Genetics → activate tumor-suppressing genes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Example: 5-fluoro-uracile inhibits </a:t>
            </a:r>
            <a:r>
              <a:rPr lang="en-US" dirty="0" smtClean="0"/>
              <a:t>production of </a:t>
            </a:r>
            <a:r>
              <a:rPr lang="en-US" dirty="0"/>
              <a:t>thymine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/>
          </a:p>
        </p:txBody>
      </p:sp>
      <p:pic>
        <p:nvPicPr>
          <p:cNvPr id="6" name="Picture 2" descr="http://www.oncoprof.net/Generale2000/g09_Chimiotherapie/images/Structure5FU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2"/>
          <a:stretch/>
        </p:blipFill>
        <p:spPr bwMode="auto">
          <a:xfrm>
            <a:off x="5988834" y="4948480"/>
            <a:ext cx="3057316" cy="19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40993" y="129345"/>
            <a:ext cx="2605157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Apply what you have learned to specific topics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Role of “artificial bases”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Why different treatments “work”</a:t>
            </a:r>
          </a:p>
        </p:txBody>
      </p:sp>
    </p:spTree>
    <p:extLst>
      <p:ext uri="{BB962C8B-B14F-4D97-AF65-F5344CB8AC3E}">
        <p14:creationId xmlns:p14="http://schemas.microsoft.com/office/powerpoint/2010/main" val="332673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239" y="487010"/>
            <a:ext cx="459151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Pyrimidines and Purines Bases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1487156"/>
            <a:ext cx="5406015" cy="4803112"/>
            <a:chOff x="1515690" y="953690"/>
            <a:chExt cx="6496155" cy="55576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1855"/>
            <a:stretch/>
          </p:blipFill>
          <p:spPr>
            <a:xfrm>
              <a:off x="1613816" y="953690"/>
              <a:ext cx="6398029" cy="55576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15690" y="4612192"/>
              <a:ext cx="664801" cy="10651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32471" y="1487156"/>
            <a:ext cx="1899140" cy="2110467"/>
            <a:chOff x="6571622" y="1466902"/>
            <a:chExt cx="1899140" cy="21104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53126"/>
            <a:stretch/>
          </p:blipFill>
          <p:spPr>
            <a:xfrm>
              <a:off x="6571622" y="1466902"/>
              <a:ext cx="1899140" cy="211046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571622" y="2656849"/>
              <a:ext cx="595106" cy="709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22347" y="3888712"/>
            <a:ext cx="1909602" cy="2110467"/>
            <a:chOff x="6571622" y="3762637"/>
            <a:chExt cx="1909602" cy="21104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r="52868"/>
            <a:stretch/>
          </p:blipFill>
          <p:spPr>
            <a:xfrm>
              <a:off x="6571622" y="3762637"/>
              <a:ext cx="1909602" cy="211046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080549" y="4920581"/>
              <a:ext cx="400675" cy="7093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88224" y="487010"/>
            <a:ext cx="12430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Sugars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1659" y="6120863"/>
            <a:ext cx="262025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Cheat Sheet:   </a:t>
            </a:r>
            <a:r>
              <a:rPr lang="en-US" dirty="0" smtClean="0"/>
              <a:t>You will have all structures here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21082" y="5999179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Difference between DNA/RNA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Which Hydrogens React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089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0993" y="129345"/>
            <a:ext cx="260515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Apply what you have learned to specific topics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120" y="786402"/>
            <a:ext cx="5181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Heredity is controlled by DNA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Genetic Diseases effect 8% humans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Started 1998 → Map 3 billion base pairs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Finished 2001!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n-US" b="1" dirty="0" smtClean="0"/>
              <a:t>Results: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Codes for 23,000 enzymes but potentially could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    code for 100,000+ (junk DNA)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98% of Genome ≠ code proteins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Unknown or no function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Junk DNA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Regulation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Unused/Abandoned genes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1000 of genetic tests developed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n-US" b="1" dirty="0" smtClean="0"/>
              <a:t>Goal: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Scientific understanding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Cure Genetic Diseases – easier said than done, but some successes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pic>
        <p:nvPicPr>
          <p:cNvPr id="5" name="Picture 2" descr="https://encrypted-tbn0.gstatic.com/images?q=tbn:ANd9GcTngtMjH3klWvhVbKatoPV3ugd_1zvWRIJIkDSMdz3EL0zNW6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02" y="2344054"/>
            <a:ext cx="3518948" cy="439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4379" y="129345"/>
            <a:ext cx="385118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/>
              <a:t>Human Genome Project:</a:t>
            </a:r>
          </a:p>
        </p:txBody>
      </p:sp>
    </p:spTree>
    <p:extLst>
      <p:ext uri="{BB962C8B-B14F-4D97-AF65-F5344CB8AC3E}">
        <p14:creationId xmlns:p14="http://schemas.microsoft.com/office/powerpoint/2010/main" val="3751681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0993" y="129345"/>
            <a:ext cx="260515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Apply what you have learned to specific topics</a:t>
            </a:r>
          </a:p>
        </p:txBody>
      </p:sp>
      <p:pic>
        <p:nvPicPr>
          <p:cNvPr id="3" name="Picture 2" descr="http://cimg1.ck12.org/datastreams/f-d%3Aa448ec225d2a7cfe77ebd143f76a9b3b36551d0c5c6687953f15c6a0%2BIMAGE%2BIMAGE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45" y="2085973"/>
            <a:ext cx="5659855" cy="44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012" y="651573"/>
            <a:ext cx="55292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Mutation: alteration to DNA that changes genome in child but not parent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Good (Superpowers) or Bad (Cancer, diseases)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Evolution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Mutagens: cause genetic damage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Ionizing Radiation – UV, x-rays, cosmic rays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Chemicals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Radioactive decay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Heavy Metals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Viruses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Anti-oxidants: decrease/limit damage</a:t>
            </a:r>
          </a:p>
        </p:txBody>
      </p:sp>
      <p:pic>
        <p:nvPicPr>
          <p:cNvPr id="7" name="Picture 6" descr="https://encrypted-tbn1.gstatic.com/images?q=tbn:ANd9GcRApM6dnBN_a5_h1mczSQ8DBPeH_MbNEn5x1HsNYPNFuhmHUg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2" y="4525902"/>
            <a:ext cx="3185010" cy="159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057" y="101597"/>
            <a:ext cx="158524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/>
              <a:t>Mutation</a:t>
            </a:r>
          </a:p>
        </p:txBody>
      </p:sp>
    </p:spTree>
    <p:extLst>
      <p:ext uri="{BB962C8B-B14F-4D97-AF65-F5344CB8AC3E}">
        <p14:creationId xmlns:p14="http://schemas.microsoft.com/office/powerpoint/2010/main" val="3519568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0993" y="129345"/>
            <a:ext cx="260515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Apply what you have learned to specific topics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95" y="862091"/>
            <a:ext cx="620768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Laboratory technique for controlling/causing genetic change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DNA polymerase chain reaction: copies specific genes over and over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Restriction Endonucleases: split DNA at very specific points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Insertion: Ability to insert genetic material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Ligases: covalently bond DNA back together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Recombinant DNA: DNA whose base pairs have been rearranged to contain new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Examples: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Yeast/Bacteria →</a:t>
            </a:r>
            <a:r>
              <a:rPr lang="en-US" b="1" dirty="0" smtClean="0"/>
              <a:t> </a:t>
            </a:r>
            <a:r>
              <a:rPr lang="en-US" dirty="0" smtClean="0"/>
              <a:t>Insulin, Anemia drugs, Interferon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Agriculture </a:t>
            </a:r>
            <a:r>
              <a:rPr lang="en-US" dirty="0" smtClean="0"/>
              <a:t>→ GMO crops, pesticide resistance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pic>
        <p:nvPicPr>
          <p:cNvPr id="4" name="Picture 2" descr="http://c3e308.medialib.glogster.com/media/90/907687820a9d567d694bcb043325dfd6d624fd43fd355cfb4243786bb2aa47a8/helixe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9" y="4335807"/>
            <a:ext cx="4413277" cy="238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anyon.cv.k12.ca.us/GE/turke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75" y="1022808"/>
            <a:ext cx="2796075" cy="406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8949" y="118250"/>
            <a:ext cx="31702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/>
              <a:t>Genetic Engineering</a:t>
            </a:r>
          </a:p>
        </p:txBody>
      </p:sp>
    </p:spTree>
    <p:extLst>
      <p:ext uri="{BB962C8B-B14F-4D97-AF65-F5344CB8AC3E}">
        <p14:creationId xmlns:p14="http://schemas.microsoft.com/office/powerpoint/2010/main" val="14645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50" y="231112"/>
            <a:ext cx="193835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Nucleosides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1450" y="945229"/>
            <a:ext cx="3478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Base + Sugar → Nucleoside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2° Amine + Alcohol → 3° Amine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Dehydration Reaction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08" y="1976938"/>
            <a:ext cx="8031519" cy="2750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5738" y="4656438"/>
            <a:ext cx="13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Cytosine (C)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63372" y="1960892"/>
            <a:ext cx="127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ytidine (C)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659" y="6120863"/>
            <a:ext cx="262025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Cheat Sheet:   </a:t>
            </a:r>
            <a:r>
              <a:rPr lang="en-US" dirty="0" smtClean="0"/>
              <a:t>You will have Table 31.1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1034" y="5979082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Given the parts, can you draw the reaction?</a:t>
            </a:r>
          </a:p>
        </p:txBody>
      </p:sp>
    </p:spTree>
    <p:extLst>
      <p:ext uri="{BB962C8B-B14F-4D97-AF65-F5344CB8AC3E}">
        <p14:creationId xmlns:p14="http://schemas.microsoft.com/office/powerpoint/2010/main" val="92152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50" y="231112"/>
            <a:ext cx="35579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Nucleoside – You try it!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1450" y="1075174"/>
            <a:ext cx="536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deoxyribose + adenine → Deoxyadenosine (</a:t>
            </a:r>
            <a:r>
              <a:rPr lang="en-US" dirty="0" err="1" smtClean="0"/>
              <a:t>dA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1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807" y="142134"/>
            <a:ext cx="115288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</a:t>
            </a:r>
            <a:endParaRPr lang="en-US" sz="24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7" y="1961259"/>
            <a:ext cx="5826762" cy="262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420672" y="308277"/>
            <a:ext cx="4214280" cy="1319753"/>
            <a:chOff x="1515690" y="3853571"/>
            <a:chExt cx="6496154" cy="26577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31871" t="52178"/>
            <a:stretch/>
          </p:blipFill>
          <p:spPr>
            <a:xfrm>
              <a:off x="2433836" y="3853571"/>
              <a:ext cx="5578008" cy="265776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15690" y="4612192"/>
              <a:ext cx="664801" cy="10651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1855" b="48277"/>
          <a:stretch/>
        </p:blipFill>
        <p:spPr>
          <a:xfrm>
            <a:off x="5144336" y="4917169"/>
            <a:ext cx="3362584" cy="15689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8792" y="2300140"/>
            <a:ext cx="5401559" cy="914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8807481">
            <a:off x="3671240" y="1383009"/>
            <a:ext cx="1498862" cy="490041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0936" y="3244392"/>
            <a:ext cx="5401559" cy="12586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2182049">
            <a:off x="3671239" y="4838410"/>
            <a:ext cx="1498862" cy="490041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6390" y="1591927"/>
            <a:ext cx="12234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Nucleoside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49691" y="2585381"/>
            <a:ext cx="27443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9691" y="3592580"/>
            <a:ext cx="27443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32549" y="2683462"/>
            <a:ext cx="3064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32549" y="3592580"/>
            <a:ext cx="3064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22966" y="3025794"/>
            <a:ext cx="3064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8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49" y="64717"/>
            <a:ext cx="17764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Nucleotide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5" y="4731143"/>
            <a:ext cx="3286125" cy="210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01" y="1899179"/>
            <a:ext cx="7906014" cy="2697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9702" y="4731143"/>
            <a:ext cx="3599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deoxy</a:t>
            </a:r>
            <a:r>
              <a:rPr lang="en-US" dirty="0"/>
              <a:t>a</a:t>
            </a:r>
            <a:r>
              <a:rPr lang="en-US" dirty="0" smtClean="0"/>
              <a:t>denosine-5’-monophosphate</a:t>
            </a:r>
          </a:p>
          <a:p>
            <a:pPr algn="ctr"/>
            <a:r>
              <a:rPr lang="en-US" dirty="0" smtClean="0"/>
              <a:t>5’-dAMP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6608" y="628214"/>
            <a:ext cx="8807015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Given Table 31.1 on cheat sheet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Base + Sugar + Phosphate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Phosphate Anhydride Bonds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High Energy Phosphate Bonds (HEPB)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Draw and Name them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Dehydration 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Naming/Abbreviations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Phosphates can connect to Ribose 2’,3’,5’, </a:t>
            </a:r>
            <a:r>
              <a:rPr lang="en-US" dirty="0" err="1" smtClean="0"/>
              <a:t>Deoxyribose</a:t>
            </a:r>
            <a:r>
              <a:rPr lang="en-US" dirty="0" smtClean="0"/>
              <a:t> 3’,5’</a:t>
            </a:r>
          </a:p>
          <a:p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31131" y="5727873"/>
            <a:ext cx="297733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Given the parts, can you draw the reaction?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Name and Abbreviation</a:t>
            </a:r>
          </a:p>
        </p:txBody>
      </p:sp>
    </p:spTree>
    <p:extLst>
      <p:ext uri="{BB962C8B-B14F-4D97-AF65-F5344CB8AC3E}">
        <p14:creationId xmlns:p14="http://schemas.microsoft.com/office/powerpoint/2010/main" val="25667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450" y="231112"/>
            <a:ext cx="43021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Nucleotide (more examples)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99734" y="5025928"/>
            <a:ext cx="325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Deoxyguonosine-5’-triphosphate</a:t>
            </a:r>
          </a:p>
        </p:txBody>
      </p:sp>
      <p:pic>
        <p:nvPicPr>
          <p:cNvPr id="7" name="Picture 8" descr="http://www.lac.ethz.ch/heinz/ruegger/vorlesung/kapitel_15/q_15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3" y="1215851"/>
            <a:ext cx="7822054" cy="37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1450" y="5025928"/>
            <a:ext cx="336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Deoxycytidine-3’-monophosphate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1131" y="5727873"/>
            <a:ext cx="297733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Given the parts, can you draw the reaction?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Name and Abbreviation</a:t>
            </a:r>
          </a:p>
        </p:txBody>
      </p:sp>
    </p:spTree>
    <p:extLst>
      <p:ext uri="{BB962C8B-B14F-4D97-AF65-F5344CB8AC3E}">
        <p14:creationId xmlns:p14="http://schemas.microsoft.com/office/powerpoint/2010/main" val="192691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50" y="231112"/>
            <a:ext cx="35579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Nucleotide – You try it!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1450" y="1045029"/>
            <a:ext cx="7634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ribose + cytosine + 2 Phosphate on the 3’ carbon and Name/Abbreviation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6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1569</TotalTime>
  <Words>1430</Words>
  <Application>Microsoft Office PowerPoint</Application>
  <PresentationFormat>On-screen Show (4:3)</PresentationFormat>
  <Paragraphs>332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37</cp:revision>
  <dcterms:created xsi:type="dcterms:W3CDTF">2020-03-25T15:59:49Z</dcterms:created>
  <dcterms:modified xsi:type="dcterms:W3CDTF">2023-04-05T17:43:42Z</dcterms:modified>
</cp:coreProperties>
</file>