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76" r:id="rId7"/>
    <p:sldId id="262" r:id="rId8"/>
    <p:sldId id="277" r:id="rId9"/>
    <p:sldId id="279" r:id="rId10"/>
    <p:sldId id="278" r:id="rId11"/>
    <p:sldId id="263" r:id="rId12"/>
    <p:sldId id="264" r:id="rId13"/>
    <p:sldId id="265" r:id="rId14"/>
    <p:sldId id="266" r:id="rId15"/>
    <p:sldId id="267" r:id="rId16"/>
    <p:sldId id="268" r:id="rId17"/>
    <p:sldId id="280" r:id="rId18"/>
    <p:sldId id="269" r:id="rId19"/>
    <p:sldId id="271" r:id="rId20"/>
    <p:sldId id="270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" y="1490890"/>
            <a:ext cx="4294772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Ways to speed up a reaction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6 Types of Enzymes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Reaction Energy Profiles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Enzyme Kinetics – basics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Vocabulary and Models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Active Site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Lock and Key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Induced-fit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Proximity Catalysis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Productive Binding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Strain Hypothesis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Effect or Temp/pH on Enzymes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Enzyme Regulation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Feedback Inhibition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Feedforward Activation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Vocabulary (Lots of </a:t>
            </a:r>
            <a:r>
              <a:rPr lang="en-US" b="1" dirty="0" smtClean="0"/>
              <a:t>BOLD </a:t>
            </a:r>
            <a:r>
              <a:rPr lang="en-US" dirty="0" smtClean="0"/>
              <a:t>words in chapter)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Energy Profiles (Fig. 30.1/30.3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Temp/pH (Figure 30.9/30.10)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Different Models discussed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63339" y="5291139"/>
            <a:ext cx="429477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Hein 10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</a:p>
          <a:p>
            <a:r>
              <a:rPr lang="en-US" dirty="0"/>
              <a:t>P</a:t>
            </a:r>
            <a:r>
              <a:rPr lang="en-US" dirty="0" smtClean="0"/>
              <a:t>ages 833-846</a:t>
            </a:r>
          </a:p>
          <a:p>
            <a:r>
              <a:rPr lang="en-US" dirty="0" smtClean="0"/>
              <a:t>Sections 30.1-30.7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3841" y="3671686"/>
            <a:ext cx="42947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38241" y="206597"/>
            <a:ext cx="39812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2020</a:t>
            </a:r>
          </a:p>
          <a:p>
            <a:pPr algn="ctr"/>
            <a:r>
              <a:rPr lang="en-US" sz="3200" dirty="0" smtClean="0"/>
              <a:t>Lecture 30a – Enzymes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64" y="2608662"/>
            <a:ext cx="7834858" cy="380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932" y="973854"/>
            <a:ext cx="5163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Area where catalysis occurs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Small (1-5%) of total surface area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Very Specific:  1 enzyme = 1 reaction (Specificity)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AA Sequence → </a:t>
            </a:r>
            <a:r>
              <a:rPr lang="en-US" dirty="0"/>
              <a:t>Structure </a:t>
            </a:r>
            <a:r>
              <a:rPr lang="en-US" dirty="0" smtClean="0"/>
              <a:t>→ Specific Function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191049" y="262376"/>
            <a:ext cx="310270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Enzyme Active Site (AS)</a:t>
            </a:r>
            <a:endParaRPr lang="en-US" sz="2400" dirty="0"/>
          </a:p>
        </p:txBody>
      </p:sp>
      <p:sp>
        <p:nvSpPr>
          <p:cNvPr id="6" name="Curved Left Arrow 5"/>
          <p:cNvSpPr/>
          <p:nvPr/>
        </p:nvSpPr>
        <p:spPr>
          <a:xfrm>
            <a:off x="2719883" y="3163326"/>
            <a:ext cx="1319554" cy="1559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4521" y="2454837"/>
            <a:ext cx="107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Substrate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59429" y="440034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69934" y="5913982"/>
            <a:ext cx="178363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Why is the AS important?</a:t>
            </a:r>
          </a:p>
        </p:txBody>
      </p:sp>
    </p:spTree>
    <p:extLst>
      <p:ext uri="{BB962C8B-B14F-4D97-AF65-F5344CB8AC3E}">
        <p14:creationId xmlns:p14="http://schemas.microsoft.com/office/powerpoint/2010/main" val="1314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049" y="262376"/>
            <a:ext cx="268105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Lock and Key Model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226" y="262376"/>
            <a:ext cx="4244485" cy="29085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049" y="1024136"/>
            <a:ext cx="3966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Substrate (Key) fits into the Enzyme (Lock)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One key, One lock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Flaw:  not rigid </a:t>
            </a:r>
            <a:r>
              <a:rPr lang="en-US" dirty="0" smtClean="0">
                <a:sym typeface="Wingdings" pitchFamily="2" charset="2"/>
              </a:rPr>
              <a:t> Induced Fit Model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0710" y="4260942"/>
            <a:ext cx="370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Active site is flexible (can move)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</a:t>
            </a:r>
            <a:r>
              <a:rPr lang="en-US" dirty="0" smtClean="0"/>
              <a:t>nzyme can change state/shape to bind/catalyze a reaction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515" y="3593564"/>
            <a:ext cx="245612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Induced Fit Model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917" y="3170892"/>
            <a:ext cx="3637503" cy="36375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7184" y="5412498"/>
            <a:ext cx="3114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“Key slides in and out easily,</a:t>
            </a:r>
          </a:p>
          <a:p>
            <a:r>
              <a:rPr lang="en-US" dirty="0" smtClean="0"/>
              <a:t>But now the lock binds the key </a:t>
            </a:r>
          </a:p>
          <a:p>
            <a:r>
              <a:rPr lang="en-US" dirty="0" smtClean="0"/>
              <a:t>so it can’t be pulled out”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3515" y="2411706"/>
            <a:ext cx="364004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Why is each model important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What is different about them?</a:t>
            </a:r>
          </a:p>
        </p:txBody>
      </p:sp>
    </p:spTree>
    <p:extLst>
      <p:ext uri="{BB962C8B-B14F-4D97-AF65-F5344CB8AC3E}">
        <p14:creationId xmlns:p14="http://schemas.microsoft.com/office/powerpoint/2010/main" val="30858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129" y="939234"/>
            <a:ext cx="8569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Proximity Catalysis - Enzyme holds the reactants in close proximity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Productive Binding - Enzyme holds reactants in proper orientation for only the desired reaction to occur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Strain Hypothesis – Enzyme forces substrate to react by changing shape</a:t>
            </a:r>
          </a:p>
          <a:p>
            <a:endParaRPr lang="en-US" b="1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223128" y="331876"/>
            <a:ext cx="486549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How do enzyme speed up a reaction?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702" t="36190" r="2341" b="7252"/>
          <a:stretch/>
        </p:blipFill>
        <p:spPr>
          <a:xfrm>
            <a:off x="223128" y="2148338"/>
            <a:ext cx="8591341" cy="3878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44884" y="6027003"/>
            <a:ext cx="509911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What are 3 ways that enzymes speed up reaction?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explain how each would speed up reaction?</a:t>
            </a:r>
          </a:p>
        </p:txBody>
      </p:sp>
    </p:spTree>
    <p:extLst>
      <p:ext uri="{BB962C8B-B14F-4D97-AF65-F5344CB8AC3E}">
        <p14:creationId xmlns:p14="http://schemas.microsoft.com/office/powerpoint/2010/main" val="24196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g.sparknotes.com/figures/1/18b9012870c85fba3a8046a767b52ddf/ste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26" y="1240205"/>
            <a:ext cx="4977217" cy="302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218" y="4426079"/>
            <a:ext cx="78658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Example:  Glucose </a:t>
            </a:r>
            <a:r>
              <a:rPr lang="en-US" b="1" dirty="0" smtClean="0">
                <a:sym typeface="Wingdings" pitchFamily="2" charset="2"/>
              </a:rPr>
              <a:t> Glucose-6-Phosphate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Many parts required (Substrate + ATP + Mg</a:t>
            </a:r>
            <a:r>
              <a:rPr lang="en-US" baseline="30000" dirty="0"/>
              <a:t>+2</a:t>
            </a:r>
            <a:r>
              <a:rPr lang="en-US" dirty="0"/>
              <a:t> ion</a:t>
            </a:r>
            <a:r>
              <a:rPr lang="en-US" dirty="0" smtClean="0"/>
              <a:t>. (Proximity Catalysis)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Phosphate only added to #6 carbon (Productive Binding)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Enzyme strains the O-H bond on Carbon #6 forcing it to break (Strain Hypothesis)</a:t>
            </a:r>
            <a:endParaRPr lang="en-US" dirty="0"/>
          </a:p>
          <a:p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3128" y="331876"/>
            <a:ext cx="225016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Example of all 3!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88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79" y="311780"/>
            <a:ext cx="445327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Effect of Temperature on Catalysts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9322" y="6402827"/>
            <a:ext cx="138773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Read:  </a:t>
            </a:r>
            <a:r>
              <a:rPr lang="en-US" dirty="0" smtClean="0"/>
              <a:t>30.6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6166" y="1029411"/>
            <a:ext cx="7893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Any change that effects protein structure effects an enzymes catalytic ability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Temperature can change the shape of the enzyme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Structure/Function Relationship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380" y="2208707"/>
            <a:ext cx="5122682" cy="40134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959" y="3296753"/>
            <a:ext cx="212818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u="sng" dirty="0"/>
              <a:t>Low </a:t>
            </a:r>
            <a:r>
              <a:rPr lang="en-US" u="sng" dirty="0" smtClean="0"/>
              <a:t>Temp</a:t>
            </a:r>
          </a:p>
          <a:p>
            <a:r>
              <a:rPr lang="en-US" dirty="0" smtClean="0"/>
              <a:t>Few </a:t>
            </a:r>
            <a:r>
              <a:rPr lang="en-US" dirty="0"/>
              <a:t>molecules have AE required to react (+ denaturation)</a:t>
            </a:r>
          </a:p>
        </p:txBody>
      </p:sp>
      <p:sp>
        <p:nvSpPr>
          <p:cNvPr id="8" name="Rectangle 7"/>
          <p:cNvSpPr/>
          <p:nvPr/>
        </p:nvSpPr>
        <p:spPr>
          <a:xfrm>
            <a:off x="7116296" y="3297647"/>
            <a:ext cx="194731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u="sng" dirty="0" smtClean="0"/>
              <a:t>High Temp</a:t>
            </a:r>
          </a:p>
          <a:p>
            <a:r>
              <a:rPr lang="en-US" dirty="0" smtClean="0"/>
              <a:t>Enzymes denature</a:t>
            </a:r>
          </a:p>
          <a:p>
            <a:r>
              <a:rPr lang="en-US" dirty="0" smtClean="0"/>
              <a:t>Ch. 29.10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2469" y="5976236"/>
            <a:ext cx="402938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Why does Temp. effect catalysts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How does low/high temp. effect the rate</a:t>
            </a:r>
          </a:p>
        </p:txBody>
      </p:sp>
    </p:spTree>
    <p:extLst>
      <p:ext uri="{BB962C8B-B14F-4D97-AF65-F5344CB8AC3E}">
        <p14:creationId xmlns:p14="http://schemas.microsoft.com/office/powerpoint/2010/main" val="22726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79" y="311780"/>
            <a:ext cx="320183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Effect of pH on Catalysts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9322" y="6402827"/>
            <a:ext cx="138773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Read:  </a:t>
            </a:r>
            <a:r>
              <a:rPr lang="en-US" dirty="0" smtClean="0"/>
              <a:t>30.6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925" y="925357"/>
            <a:ext cx="7893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Any change that effects protein structure effects an enzymes catalytic ability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Charge of –COOH and –NH</a:t>
            </a:r>
            <a:r>
              <a:rPr lang="en-US" baseline="-25000" dirty="0"/>
              <a:t>2</a:t>
            </a:r>
            <a:r>
              <a:rPr lang="en-US" dirty="0"/>
              <a:t> effected by pH </a:t>
            </a:r>
            <a:r>
              <a:rPr lang="en-US" dirty="0">
                <a:sym typeface="Wingdings" pitchFamily="2" charset="2"/>
              </a:rPr>
              <a:t> change in 2°/3°/4° </a:t>
            </a:r>
            <a:r>
              <a:rPr lang="en-US" dirty="0" smtClean="0">
                <a:sym typeface="Wingdings" pitchFamily="2" charset="2"/>
              </a:rPr>
              <a:t>structure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Most Enzymes have an “optimal” pH depending on function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99" y="2312518"/>
            <a:ext cx="5456986" cy="36264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3708" y="2112253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5106" y="2127852"/>
            <a:ext cx="10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Stomach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239" y="2268209"/>
            <a:ext cx="2177404" cy="22066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2709" y="5780782"/>
            <a:ext cx="4029389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Why does pH effect catalysts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Why do different enzymes have different optional pH’s?</a:t>
            </a:r>
          </a:p>
        </p:txBody>
      </p:sp>
    </p:spTree>
    <p:extLst>
      <p:ext uri="{BB962C8B-B14F-4D97-AF65-F5344CB8AC3E}">
        <p14:creationId xmlns:p14="http://schemas.microsoft.com/office/powerpoint/2010/main" val="29279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79" y="311780"/>
            <a:ext cx="255736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Enzyme Regulation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1741" y="1018114"/>
            <a:ext cx="52954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Control the rate at which process occur in the body</a:t>
            </a:r>
          </a:p>
          <a:p>
            <a:pPr marL="342900" indent="-342900">
              <a:buAutoNum type="arabicPeriod"/>
            </a:pPr>
            <a:r>
              <a:rPr lang="en-US" dirty="0" smtClean="0"/>
              <a:t>Hexokinase vs </a:t>
            </a:r>
            <a:r>
              <a:rPr lang="en-US" dirty="0" err="1" smtClean="0"/>
              <a:t>Glucokinase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Enzyme Inhibition – make it slower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Enzyme Activation – make it </a:t>
            </a:r>
            <a:r>
              <a:rPr lang="en-US" dirty="0" smtClean="0"/>
              <a:t>faster</a:t>
            </a:r>
          </a:p>
          <a:p>
            <a:pPr marL="342900" indent="-342900">
              <a:buAutoNum type="arabicPeriod"/>
            </a:pPr>
            <a:r>
              <a:rPr lang="en-US" dirty="0" smtClean="0"/>
              <a:t>Many </a:t>
            </a:r>
            <a:r>
              <a:rPr lang="en-US" dirty="0" err="1" smtClean="0"/>
              <a:t>many</a:t>
            </a:r>
            <a:r>
              <a:rPr lang="en-US" dirty="0" smtClean="0"/>
              <a:t> </a:t>
            </a:r>
            <a:r>
              <a:rPr lang="en-US" dirty="0" err="1" smtClean="0"/>
              <a:t>many</a:t>
            </a:r>
            <a:r>
              <a:rPr lang="en-US" dirty="0" smtClean="0"/>
              <a:t> different mechanisms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Covalent Modification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Allosteric Regulation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Etc…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2 ways to control biological pathways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Feedback Inhibition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Feedforward Activation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178" y="2438907"/>
            <a:ext cx="4457648" cy="41900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5537" y="127114"/>
            <a:ext cx="138773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Read:  </a:t>
            </a:r>
            <a:r>
              <a:rPr lang="en-US" dirty="0" smtClean="0"/>
              <a:t>30.7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079" y="5670250"/>
            <a:ext cx="4029389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Vocabulary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Big picture – why do you need to control enzyme rates?</a:t>
            </a:r>
          </a:p>
        </p:txBody>
      </p:sp>
    </p:spTree>
    <p:extLst>
      <p:ext uri="{BB962C8B-B14F-4D97-AF65-F5344CB8AC3E}">
        <p14:creationId xmlns:p14="http://schemas.microsoft.com/office/powerpoint/2010/main" val="33267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99" y="995542"/>
            <a:ext cx="408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Functional groups bonded to enzyme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Changes ability of Enzyme to catalyze a reaction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498" y="345677"/>
            <a:ext cx="300139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Covalent </a:t>
            </a:r>
            <a:r>
              <a:rPr lang="en-US" sz="2400" dirty="0" smtClean="0"/>
              <a:t>Modification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120" b="8130"/>
          <a:stretch/>
        </p:blipFill>
        <p:spPr>
          <a:xfrm>
            <a:off x="161029" y="2107072"/>
            <a:ext cx="6995923" cy="4451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5481" y="164546"/>
            <a:ext cx="37229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Lots of different types of modification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Phosphate Group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Adenyl</a:t>
            </a:r>
            <a:r>
              <a:rPr lang="en-US" dirty="0" smtClean="0"/>
              <a:t> Group (Ch. </a:t>
            </a:r>
            <a:r>
              <a:rPr lang="en-US" dirty="0"/>
              <a:t>3</a:t>
            </a:r>
            <a:r>
              <a:rPr lang="en-US" dirty="0" smtClean="0"/>
              <a:t>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Uridine (Ch. 31)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ADP (Ch. 33)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Methylation (Ch. 31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94895" y="5956665"/>
            <a:ext cx="318381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Give 1 example of modification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Don’t memorize all 5</a:t>
            </a:r>
          </a:p>
        </p:txBody>
      </p:sp>
    </p:spTree>
    <p:extLst>
      <p:ext uri="{BB962C8B-B14F-4D97-AF65-F5344CB8AC3E}">
        <p14:creationId xmlns:p14="http://schemas.microsoft.com/office/powerpoint/2010/main" val="9300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40" y="901740"/>
            <a:ext cx="5929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Enzymes have multiple parts that have different functions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Active domain (AS) – catalyzes the reaction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Regulatory domain – modulates activity (inhibits or activates)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Activator/inhibitors bind to Regulatory domain and changes the catalytic ability of enzyme</a:t>
            </a:r>
          </a:p>
        </p:txBody>
      </p:sp>
      <p:pic>
        <p:nvPicPr>
          <p:cNvPr id="3" name="Picture 2" descr="https://wikispaces.psu.edu/download/attachments/42338273/image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8889" r="1607"/>
          <a:stretch/>
        </p:blipFill>
        <p:spPr bwMode="auto">
          <a:xfrm>
            <a:off x="139402" y="2330926"/>
            <a:ext cx="7964644" cy="452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44653" y="75307"/>
            <a:ext cx="318381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Active vs Regulatory parts of Enzyme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9644" y="259974"/>
            <a:ext cx="274562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Allosteric Regulation</a:t>
            </a:r>
          </a:p>
        </p:txBody>
      </p:sp>
    </p:spTree>
    <p:extLst>
      <p:ext uri="{BB962C8B-B14F-4D97-AF65-F5344CB8AC3E}">
        <p14:creationId xmlns:p14="http://schemas.microsoft.com/office/powerpoint/2010/main" val="37516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ikispaces.psu.edu/download/attachments/42338273/image-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8624" r="3389" b="12646"/>
          <a:stretch/>
        </p:blipFill>
        <p:spPr bwMode="auto">
          <a:xfrm>
            <a:off x="356331" y="2552255"/>
            <a:ext cx="8352038" cy="36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9644" y="898283"/>
            <a:ext cx="3444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Feedforward</a:t>
            </a:r>
            <a:r>
              <a:rPr lang="en-US" u="sng" dirty="0" smtClean="0"/>
              <a:t> Activation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Excess of beginning R/P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ncreases the reaction rate of a later step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90" y="2104181"/>
            <a:ext cx="495238" cy="542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011" y="2189896"/>
            <a:ext cx="419048" cy="3714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644" y="259974"/>
            <a:ext cx="46610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Regulation of Biochemical Pathways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910664" y="891269"/>
            <a:ext cx="4101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Feedback Inhibition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Excess of </a:t>
            </a:r>
            <a:r>
              <a:rPr lang="en-US" dirty="0" smtClean="0"/>
              <a:t>later or final </a:t>
            </a:r>
            <a:r>
              <a:rPr lang="en-US" dirty="0"/>
              <a:t>product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ecreases </a:t>
            </a:r>
            <a:r>
              <a:rPr lang="en-US" dirty="0"/>
              <a:t>the reaction rate of an earlier step</a:t>
            </a:r>
          </a:p>
        </p:txBody>
      </p:sp>
    </p:spTree>
    <p:extLst>
      <p:ext uri="{BB962C8B-B14F-4D97-AF65-F5344CB8AC3E}">
        <p14:creationId xmlns:p14="http://schemas.microsoft.com/office/powerpoint/2010/main" val="31102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918" y="211015"/>
            <a:ext cx="271760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General Information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6266" y="874835"/>
            <a:ext cx="643496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Enzymes: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Proteins that catalyze biochemical reactions (speed up reactions)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↑ rate 1 million – 100 million times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Allow reactions to occur at “room temp” and “body” pH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Life w/o enzymes not “likely”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1000’s of different enzymes exist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Enzyme Specificity (1 Enzyme catalyzes 1 Reaction  or Substrate)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Sequence of AA → Specific Shape → Specific Biological Function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“-</a:t>
            </a:r>
            <a:r>
              <a:rPr lang="en-US" dirty="0" err="1" smtClean="0"/>
              <a:t>ase</a:t>
            </a:r>
            <a:r>
              <a:rPr lang="en-US" dirty="0" smtClean="0"/>
              <a:t>” ending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 smtClean="0"/>
              <a:t>4 Common Features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Speed up reactions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Enzyme not altered in the reaction (reusable)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Highly specific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Reversible – One direction usually highly favored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22" y="6402827"/>
            <a:ext cx="138773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Read:  </a:t>
            </a:r>
            <a:r>
              <a:rPr lang="en-US" dirty="0" smtClean="0"/>
              <a:t>30.1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88335" y="6110439"/>
            <a:ext cx="310645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General properties of enzymes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0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306" y="249926"/>
            <a:ext cx="23383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Another Example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06" y="936522"/>
            <a:ext cx="6625737" cy="4974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4702" y="5370788"/>
            <a:ext cx="3183818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Define each method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Draw an example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Given an example determine which method of control is used</a:t>
            </a:r>
          </a:p>
        </p:txBody>
      </p:sp>
    </p:spTree>
    <p:extLst>
      <p:ext uri="{BB962C8B-B14F-4D97-AF65-F5344CB8AC3E}">
        <p14:creationId xmlns:p14="http://schemas.microsoft.com/office/powerpoint/2010/main" val="33624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4" y="447963"/>
            <a:ext cx="8839118" cy="6221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9354" y="219781"/>
            <a:ext cx="379668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Other Examples in your Book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9015" y="834014"/>
            <a:ext cx="483683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Eicosanoids (Ch. 28.3)</a:t>
            </a:r>
          </a:p>
          <a:p>
            <a:pPr marL="342900" indent="-342900">
              <a:buAutoNum type="arabicPeriod"/>
            </a:pPr>
            <a:r>
              <a:rPr lang="en-US" dirty="0" smtClean="0"/>
              <a:t>Drug treatments for Atherosclerosis (Ch</a:t>
            </a:r>
            <a:r>
              <a:rPr lang="en-US" dirty="0"/>
              <a:t>.</a:t>
            </a:r>
            <a:r>
              <a:rPr lang="en-US" dirty="0" smtClean="0"/>
              <a:t> 28.7)</a:t>
            </a:r>
          </a:p>
          <a:p>
            <a:pPr marL="342900" indent="-342900">
              <a:buAutoNum type="arabicPeriod"/>
            </a:pPr>
            <a:r>
              <a:rPr lang="en-US" dirty="0" smtClean="0"/>
              <a:t>Hemoglobin (Ch. 29.9)</a:t>
            </a:r>
          </a:p>
          <a:p>
            <a:pPr marL="342900" indent="-342900">
              <a:buAutoNum type="arabicPeriod"/>
            </a:pPr>
            <a:r>
              <a:rPr lang="en-US" dirty="0" smtClean="0"/>
              <a:t>Metabolism (Ch. 34 and 35)</a:t>
            </a:r>
          </a:p>
          <a:p>
            <a:pPr marL="342900" indent="-342900">
              <a:buAutoNum type="arabicPeriod"/>
            </a:pPr>
            <a:r>
              <a:rPr lang="en-US" dirty="0" smtClean="0"/>
              <a:t>Diabetes (Ch. 34.9)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4993" y="5702383"/>
            <a:ext cx="318381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See the “Big” Picture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Apply information about Enzymes to previous chapters</a:t>
            </a:r>
          </a:p>
        </p:txBody>
      </p:sp>
    </p:spTree>
    <p:extLst>
      <p:ext uri="{BB962C8B-B14F-4D97-AF65-F5344CB8AC3E}">
        <p14:creationId xmlns:p14="http://schemas.microsoft.com/office/powerpoint/2010/main" val="14533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42" y="324269"/>
            <a:ext cx="35017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6 Main Classes of Enzymes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83827"/>
              </p:ext>
            </p:extLst>
          </p:nvPr>
        </p:nvGraphicFramePr>
        <p:xfrm>
          <a:off x="370742" y="1105318"/>
          <a:ext cx="8632581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7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5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Class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Oxidoreductases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Oxidation-Reduction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reactions between 2 substrates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2.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Transferases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Transfer of functional group between 2 substrates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  Hydrolases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Hydrolysis of esters, carbohydrates and proteins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4.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Lysases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Removal of functional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groups (not by hydrolysis)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5.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Isomerases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Interconversion of stereoisomers and structural isomers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6.  Ligases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Linkage of 2 compounds via breaking a phosphate anhydride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bond in ATP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69688" y="104581"/>
            <a:ext cx="283363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Given a reaction identify what class of enzyme was used (Ch. 33-35)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43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242" y="222182"/>
            <a:ext cx="304064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Speeding Up Reactions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6186" y="795129"/>
            <a:ext cx="7724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Molecules react when they “bump” together with enough “energy”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Molecules go through a “transition state” ½ way between that of the R and 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77933" y="1616799"/>
            <a:ext cx="316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+ B </a:t>
            </a:r>
            <a:r>
              <a:rPr lang="en-US" sz="3600" dirty="0"/>
              <a:t>→</a:t>
            </a:r>
            <a:r>
              <a:rPr lang="en-US" sz="3600" dirty="0" smtClean="0"/>
              <a:t> AB</a:t>
            </a:r>
            <a:r>
              <a:rPr lang="en-US" sz="3600" dirty="0"/>
              <a:t> </a:t>
            </a:r>
            <a:r>
              <a:rPr lang="en-US" sz="3600" dirty="0" smtClean="0"/>
              <a:t>→ C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11363" y="2628862"/>
            <a:ext cx="7641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Activation Energy (AE or E</a:t>
            </a:r>
            <a:r>
              <a:rPr lang="en-US" b="1" baseline="-25000" dirty="0" smtClean="0"/>
              <a:t>A</a:t>
            </a:r>
            <a:r>
              <a:rPr lang="en-US" b="1" dirty="0" smtClean="0"/>
              <a:t>)</a:t>
            </a:r>
            <a:r>
              <a:rPr lang="en-US" dirty="0" smtClean="0"/>
              <a:t> – Minimum energy required for a reaction to occur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		  </a:t>
            </a:r>
            <a:r>
              <a:rPr lang="en-US" dirty="0" smtClean="0"/>
              <a:t>The larger the value the slower the reaction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1363" y="3284525"/>
            <a:ext cx="543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Transition State (TS)</a:t>
            </a:r>
            <a:r>
              <a:rPr lang="en-US" dirty="0" smtClean="0"/>
              <a:t> – State ½ way between the R and P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1242" y="3891546"/>
            <a:ext cx="42441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3 Ways to Increase Reaction rate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8880" y="4590900"/>
            <a:ext cx="5613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Increase Conc. of Reactants (more collisions)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Increase Temp. (more molecules have energy to react)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Add a Catalyst (lower Activation Energy)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8625" y="5949665"/>
            <a:ext cx="310645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Terminology (AE, TS, CAE)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3 ways to increase rate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9322" y="6402827"/>
            <a:ext cx="138773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Read:  </a:t>
            </a:r>
            <a:r>
              <a:rPr lang="en-US" dirty="0" smtClean="0"/>
              <a:t>30.2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ikispaces.psu.edu/download/attachments/42338273/image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14082" r="2733" b="8403"/>
          <a:stretch/>
        </p:blipFill>
        <p:spPr bwMode="auto">
          <a:xfrm>
            <a:off x="430540" y="2140299"/>
            <a:ext cx="7936347" cy="392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242" y="222182"/>
            <a:ext cx="399859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Energy Diagram (Review Ch. 4)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224764" y="2492549"/>
            <a:ext cx="52129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AE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97050" y="2111548"/>
            <a:ext cx="48135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TS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56311" y="4233425"/>
            <a:ext cx="68480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CAE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39779" y="3563683"/>
            <a:ext cx="3706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56311" y="1776470"/>
            <a:ext cx="54373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AB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74191" y="4842892"/>
            <a:ext cx="3481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49115" y="849772"/>
            <a:ext cx="316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+ B </a:t>
            </a:r>
            <a:r>
              <a:rPr lang="en-US" sz="3600" dirty="0"/>
              <a:t>→</a:t>
            </a:r>
            <a:r>
              <a:rPr lang="en-US" sz="3600" dirty="0" smtClean="0"/>
              <a:t> AB</a:t>
            </a:r>
            <a:r>
              <a:rPr lang="en-US" sz="3600" dirty="0"/>
              <a:t> </a:t>
            </a:r>
            <a:r>
              <a:rPr lang="en-US" sz="3600" dirty="0" smtClean="0"/>
              <a:t>→ C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08915" y="5758746"/>
            <a:ext cx="3106456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Draw/Label/Complete an Energy Diagram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Endothermic or Exothermic</a:t>
            </a:r>
          </a:p>
        </p:txBody>
      </p:sp>
    </p:spTree>
    <p:extLst>
      <p:ext uri="{BB962C8B-B14F-4D97-AF65-F5344CB8AC3E}">
        <p14:creationId xmlns:p14="http://schemas.microsoft.com/office/powerpoint/2010/main" val="2566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ikispaces.psu.edu/download/attachments/42338273/image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245"/>
            <a:ext cx="6851052" cy="39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9089" y="1387893"/>
            <a:ext cx="5001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Enzyme Catalyzed </a:t>
            </a:r>
            <a:r>
              <a:rPr lang="en-US" dirty="0"/>
              <a:t>= Maximum rate limited </a:t>
            </a:r>
            <a:r>
              <a:rPr lang="en-US" dirty="0" smtClean="0"/>
              <a:t>by 					  number </a:t>
            </a:r>
            <a:r>
              <a:rPr lang="en-US" dirty="0"/>
              <a:t>of catalyst </a:t>
            </a:r>
            <a:r>
              <a:rPr lang="en-US" dirty="0" smtClean="0"/>
              <a:t>molecules</a:t>
            </a:r>
            <a:endParaRPr lang="en-US" dirty="0"/>
          </a:p>
          <a:p>
            <a:endParaRPr lang="en-US" dirty="0" err="1" smtClean="0"/>
          </a:p>
        </p:txBody>
      </p:sp>
      <p:sp>
        <p:nvSpPr>
          <p:cNvPr id="5" name="Down Arrow 4"/>
          <p:cNvSpPr/>
          <p:nvPr/>
        </p:nvSpPr>
        <p:spPr>
          <a:xfrm rot="2474005">
            <a:off x="4916743" y="1759893"/>
            <a:ext cx="371789" cy="716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78519" y="4409401"/>
            <a:ext cx="300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Uncatalyzed</a:t>
            </a:r>
            <a:r>
              <a:rPr lang="en-US" dirty="0" smtClean="0"/>
              <a:t> </a:t>
            </a:r>
            <a:r>
              <a:rPr lang="en-US" dirty="0"/>
              <a:t>= linear </a:t>
            </a:r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7505973">
            <a:off x="5561513" y="3825475"/>
            <a:ext cx="371789" cy="716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0807" y="332714"/>
            <a:ext cx="372031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Enzymes – “Maximum” Rate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96867" y="6130609"/>
            <a:ext cx="310645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Enzymes have a maximum rate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322" y="6402827"/>
            <a:ext cx="138773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Read:  </a:t>
            </a:r>
            <a:r>
              <a:rPr lang="en-US" dirty="0" smtClean="0"/>
              <a:t>30.3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807" y="872879"/>
            <a:ext cx="5271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Enzymes tailored to meet specific metabolic needs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Level of substrate concentration 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Hexokinase  </a:t>
            </a:r>
            <a:r>
              <a:rPr lang="en-US" dirty="0"/>
              <a:t>= low [</a:t>
            </a:r>
            <a:r>
              <a:rPr lang="en-US" dirty="0" err="1"/>
              <a:t>conc</a:t>
            </a:r>
            <a:r>
              <a:rPr lang="en-US" dirty="0"/>
              <a:t>] = </a:t>
            </a:r>
            <a:r>
              <a:rPr lang="en-US" dirty="0" smtClean="0"/>
              <a:t>energy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Glucokinase</a:t>
            </a:r>
            <a:r>
              <a:rPr lang="en-US" dirty="0" smtClean="0"/>
              <a:t> </a:t>
            </a:r>
            <a:r>
              <a:rPr lang="en-US" dirty="0"/>
              <a:t>= high [</a:t>
            </a:r>
            <a:r>
              <a:rPr lang="en-US" dirty="0" err="1"/>
              <a:t>conc</a:t>
            </a:r>
            <a:r>
              <a:rPr lang="en-US" dirty="0"/>
              <a:t>] = </a:t>
            </a:r>
            <a:r>
              <a:rPr lang="en-US" dirty="0" smtClean="0"/>
              <a:t>storage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7" y="2151708"/>
            <a:ext cx="4632290" cy="366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05530" y="5387620"/>
            <a:ext cx="3918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Example:</a:t>
            </a: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Rate of reaction </a:t>
            </a:r>
            <a:r>
              <a:rPr lang="en-US" b="1" dirty="0" smtClean="0"/>
              <a:t>(turnover number)</a:t>
            </a:r>
          </a:p>
          <a:p>
            <a:r>
              <a:rPr lang="en-US" dirty="0"/>
              <a:t> </a:t>
            </a:r>
            <a:r>
              <a:rPr lang="en-US" dirty="0" smtClean="0"/>
              <a:t>     ○ Catalase = fast – destroys toxins</a:t>
            </a:r>
          </a:p>
          <a:p>
            <a:r>
              <a:rPr lang="en-US" dirty="0"/>
              <a:t> </a:t>
            </a:r>
            <a:r>
              <a:rPr lang="en-US" dirty="0" smtClean="0"/>
              <a:t>     ○ </a:t>
            </a:r>
            <a:r>
              <a:rPr lang="en-US" dirty="0" err="1" smtClean="0"/>
              <a:t>Chrymotrypsin</a:t>
            </a:r>
            <a:r>
              <a:rPr lang="en-US" dirty="0" smtClean="0"/>
              <a:t> = slow - digestion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807" y="332714"/>
            <a:ext cx="656513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Enzymes – Rate is determines by process or “need”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29284" y="2521219"/>
            <a:ext cx="2513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Glucose → Energy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94867" y="4303147"/>
            <a:ext cx="2606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Glucose → Storage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9549" y="6182086"/>
            <a:ext cx="351531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Enzymes rate depends on purpose</a:t>
            </a:r>
          </a:p>
        </p:txBody>
      </p:sp>
    </p:spTree>
    <p:extLst>
      <p:ext uri="{BB962C8B-B14F-4D97-AF65-F5344CB8AC3E}">
        <p14:creationId xmlns:p14="http://schemas.microsoft.com/office/powerpoint/2010/main" val="19269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049" y="262376"/>
            <a:ext cx="536275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Overview – Why are enzymes so specific?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1402" y="925846"/>
            <a:ext cx="283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Active Site</a:t>
            </a:r>
          </a:p>
          <a:p>
            <a:pPr marL="342900" indent="-342900">
              <a:buAutoNum type="arabicPeriod"/>
            </a:pPr>
            <a:r>
              <a:rPr lang="en-US" dirty="0" smtClean="0"/>
              <a:t>Lock and Key Hypothesis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Induced Fit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45852" y="5689716"/>
            <a:ext cx="3515317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What does each theory contribute to our understanding of how enzymes catalyze reactions.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1402" y="2977780"/>
            <a:ext cx="634026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Overview – How do enzyme speed up a reaction?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291402" y="36126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Proximity </a:t>
            </a:r>
            <a:r>
              <a:rPr lang="en-US" dirty="0"/>
              <a:t>Catalysis</a:t>
            </a:r>
          </a:p>
          <a:p>
            <a:pPr marL="342900" indent="-342900">
              <a:buAutoNum type="arabicPeriod"/>
            </a:pPr>
            <a:r>
              <a:rPr lang="en-US" dirty="0"/>
              <a:t>Productive Binding Hypothesis</a:t>
            </a:r>
          </a:p>
          <a:p>
            <a:pPr marL="342900" indent="-342900">
              <a:buAutoNum type="arabicPeriod"/>
            </a:pPr>
            <a:r>
              <a:rPr lang="en-US" dirty="0"/>
              <a:t>Strain Hypothesis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322" y="6402827"/>
            <a:ext cx="138773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Read:  </a:t>
            </a:r>
            <a:r>
              <a:rPr lang="en-US" dirty="0" smtClean="0"/>
              <a:t>30.5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50" y="2532299"/>
            <a:ext cx="8568200" cy="4177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707" y="312396"/>
            <a:ext cx="218361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General Process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4350" y="974331"/>
            <a:ext cx="4204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Enzyme Binds Substrate</a:t>
            </a:r>
          </a:p>
          <a:p>
            <a:pPr marL="342900" indent="-342900">
              <a:buAutoNum type="arabicPeriod"/>
            </a:pPr>
            <a:r>
              <a:rPr lang="en-US" dirty="0" smtClean="0"/>
              <a:t>Forms Enzyme/Substrate Complex (TS)</a:t>
            </a:r>
          </a:p>
          <a:p>
            <a:pPr marL="342900" indent="-342900">
              <a:buAutoNum type="arabicPeriod"/>
            </a:pPr>
            <a:r>
              <a:rPr lang="en-US" dirty="0" smtClean="0"/>
              <a:t>Enzyme Catalyzes Reaction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Enzyme Release Product</a:t>
            </a:r>
          </a:p>
          <a:p>
            <a:pPr marL="342900" indent="-342900">
              <a:buAutoNum type="arabicPeriod"/>
            </a:pPr>
            <a:r>
              <a:rPr lang="en-US" dirty="0" smtClean="0"/>
              <a:t>Enzyme free to start another reaction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53657" y="6360607"/>
            <a:ext cx="2890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5. Enzyme free to catalyze another reaction</a:t>
            </a:r>
            <a:endParaRPr lang="en-US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4927282" y="183539"/>
            <a:ext cx="3794629" cy="2169489"/>
            <a:chOff x="4947379" y="3497781"/>
            <a:chExt cx="3794629" cy="2169489"/>
          </a:xfrm>
        </p:grpSpPr>
        <p:sp>
          <p:nvSpPr>
            <p:cNvPr id="8" name="TextBox 7"/>
            <p:cNvSpPr txBox="1"/>
            <p:nvPr/>
          </p:nvSpPr>
          <p:spPr>
            <a:xfrm>
              <a:off x="4947379" y="3497781"/>
              <a:ext cx="3674107" cy="21694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47379" y="4556468"/>
              <a:ext cx="37946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E + S → E-S →E + P </a:t>
              </a:r>
              <a:endParaRPr lang="en-US" sz="3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68204" y="3497781"/>
              <a:ext cx="1261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S → P</a:t>
              </a:r>
              <a:endParaRPr lang="en-US" sz="3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47043" y="5030247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Binding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92313" y="5066632"/>
              <a:ext cx="988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Catalysis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009533" y="4344462"/>
              <a:ext cx="317343" cy="3273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674970" y="4343246"/>
              <a:ext cx="317343" cy="3512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7521524" y="1006396"/>
            <a:ext cx="317343" cy="3512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45903" y="996792"/>
            <a:ext cx="317343" cy="3512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6386" y="6205384"/>
            <a:ext cx="351531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Understand the 5 steps</a:t>
            </a:r>
          </a:p>
        </p:txBody>
      </p:sp>
    </p:spTree>
    <p:extLst>
      <p:ext uri="{BB962C8B-B14F-4D97-AF65-F5344CB8AC3E}">
        <p14:creationId xmlns:p14="http://schemas.microsoft.com/office/powerpoint/2010/main" val="28951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</TotalTime>
  <Words>1349</Words>
  <Application>Microsoft Office PowerPoint</Application>
  <PresentationFormat>On-screen Show (4:3)</PresentationFormat>
  <Paragraphs>250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31</cp:revision>
  <dcterms:created xsi:type="dcterms:W3CDTF">2020-03-25T15:59:49Z</dcterms:created>
  <dcterms:modified xsi:type="dcterms:W3CDTF">2021-04-04T16:43:53Z</dcterms:modified>
</cp:coreProperties>
</file>