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76" r:id="rId6"/>
    <p:sldId id="262" r:id="rId7"/>
    <p:sldId id="277" r:id="rId8"/>
    <p:sldId id="263" r:id="rId9"/>
    <p:sldId id="278" r:id="rId10"/>
    <p:sldId id="279" r:id="rId11"/>
    <p:sldId id="264" r:id="rId12"/>
    <p:sldId id="265" r:id="rId13"/>
    <p:sldId id="266" r:id="rId14"/>
    <p:sldId id="280" r:id="rId15"/>
    <p:sldId id="281" r:id="rId16"/>
    <p:sldId id="267" r:id="rId17"/>
    <p:sldId id="282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5" autoAdjust="0"/>
  </p:normalViewPr>
  <p:slideViewPr>
    <p:cSldViewPr snapToGrid="0">
      <p:cViewPr>
        <p:scale>
          <a:sx n="86" d="100"/>
          <a:sy n="86" d="100"/>
        </p:scale>
        <p:origin x="37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zR-uu-cIyg" TargetMode="External"/><Relationship Id="rId2" Type="http://schemas.openxmlformats.org/officeDocument/2006/relationships/hyperlink" Target="https://slideplayer.com/slide/4701883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bzR-uu-cIy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lideplayer.com/slide/4701883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" y="1490890"/>
            <a:ext cx="4294772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Sanger Experiment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Chromatography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Electrophoresis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Diagnostic Tests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err="1" smtClean="0"/>
              <a:t>Xanthoproteic</a:t>
            </a:r>
            <a:r>
              <a:rPr lang="en-US" dirty="0" smtClean="0"/>
              <a:t> Test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Biuret Test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err="1" smtClean="0"/>
              <a:t>Ninhydrin</a:t>
            </a:r>
            <a:r>
              <a:rPr lang="en-US" dirty="0" smtClean="0"/>
              <a:t> Test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31393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Given Sanger fragments construct an AA chain.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Describe the basis for chromatography and electrophoresis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Given AA, predict th</a:t>
            </a:r>
            <a:r>
              <a:rPr lang="en-US" dirty="0" smtClean="0"/>
              <a:t>e outcome of chromatography and electrophoresis experiments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Predict result of Diagnostic</a:t>
            </a:r>
            <a:r>
              <a:rPr lang="en-US" dirty="0" smtClean="0"/>
              <a:t> tests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1967" y="4006289"/>
            <a:ext cx="4294772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Hein 10</a:t>
            </a:r>
            <a:r>
              <a:rPr lang="en-US" baseline="30000" dirty="0" smtClean="0"/>
              <a:t>th</a:t>
            </a:r>
            <a:r>
              <a:rPr lang="en-US" dirty="0" smtClean="0"/>
              <a:t> Edition </a:t>
            </a:r>
          </a:p>
          <a:p>
            <a:r>
              <a:rPr lang="en-US" dirty="0"/>
              <a:t>P</a:t>
            </a:r>
            <a:r>
              <a:rPr lang="en-US" dirty="0" smtClean="0"/>
              <a:t>ages </a:t>
            </a:r>
            <a:r>
              <a:rPr lang="en-US" dirty="0" smtClean="0"/>
              <a:t>819-824</a:t>
            </a:r>
            <a:endParaRPr lang="en-US" dirty="0" smtClean="0"/>
          </a:p>
          <a:p>
            <a:r>
              <a:rPr lang="en-US" dirty="0" smtClean="0"/>
              <a:t>Sections </a:t>
            </a:r>
            <a:r>
              <a:rPr lang="en-US" dirty="0" smtClean="0"/>
              <a:t>29.11-29.12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93841" y="4744953"/>
            <a:ext cx="4294772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Additional Useful Links</a:t>
            </a:r>
          </a:p>
          <a:p>
            <a:r>
              <a:rPr lang="en-US" dirty="0" smtClean="0"/>
              <a:t>Chromatography: </a:t>
            </a:r>
            <a:r>
              <a:rPr lang="en-US" dirty="0">
                <a:hlinkClick r:id="rId2"/>
              </a:rPr>
              <a:t>https://slideplayer.com/slide/4701883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Electrophoresis: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www.youtube.com/watch?v=bzR-uu-cIyg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6051" y="206597"/>
            <a:ext cx="66656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102 Spring 2020</a:t>
            </a:r>
          </a:p>
          <a:p>
            <a:pPr algn="ctr"/>
            <a:r>
              <a:rPr lang="en-US" sz="3200" dirty="0" smtClean="0"/>
              <a:t>Lecture </a:t>
            </a:r>
            <a:r>
              <a:rPr lang="en-US" sz="3200" dirty="0" smtClean="0"/>
              <a:t>29c </a:t>
            </a:r>
            <a:r>
              <a:rPr lang="en-US" sz="3200" dirty="0" smtClean="0"/>
              <a:t>– </a:t>
            </a:r>
            <a:r>
              <a:rPr lang="en-US" sz="3200" dirty="0" smtClean="0"/>
              <a:t>Chemical Reactions (Lab)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42" y="177425"/>
            <a:ext cx="417826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Chromatography – Answer!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6097" y="1273768"/>
            <a:ext cx="2509024" cy="49622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47248" y="5879222"/>
            <a:ext cx="25201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70848" y="576492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49690" y="5764922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7281" y="5764922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83020" y="5764922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9633" y="89656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24200" y="2704322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19044" y="4391192"/>
            <a:ext cx="228600" cy="2124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09142" y="5777909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78233" y="82619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76951" y="5707543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Phe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40104" y="4299674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Ala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343355" y="2635580"/>
            <a:ext cx="46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Lys</a:t>
            </a:r>
            <a:endParaRPr lang="en-US" baseline="-25000" dirty="0"/>
          </a:p>
        </p:txBody>
      </p:sp>
      <p:sp>
        <p:nvSpPr>
          <p:cNvPr id="20" name="Right Arrow 19"/>
          <p:cNvSpPr/>
          <p:nvPr/>
        </p:nvSpPr>
        <p:spPr>
          <a:xfrm>
            <a:off x="4959238" y="100100"/>
            <a:ext cx="1485892" cy="814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545385" y="1366281"/>
            <a:ext cx="2509024" cy="49622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565829" y="5971735"/>
            <a:ext cx="25201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680075" y="2555077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216530" y="387741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652575" y="1510630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462639" y="5209418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95448" y="135158"/>
            <a:ext cx="2720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Separation based on size</a:t>
            </a:r>
          </a:p>
          <a:p>
            <a:r>
              <a:rPr lang="en-US" dirty="0" smtClean="0"/>
              <a:t>Small = fast</a:t>
            </a:r>
          </a:p>
          <a:p>
            <a:r>
              <a:rPr lang="en-US" dirty="0" smtClean="0"/>
              <a:t>Large = slow</a:t>
            </a:r>
            <a:endParaRPr lang="en-US" dirty="0"/>
          </a:p>
        </p:txBody>
      </p:sp>
      <p:pic>
        <p:nvPicPr>
          <p:cNvPr id="29" name="Picture 28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29" r="88845" b="30816"/>
          <a:stretch/>
        </p:blipFill>
        <p:spPr bwMode="auto">
          <a:xfrm>
            <a:off x="3743617" y="4147279"/>
            <a:ext cx="844474" cy="73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71" t="60922" r="25423" b="25488"/>
          <a:stretch/>
        </p:blipFill>
        <p:spPr bwMode="auto">
          <a:xfrm>
            <a:off x="4073787" y="5420028"/>
            <a:ext cx="802888" cy="12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1" t="60868" r="76766" b="28676"/>
          <a:stretch/>
        </p:blipFill>
        <p:spPr bwMode="auto">
          <a:xfrm>
            <a:off x="3779647" y="754699"/>
            <a:ext cx="858644" cy="959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7" t="6610" r="76861" b="75058"/>
          <a:stretch/>
        </p:blipFill>
        <p:spPr bwMode="auto">
          <a:xfrm>
            <a:off x="3917484" y="1916026"/>
            <a:ext cx="1011974" cy="183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883720" y="1440264"/>
            <a:ext cx="954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smallest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748521" y="5150879"/>
            <a:ext cx="81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largest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304722" y="5949719"/>
            <a:ext cx="176491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Complete the experiment</a:t>
            </a:r>
          </a:p>
        </p:txBody>
      </p:sp>
    </p:spTree>
    <p:extLst>
      <p:ext uri="{BB962C8B-B14F-4D97-AF65-F5344CB8AC3E}">
        <p14:creationId xmlns:p14="http://schemas.microsoft.com/office/powerpoint/2010/main" val="3262940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726" y="221419"/>
            <a:ext cx="242957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Electrophoresis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58392" y="5380674"/>
            <a:ext cx="2977333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How are AA separated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Terminology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Describe a Chromatography experiment</a:t>
            </a: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3471" y="6150114"/>
            <a:ext cx="1892597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Read:   </a:t>
            </a:r>
          </a:p>
          <a:p>
            <a:r>
              <a:rPr lang="en-US" dirty="0" smtClean="0"/>
              <a:t>29.5 and 29.12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52344" y="6334781"/>
            <a:ext cx="34682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https://www.youtube.com/watch?v=bzR-uu-cIyg</a:t>
            </a:r>
            <a:endParaRPr lang="en-US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7030" y="221419"/>
            <a:ext cx="3619500" cy="487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7878" y="878232"/>
            <a:ext cx="504168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Method to separate compounds (AA) based on differences in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Charge (+/-)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Size (friction)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Gel Matrix (Sieve Like Material)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AA move due to electric field (or pH gradient)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SDS – separate on size only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726" y="3345366"/>
            <a:ext cx="280788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Review “Zwitterions”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26" y="4169084"/>
            <a:ext cx="4535936" cy="154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698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726" y="221419"/>
            <a:ext cx="3934731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Electrophoresis - Example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315843" y="1081668"/>
            <a:ext cx="6612674" cy="23640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9993" y="1717287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8059106" y="1717287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-</a:t>
            </a:r>
            <a:endParaRPr lang="en-US" sz="6000" dirty="0"/>
          </a:p>
        </p:txBody>
      </p:sp>
      <p:sp>
        <p:nvSpPr>
          <p:cNvPr id="7" name="Rectangle 6"/>
          <p:cNvSpPr/>
          <p:nvPr/>
        </p:nvSpPr>
        <p:spPr>
          <a:xfrm>
            <a:off x="4280910" y="1168647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0910" y="1998822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80910" y="2782360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 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6328" y="1168647"/>
            <a:ext cx="863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Start: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315843" y="4300653"/>
            <a:ext cx="6612674" cy="23640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9993" y="4936272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8059106" y="4936272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-</a:t>
            </a:r>
            <a:endParaRPr lang="en-US" sz="6000" dirty="0"/>
          </a:p>
        </p:txBody>
      </p:sp>
      <p:sp>
        <p:nvSpPr>
          <p:cNvPr id="14" name="Rectangle 13"/>
          <p:cNvSpPr/>
          <p:nvPr/>
        </p:nvSpPr>
        <p:spPr>
          <a:xfrm>
            <a:off x="6834540" y="4422945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41720" y="5208362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2627" y="5971766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- -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16328" y="4387632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End:</a:t>
            </a:r>
            <a:endParaRPr lang="en-US" sz="2400" dirty="0"/>
          </a:p>
        </p:txBody>
      </p:sp>
      <p:sp>
        <p:nvSpPr>
          <p:cNvPr id="18" name="Down Arrow 17"/>
          <p:cNvSpPr/>
          <p:nvPr/>
        </p:nvSpPr>
        <p:spPr>
          <a:xfrm>
            <a:off x="4177182" y="3602476"/>
            <a:ext cx="759441" cy="56871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240375" y="47439"/>
            <a:ext cx="1892597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Remember:   </a:t>
            </a:r>
          </a:p>
          <a:p>
            <a:r>
              <a:rPr lang="en-US" dirty="0" smtClean="0"/>
              <a:t>Opposites Attract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04722" y="5949719"/>
            <a:ext cx="176491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Complete the experiment</a:t>
            </a:r>
          </a:p>
        </p:txBody>
      </p:sp>
    </p:spTree>
    <p:extLst>
      <p:ext uri="{BB962C8B-B14F-4D97-AF65-F5344CB8AC3E}">
        <p14:creationId xmlns:p14="http://schemas.microsoft.com/office/powerpoint/2010/main" val="2458803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726" y="221419"/>
            <a:ext cx="523156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Electrophoresis – Example with AA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315843" y="1081668"/>
            <a:ext cx="4173783" cy="23640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9993" y="1717287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5560194" y="1766697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-</a:t>
            </a:r>
            <a:endParaRPr lang="en-US" sz="6000" dirty="0"/>
          </a:p>
        </p:txBody>
      </p:sp>
      <p:sp>
        <p:nvSpPr>
          <p:cNvPr id="7" name="Rectangle 6"/>
          <p:cNvSpPr/>
          <p:nvPr/>
        </p:nvSpPr>
        <p:spPr>
          <a:xfrm>
            <a:off x="3189133" y="1168647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9133" y="1998822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Glu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89133" y="2782360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Lys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6328" y="1168647"/>
            <a:ext cx="863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Start: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315843" y="4300653"/>
            <a:ext cx="6612674" cy="23640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9993" y="4936272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8059106" y="4936272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-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16328" y="4387632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End:</a:t>
            </a:r>
            <a:endParaRPr lang="en-US" sz="2400" dirty="0"/>
          </a:p>
        </p:txBody>
      </p:sp>
      <p:sp>
        <p:nvSpPr>
          <p:cNvPr id="18" name="Down Arrow 17"/>
          <p:cNvSpPr/>
          <p:nvPr/>
        </p:nvSpPr>
        <p:spPr>
          <a:xfrm>
            <a:off x="3173572" y="3565898"/>
            <a:ext cx="759441" cy="56871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240375" y="47439"/>
            <a:ext cx="1892597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Remember:   </a:t>
            </a:r>
          </a:p>
          <a:p>
            <a:r>
              <a:rPr lang="en-US" dirty="0" smtClean="0"/>
              <a:t>Opposites Attract</a:t>
            </a:r>
            <a:endParaRPr lang="en-US" dirty="0"/>
          </a:p>
        </p:txBody>
      </p:sp>
      <p:pic>
        <p:nvPicPr>
          <p:cNvPr id="20" name="Picture 19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7" t="6273" r="77196" b="74616"/>
          <a:stretch/>
        </p:blipFill>
        <p:spPr bwMode="auto">
          <a:xfrm>
            <a:off x="8182968" y="1250675"/>
            <a:ext cx="880858" cy="171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8476977" y="901506"/>
            <a:ext cx="55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Lys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26408" y="923545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Glu</a:t>
            </a:r>
            <a:endParaRPr lang="en-US" sz="24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6017713" y="937814"/>
            <a:ext cx="58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Ala</a:t>
            </a:r>
          </a:p>
        </p:txBody>
      </p:sp>
      <p:pic>
        <p:nvPicPr>
          <p:cNvPr id="24" name="Picture 23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31" t="36957" r="56422" b="50056"/>
          <a:stretch/>
        </p:blipFill>
        <p:spPr bwMode="auto">
          <a:xfrm>
            <a:off x="6852915" y="1337122"/>
            <a:ext cx="969819" cy="132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73" r="88786" b="31109"/>
          <a:stretch/>
        </p:blipFill>
        <p:spPr bwMode="auto">
          <a:xfrm>
            <a:off x="5802526" y="1500295"/>
            <a:ext cx="811019" cy="69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4346187" y="4520161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1243" y="5208362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Glu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13976" y="5951935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Lys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04722" y="5949719"/>
            <a:ext cx="176491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Complete the experiment</a:t>
            </a:r>
          </a:p>
        </p:txBody>
      </p:sp>
    </p:spTree>
    <p:extLst>
      <p:ext uri="{BB962C8B-B14F-4D97-AF65-F5344CB8AC3E}">
        <p14:creationId xmlns:p14="http://schemas.microsoft.com/office/powerpoint/2010/main" val="2272609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726" y="221419"/>
            <a:ext cx="4230517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Electrophoresis – You Try It!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81810" y="1128240"/>
            <a:ext cx="3661513" cy="23640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9993" y="1717287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912706" y="1630312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-</a:t>
            </a:r>
            <a:endParaRPr lang="en-US" sz="6000" dirty="0"/>
          </a:p>
        </p:txBody>
      </p:sp>
      <p:sp>
        <p:nvSpPr>
          <p:cNvPr id="7" name="Rectangle 6"/>
          <p:cNvSpPr/>
          <p:nvPr/>
        </p:nvSpPr>
        <p:spPr>
          <a:xfrm>
            <a:off x="3055100" y="1215219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His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5100" y="2045394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Tyr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55099" y="2828932"/>
            <a:ext cx="635735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Asp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8891" y="1168647"/>
            <a:ext cx="863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Start: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315843" y="4300653"/>
            <a:ext cx="6612674" cy="23640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9993" y="4936272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8059106" y="4936272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-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16328" y="4387632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End:</a:t>
            </a:r>
            <a:endParaRPr lang="en-US" sz="2400" dirty="0"/>
          </a:p>
        </p:txBody>
      </p:sp>
      <p:sp>
        <p:nvSpPr>
          <p:cNvPr id="18" name="Down Arrow 17"/>
          <p:cNvSpPr/>
          <p:nvPr/>
        </p:nvSpPr>
        <p:spPr>
          <a:xfrm>
            <a:off x="3173572" y="3565898"/>
            <a:ext cx="759441" cy="56871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240375" y="47439"/>
            <a:ext cx="1892597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Remember:   </a:t>
            </a:r>
          </a:p>
          <a:p>
            <a:r>
              <a:rPr lang="en-US" dirty="0" smtClean="0"/>
              <a:t>Opposites Attract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51678" y="923544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26408" y="923545"/>
            <a:ext cx="56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Tyr</a:t>
            </a:r>
          </a:p>
        </p:txBody>
      </p:sp>
      <p:pic>
        <p:nvPicPr>
          <p:cNvPr id="29" name="Picture 28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64" t="60429" r="13274" b="22749"/>
          <a:stretch/>
        </p:blipFill>
        <p:spPr bwMode="auto">
          <a:xfrm>
            <a:off x="6791392" y="1361149"/>
            <a:ext cx="903248" cy="158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5" t="36947" r="69182" b="52474"/>
          <a:stretch/>
        </p:blipFill>
        <p:spPr bwMode="auto">
          <a:xfrm>
            <a:off x="7927209" y="1361149"/>
            <a:ext cx="1005005" cy="119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5954299" y="937814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HIS</a:t>
            </a:r>
          </a:p>
        </p:txBody>
      </p:sp>
      <p:pic>
        <p:nvPicPr>
          <p:cNvPr id="33" name="Picture 32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5" t="6209" r="48493" b="76901"/>
          <a:stretch/>
        </p:blipFill>
        <p:spPr bwMode="auto">
          <a:xfrm>
            <a:off x="5638903" y="1358002"/>
            <a:ext cx="1040385" cy="169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7304722" y="5949719"/>
            <a:ext cx="176491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Complete the experiment</a:t>
            </a:r>
          </a:p>
        </p:txBody>
      </p:sp>
    </p:spTree>
    <p:extLst>
      <p:ext uri="{BB962C8B-B14F-4D97-AF65-F5344CB8AC3E}">
        <p14:creationId xmlns:p14="http://schemas.microsoft.com/office/powerpoint/2010/main" val="1588959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726" y="221419"/>
            <a:ext cx="562346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Electrophoresis – You Try It (Answer)!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181810" y="1128240"/>
            <a:ext cx="3661513" cy="23640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9993" y="1717287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912706" y="1630312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-</a:t>
            </a:r>
            <a:endParaRPr lang="en-US" sz="6000" dirty="0"/>
          </a:p>
        </p:txBody>
      </p:sp>
      <p:sp>
        <p:nvSpPr>
          <p:cNvPr id="7" name="Rectangle 6"/>
          <p:cNvSpPr/>
          <p:nvPr/>
        </p:nvSpPr>
        <p:spPr>
          <a:xfrm>
            <a:off x="3055100" y="1215219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His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5100" y="2045394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Tyr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55099" y="2828932"/>
            <a:ext cx="635735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Asp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8891" y="1168647"/>
            <a:ext cx="863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Start: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295117" y="4294726"/>
            <a:ext cx="6612674" cy="23640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9993" y="4936272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8059106" y="4936272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-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16328" y="4387632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End:</a:t>
            </a:r>
            <a:endParaRPr lang="en-US" sz="2400" dirty="0"/>
          </a:p>
        </p:txBody>
      </p:sp>
      <p:sp>
        <p:nvSpPr>
          <p:cNvPr id="18" name="Down Arrow 17"/>
          <p:cNvSpPr/>
          <p:nvPr/>
        </p:nvSpPr>
        <p:spPr>
          <a:xfrm>
            <a:off x="3173572" y="3565898"/>
            <a:ext cx="759441" cy="56871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240375" y="47439"/>
            <a:ext cx="1892597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Remember:   </a:t>
            </a:r>
          </a:p>
          <a:p>
            <a:r>
              <a:rPr lang="en-US" dirty="0" smtClean="0"/>
              <a:t>Opposites Attract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51678" y="923544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26408" y="923545"/>
            <a:ext cx="56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Tyr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17713" y="937814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HIS</a:t>
            </a:r>
          </a:p>
        </p:txBody>
      </p:sp>
      <p:pic>
        <p:nvPicPr>
          <p:cNvPr id="29" name="Picture 28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64" t="60429" r="13274" b="22749"/>
          <a:stretch/>
        </p:blipFill>
        <p:spPr bwMode="auto">
          <a:xfrm>
            <a:off x="6791392" y="1361149"/>
            <a:ext cx="903248" cy="158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5" t="36947" r="69182" b="52474"/>
          <a:stretch/>
        </p:blipFill>
        <p:spPr bwMode="auto">
          <a:xfrm>
            <a:off x="7927209" y="1361149"/>
            <a:ext cx="1005005" cy="119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1628432" y="6002386"/>
            <a:ext cx="635735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Asp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70194" y="5146976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Tyr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6" name="Picture 25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5" t="6209" r="48493" b="76901"/>
          <a:stretch/>
        </p:blipFill>
        <p:spPr bwMode="auto">
          <a:xfrm>
            <a:off x="5765001" y="1339600"/>
            <a:ext cx="937069" cy="1527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6850415" y="4413837"/>
            <a:ext cx="551986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His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04722" y="5949719"/>
            <a:ext cx="176491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Complete the experiment</a:t>
            </a:r>
          </a:p>
        </p:txBody>
      </p:sp>
    </p:spTree>
    <p:extLst>
      <p:ext uri="{BB962C8B-B14F-4D97-AF65-F5344CB8AC3E}">
        <p14:creationId xmlns:p14="http://schemas.microsoft.com/office/powerpoint/2010/main" val="3838769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726" y="221419"/>
            <a:ext cx="5481501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Diagnostic Test – </a:t>
            </a:r>
            <a:r>
              <a:rPr lang="en-US" sz="2800" dirty="0" err="1" smtClean="0"/>
              <a:t>Ninhydrin</a:t>
            </a:r>
            <a:r>
              <a:rPr lang="en-US" sz="2800" dirty="0" smtClean="0"/>
              <a:t> Reaction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03647" y="1131850"/>
            <a:ext cx="32902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Super sensitive (10</a:t>
            </a:r>
            <a:r>
              <a:rPr lang="en-US" baseline="30000" dirty="0" smtClean="0"/>
              <a:t>-8</a:t>
            </a:r>
            <a:r>
              <a:rPr lang="en-US" dirty="0" smtClean="0"/>
              <a:t>g)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Clear → purple (yellow if Pro)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+ any AA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- other (carbohydrates/lipids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11980"/>
          <a:stretch/>
        </p:blipFill>
        <p:spPr>
          <a:xfrm>
            <a:off x="3328399" y="1350833"/>
            <a:ext cx="5704088" cy="36764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64712" t="8669" r="9594" b="15765"/>
          <a:stretch/>
        </p:blipFill>
        <p:spPr>
          <a:xfrm>
            <a:off x="735981" y="2996389"/>
            <a:ext cx="1968554" cy="338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968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726" y="1283077"/>
            <a:ext cx="32281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Clear → pastels (</a:t>
            </a:r>
            <a:r>
              <a:rPr lang="en-US" dirty="0"/>
              <a:t>E</a:t>
            </a:r>
            <a:r>
              <a:rPr lang="en-US" dirty="0" smtClean="0"/>
              <a:t>aster eggs)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+ peptides with 3+ AA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- AA or dipeptides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726" y="221419"/>
            <a:ext cx="3513911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Diagnostic Test - Biuret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970" y="829255"/>
            <a:ext cx="4791075" cy="2790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063" y="4591505"/>
            <a:ext cx="8831274" cy="1163401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460489" y="25442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59462" y="239154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010400" y="25442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691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726" y="1274546"/>
            <a:ext cx="26741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Clear → yellow/orange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+ Benzene rings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- Other AA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449" y="798203"/>
            <a:ext cx="3517530" cy="18760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726" y="221419"/>
            <a:ext cx="483972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Diagnostic Tests - </a:t>
            </a:r>
            <a:r>
              <a:rPr lang="en-US" sz="2800" dirty="0" err="1" smtClean="0"/>
              <a:t>Xanthoproteic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993" y="2907712"/>
            <a:ext cx="8007986" cy="395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3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194" y="789023"/>
            <a:ext cx="52339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Fredrick </a:t>
            </a:r>
            <a:r>
              <a:rPr lang="en-US" dirty="0"/>
              <a:t>Sanger (1958 Nobel Prize) Beef Insulin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Used to determine Primary Structure (#, </a:t>
            </a:r>
            <a:r>
              <a:rPr lang="en-US" dirty="0"/>
              <a:t>kind, type, and sequence of </a:t>
            </a:r>
            <a:r>
              <a:rPr lang="en-US" dirty="0" smtClean="0"/>
              <a:t>AA)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Several </a:t>
            </a:r>
            <a:r>
              <a:rPr lang="en-US" dirty="0"/>
              <a:t>years of work to sequence 51 AA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Hydrolyzed </a:t>
            </a:r>
            <a:r>
              <a:rPr lang="en-US" dirty="0" smtClean="0"/>
              <a:t>(+H</a:t>
            </a:r>
            <a:r>
              <a:rPr lang="en-US" baseline="-25000" dirty="0" smtClean="0"/>
              <a:t>2</a:t>
            </a:r>
            <a:r>
              <a:rPr lang="en-US" dirty="0" smtClean="0"/>
              <a:t>O) proteins </a:t>
            </a:r>
            <a:r>
              <a:rPr lang="en-US" dirty="0"/>
              <a:t>into smaller fragments to </a:t>
            </a:r>
            <a:r>
              <a:rPr lang="en-US" dirty="0" smtClean="0"/>
              <a:t>analyze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2726" y="221419"/>
            <a:ext cx="2935547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Sanger Experiment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2141256" y="3004459"/>
            <a:ext cx="4318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-CH-C-NH-CH-C-NH-CH-C-OH</a:t>
            </a:r>
            <a:endParaRPr lang="en-US" sz="2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3174725" y="2587733"/>
            <a:ext cx="388248" cy="506603"/>
            <a:chOff x="2701495" y="1452267"/>
            <a:chExt cx="388248" cy="506603"/>
          </a:xfrm>
        </p:grpSpPr>
        <p:sp>
          <p:nvSpPr>
            <p:cNvPr id="20" name="TextBox 19"/>
            <p:cNvSpPr txBox="1"/>
            <p:nvPr/>
          </p:nvSpPr>
          <p:spPr>
            <a:xfrm>
              <a:off x="2701495" y="1452267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858448" y="1818409"/>
              <a:ext cx="61397" cy="140461"/>
              <a:chOff x="2443867" y="3288093"/>
              <a:chExt cx="37171" cy="82009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2443867" y="3288093"/>
                <a:ext cx="0" cy="82009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481038" y="3288093"/>
                <a:ext cx="0" cy="82009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/>
          <p:cNvGrpSpPr/>
          <p:nvPr/>
        </p:nvGrpSpPr>
        <p:grpSpPr>
          <a:xfrm>
            <a:off x="4344199" y="2587733"/>
            <a:ext cx="388248" cy="506603"/>
            <a:chOff x="2701495" y="1452267"/>
            <a:chExt cx="388248" cy="506603"/>
          </a:xfrm>
        </p:grpSpPr>
        <p:sp>
          <p:nvSpPr>
            <p:cNvPr id="25" name="TextBox 24"/>
            <p:cNvSpPr txBox="1"/>
            <p:nvPr/>
          </p:nvSpPr>
          <p:spPr>
            <a:xfrm>
              <a:off x="2701495" y="1452267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858448" y="1818409"/>
              <a:ext cx="61397" cy="140461"/>
              <a:chOff x="2443867" y="3288093"/>
              <a:chExt cx="37171" cy="82009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2443867" y="3288093"/>
                <a:ext cx="0" cy="82009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481038" y="3288093"/>
                <a:ext cx="0" cy="82009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/>
          <p:cNvGrpSpPr/>
          <p:nvPr/>
        </p:nvGrpSpPr>
        <p:grpSpPr>
          <a:xfrm>
            <a:off x="5551276" y="2609106"/>
            <a:ext cx="388248" cy="506603"/>
            <a:chOff x="2701495" y="1452267"/>
            <a:chExt cx="388248" cy="506603"/>
          </a:xfrm>
        </p:grpSpPr>
        <p:sp>
          <p:nvSpPr>
            <p:cNvPr id="30" name="TextBox 29"/>
            <p:cNvSpPr txBox="1"/>
            <p:nvPr/>
          </p:nvSpPr>
          <p:spPr>
            <a:xfrm>
              <a:off x="2701495" y="1452267"/>
              <a:ext cx="388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858448" y="1818409"/>
              <a:ext cx="61397" cy="140461"/>
              <a:chOff x="2443867" y="3288093"/>
              <a:chExt cx="37171" cy="82009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2443867" y="3288093"/>
                <a:ext cx="0" cy="82009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481038" y="3288093"/>
                <a:ext cx="0" cy="82009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Down Arrow 33"/>
          <p:cNvSpPr/>
          <p:nvPr/>
        </p:nvSpPr>
        <p:spPr>
          <a:xfrm>
            <a:off x="3993232" y="4023607"/>
            <a:ext cx="249381" cy="495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143203" y="3978669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endParaRPr lang="en-US" sz="24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2761204" y="3395893"/>
            <a:ext cx="429926" cy="531896"/>
            <a:chOff x="2287974" y="2260427"/>
            <a:chExt cx="429926" cy="531896"/>
          </a:xfrm>
        </p:grpSpPr>
        <p:sp>
          <p:nvSpPr>
            <p:cNvPr id="37" name="TextBox 36"/>
            <p:cNvSpPr txBox="1"/>
            <p:nvPr/>
          </p:nvSpPr>
          <p:spPr>
            <a:xfrm>
              <a:off x="2287974" y="2330658"/>
              <a:ext cx="4299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431715" y="2260427"/>
              <a:ext cx="0" cy="14046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3954184" y="3370097"/>
            <a:ext cx="429926" cy="531896"/>
            <a:chOff x="2287974" y="2260427"/>
            <a:chExt cx="429926" cy="531896"/>
          </a:xfrm>
        </p:grpSpPr>
        <p:sp>
          <p:nvSpPr>
            <p:cNvPr id="40" name="TextBox 39"/>
            <p:cNvSpPr txBox="1"/>
            <p:nvPr/>
          </p:nvSpPr>
          <p:spPr>
            <a:xfrm>
              <a:off x="2287974" y="2330658"/>
              <a:ext cx="4299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431715" y="2260427"/>
              <a:ext cx="0" cy="14046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5128113" y="3410951"/>
            <a:ext cx="429926" cy="531896"/>
            <a:chOff x="2287974" y="2260427"/>
            <a:chExt cx="429926" cy="531896"/>
          </a:xfrm>
        </p:grpSpPr>
        <p:sp>
          <p:nvSpPr>
            <p:cNvPr id="43" name="TextBox 42"/>
            <p:cNvSpPr txBox="1"/>
            <p:nvPr/>
          </p:nvSpPr>
          <p:spPr>
            <a:xfrm>
              <a:off x="2287974" y="2330658"/>
              <a:ext cx="4299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2431715" y="2260427"/>
              <a:ext cx="0" cy="14046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987704" y="4356546"/>
            <a:ext cx="1930337" cy="1313437"/>
            <a:chOff x="1971675" y="3083466"/>
            <a:chExt cx="1930337" cy="1313437"/>
          </a:xfrm>
        </p:grpSpPr>
        <p:sp>
          <p:nvSpPr>
            <p:cNvPr id="46" name="TextBox 45"/>
            <p:cNvSpPr txBox="1"/>
            <p:nvPr/>
          </p:nvSpPr>
          <p:spPr>
            <a:xfrm>
              <a:off x="1971675" y="3495675"/>
              <a:ext cx="19303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-CH-C-OH</a:t>
              </a:r>
              <a:endParaRPr lang="en-US" sz="24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001785" y="3083466"/>
              <a:ext cx="388248" cy="506603"/>
              <a:chOff x="2701495" y="1452267"/>
              <a:chExt cx="388248" cy="506603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701495" y="1452267"/>
                <a:ext cx="3882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O</a:t>
                </a: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2858448" y="1818409"/>
                <a:ext cx="61397" cy="140461"/>
                <a:chOff x="2443867" y="3288093"/>
                <a:chExt cx="37171" cy="82009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443867" y="3288093"/>
                  <a:ext cx="0" cy="8200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481038" y="3288093"/>
                  <a:ext cx="0" cy="8200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" name="Group 47"/>
            <p:cNvGrpSpPr/>
            <p:nvPr/>
          </p:nvGrpSpPr>
          <p:grpSpPr>
            <a:xfrm>
              <a:off x="2576546" y="3865007"/>
              <a:ext cx="455574" cy="531896"/>
              <a:chOff x="2287974" y="2260427"/>
              <a:chExt cx="455574" cy="531896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287974" y="2330658"/>
                <a:ext cx="4555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</a:t>
                </a:r>
                <a:r>
                  <a:rPr lang="en-US" sz="2400" baseline="-25000" dirty="0" smtClean="0"/>
                  <a:t>1</a:t>
                </a:r>
                <a:endParaRPr lang="en-US" sz="2400" dirty="0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2431715" y="2260427"/>
                <a:ext cx="0" cy="14046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Group 54"/>
          <p:cNvGrpSpPr/>
          <p:nvPr/>
        </p:nvGrpSpPr>
        <p:grpSpPr>
          <a:xfrm>
            <a:off x="3277445" y="4356546"/>
            <a:ext cx="1930337" cy="1313437"/>
            <a:chOff x="1971675" y="3083466"/>
            <a:chExt cx="1930337" cy="1313437"/>
          </a:xfrm>
        </p:grpSpPr>
        <p:sp>
          <p:nvSpPr>
            <p:cNvPr id="56" name="TextBox 55"/>
            <p:cNvSpPr txBox="1"/>
            <p:nvPr/>
          </p:nvSpPr>
          <p:spPr>
            <a:xfrm>
              <a:off x="1971675" y="3495675"/>
              <a:ext cx="19303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-CH-C-OH</a:t>
              </a:r>
              <a:endParaRPr lang="en-US" sz="2400" dirty="0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3001785" y="3083466"/>
              <a:ext cx="388248" cy="506603"/>
              <a:chOff x="2701495" y="1452267"/>
              <a:chExt cx="388248" cy="506603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2701495" y="1452267"/>
                <a:ext cx="3882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O</a:t>
                </a:r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2858448" y="1818409"/>
                <a:ext cx="61397" cy="140461"/>
                <a:chOff x="2443867" y="3288093"/>
                <a:chExt cx="37171" cy="82009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443867" y="3288093"/>
                  <a:ext cx="0" cy="8200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481038" y="3288093"/>
                  <a:ext cx="0" cy="8200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8" name="Group 57"/>
            <p:cNvGrpSpPr/>
            <p:nvPr/>
          </p:nvGrpSpPr>
          <p:grpSpPr>
            <a:xfrm>
              <a:off x="2576546" y="3865007"/>
              <a:ext cx="429926" cy="531896"/>
              <a:chOff x="2287974" y="2260427"/>
              <a:chExt cx="429926" cy="531896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2287974" y="2330658"/>
                <a:ext cx="4299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2431715" y="2260427"/>
                <a:ext cx="0" cy="14046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Group 64"/>
          <p:cNvGrpSpPr/>
          <p:nvPr/>
        </p:nvGrpSpPr>
        <p:grpSpPr>
          <a:xfrm>
            <a:off x="5516361" y="4397299"/>
            <a:ext cx="1930337" cy="1313437"/>
            <a:chOff x="1971675" y="3083466"/>
            <a:chExt cx="1930337" cy="1313437"/>
          </a:xfrm>
        </p:grpSpPr>
        <p:sp>
          <p:nvSpPr>
            <p:cNvPr id="66" name="TextBox 65"/>
            <p:cNvSpPr txBox="1"/>
            <p:nvPr/>
          </p:nvSpPr>
          <p:spPr>
            <a:xfrm>
              <a:off x="1971675" y="3495675"/>
              <a:ext cx="19303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-CH-C-OH</a:t>
              </a:r>
              <a:endParaRPr lang="en-US" sz="2400" dirty="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3001785" y="3083466"/>
              <a:ext cx="388248" cy="506603"/>
              <a:chOff x="2701495" y="1452267"/>
              <a:chExt cx="388248" cy="506603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2701495" y="1452267"/>
                <a:ext cx="3882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O</a:t>
                </a: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2858448" y="1818409"/>
                <a:ext cx="61397" cy="140461"/>
                <a:chOff x="2443867" y="3288093"/>
                <a:chExt cx="37171" cy="82009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2443867" y="3288093"/>
                  <a:ext cx="0" cy="8200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481038" y="3288093"/>
                  <a:ext cx="0" cy="8200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8" name="Group 67"/>
            <p:cNvGrpSpPr/>
            <p:nvPr/>
          </p:nvGrpSpPr>
          <p:grpSpPr>
            <a:xfrm>
              <a:off x="2576546" y="3865007"/>
              <a:ext cx="429926" cy="531896"/>
              <a:chOff x="2287974" y="2260427"/>
              <a:chExt cx="429926" cy="531896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2287974" y="2330658"/>
                <a:ext cx="4299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>
                <a:off x="2431715" y="2260427"/>
                <a:ext cx="0" cy="14046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5" name="TextBox 74"/>
          <p:cNvSpPr txBox="1"/>
          <p:nvPr/>
        </p:nvSpPr>
        <p:spPr>
          <a:xfrm>
            <a:off x="2852206" y="472930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5099901" y="47770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5958031" y="6100843"/>
            <a:ext cx="297733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Given AA Chain, hydrolyze it</a:t>
            </a:r>
            <a:endParaRPr lang="en-US" sz="1600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79322" y="6316286"/>
            <a:ext cx="151325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Read:   </a:t>
            </a:r>
            <a:r>
              <a:rPr lang="en-US" dirty="0" smtClean="0"/>
              <a:t>29.12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7787" y="520480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979341" y="520480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2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48037" y="520480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3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02893" y="520480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4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03479" y="520480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5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58899" y="520480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6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914319" y="520480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7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869739" y="520480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8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782740" y="750731"/>
            <a:ext cx="196601" cy="1162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" idx="3"/>
            <a:endCxn id="4" idx="1"/>
          </p:cNvCxnSpPr>
          <p:nvPr/>
        </p:nvCxnSpPr>
        <p:spPr>
          <a:xfrm>
            <a:off x="2744294" y="751313"/>
            <a:ext cx="2037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3"/>
            <a:endCxn id="5" idx="1"/>
          </p:cNvCxnSpPr>
          <p:nvPr/>
        </p:nvCxnSpPr>
        <p:spPr>
          <a:xfrm>
            <a:off x="3712990" y="751313"/>
            <a:ext cx="289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3"/>
            <a:endCxn id="7" idx="1"/>
          </p:cNvCxnSpPr>
          <p:nvPr/>
        </p:nvCxnSpPr>
        <p:spPr>
          <a:xfrm>
            <a:off x="5768432" y="751313"/>
            <a:ext cx="19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3"/>
            <a:endCxn id="8" idx="1"/>
          </p:cNvCxnSpPr>
          <p:nvPr/>
        </p:nvCxnSpPr>
        <p:spPr>
          <a:xfrm>
            <a:off x="6723852" y="751313"/>
            <a:ext cx="19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3"/>
            <a:endCxn id="9" idx="1"/>
          </p:cNvCxnSpPr>
          <p:nvPr/>
        </p:nvCxnSpPr>
        <p:spPr>
          <a:xfrm>
            <a:off x="7679272" y="751313"/>
            <a:ext cx="19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5" idx="3"/>
            <a:endCxn id="6" idx="1"/>
          </p:cNvCxnSpPr>
          <p:nvPr/>
        </p:nvCxnSpPr>
        <p:spPr>
          <a:xfrm>
            <a:off x="4767846" y="751313"/>
            <a:ext cx="235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183811" y="1956256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1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2145365" y="1956256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2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3114061" y="1956256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3</a:t>
            </a:r>
            <a:endParaRPr lang="en-US" sz="24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1948764" y="2186507"/>
            <a:ext cx="196601" cy="1162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2" idx="3"/>
            <a:endCxn id="63" idx="1"/>
          </p:cNvCxnSpPr>
          <p:nvPr/>
        </p:nvCxnSpPr>
        <p:spPr>
          <a:xfrm>
            <a:off x="2910318" y="2187089"/>
            <a:ext cx="2037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134561" y="2542458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3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4189417" y="2542458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4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5190003" y="2542458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5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6145423" y="2542458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6</a:t>
            </a:r>
            <a:endParaRPr lang="en-US" sz="2400" dirty="0"/>
          </a:p>
        </p:txBody>
      </p:sp>
      <p:cxnSp>
        <p:nvCxnSpPr>
          <p:cNvPr id="70" name="Straight Connector 69"/>
          <p:cNvCxnSpPr>
            <a:stCxn id="66" idx="3"/>
            <a:endCxn id="67" idx="1"/>
          </p:cNvCxnSpPr>
          <p:nvPr/>
        </p:nvCxnSpPr>
        <p:spPr>
          <a:xfrm>
            <a:off x="3899514" y="2773291"/>
            <a:ext cx="289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8" idx="3"/>
            <a:endCxn id="69" idx="1"/>
          </p:cNvCxnSpPr>
          <p:nvPr/>
        </p:nvCxnSpPr>
        <p:spPr>
          <a:xfrm>
            <a:off x="5954956" y="2773291"/>
            <a:ext cx="19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7" idx="3"/>
            <a:endCxn id="68" idx="1"/>
          </p:cNvCxnSpPr>
          <p:nvPr/>
        </p:nvCxnSpPr>
        <p:spPr>
          <a:xfrm>
            <a:off x="4954370" y="2773291"/>
            <a:ext cx="235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261543" y="3210907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4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5262129" y="3210907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5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6217549" y="3210907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6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7172969" y="3210907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7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8128389" y="3210907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8</a:t>
            </a:r>
            <a:endParaRPr lang="en-US" sz="2400" dirty="0"/>
          </a:p>
        </p:txBody>
      </p:sp>
      <p:cxnSp>
        <p:nvCxnSpPr>
          <p:cNvPr id="79" name="Straight Connector 78"/>
          <p:cNvCxnSpPr>
            <a:stCxn id="75" idx="3"/>
            <a:endCxn id="76" idx="1"/>
          </p:cNvCxnSpPr>
          <p:nvPr/>
        </p:nvCxnSpPr>
        <p:spPr>
          <a:xfrm>
            <a:off x="6027082" y="3441740"/>
            <a:ext cx="19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6" idx="3"/>
            <a:endCxn id="77" idx="1"/>
          </p:cNvCxnSpPr>
          <p:nvPr/>
        </p:nvCxnSpPr>
        <p:spPr>
          <a:xfrm>
            <a:off x="6982502" y="3441740"/>
            <a:ext cx="19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7" idx="3"/>
            <a:endCxn id="78" idx="1"/>
          </p:cNvCxnSpPr>
          <p:nvPr/>
        </p:nvCxnSpPr>
        <p:spPr>
          <a:xfrm>
            <a:off x="7937922" y="3441740"/>
            <a:ext cx="19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4" idx="3"/>
            <a:endCxn id="75" idx="1"/>
          </p:cNvCxnSpPr>
          <p:nvPr/>
        </p:nvCxnSpPr>
        <p:spPr>
          <a:xfrm>
            <a:off x="5026496" y="3441740"/>
            <a:ext cx="235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4183" y="73907"/>
            <a:ext cx="242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Original Fragment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29136" y="1956256"/>
            <a:ext cx="1024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Frag 1:</a:t>
            </a:r>
            <a:endParaRPr lang="en-US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29136" y="2542457"/>
            <a:ext cx="1024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Frag 2:</a:t>
            </a:r>
            <a:endParaRPr lang="en-US" sz="2400" dirty="0"/>
          </a:p>
        </p:txBody>
      </p:sp>
      <p:sp>
        <p:nvSpPr>
          <p:cNvPr id="86" name="TextBox 85"/>
          <p:cNvSpPr txBox="1"/>
          <p:nvPr/>
        </p:nvSpPr>
        <p:spPr>
          <a:xfrm>
            <a:off x="63022" y="3133786"/>
            <a:ext cx="1024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Frag 3:</a:t>
            </a:r>
            <a:endParaRPr lang="en-US" sz="2400" dirty="0"/>
          </a:p>
        </p:txBody>
      </p:sp>
      <p:sp>
        <p:nvSpPr>
          <p:cNvPr id="87" name="TextBox 86"/>
          <p:cNvSpPr txBox="1"/>
          <p:nvPr/>
        </p:nvSpPr>
        <p:spPr>
          <a:xfrm>
            <a:off x="1183811" y="4317505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1</a:t>
            </a:r>
            <a:endParaRPr lang="en-US" sz="2400" dirty="0"/>
          </a:p>
        </p:txBody>
      </p:sp>
      <p:sp>
        <p:nvSpPr>
          <p:cNvPr id="88" name="TextBox 87"/>
          <p:cNvSpPr txBox="1"/>
          <p:nvPr/>
        </p:nvSpPr>
        <p:spPr>
          <a:xfrm>
            <a:off x="2145365" y="4317505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2</a:t>
            </a:r>
            <a:endParaRPr lang="en-US" sz="2400" dirty="0"/>
          </a:p>
        </p:txBody>
      </p:sp>
      <p:sp>
        <p:nvSpPr>
          <p:cNvPr id="89" name="TextBox 88"/>
          <p:cNvSpPr txBox="1"/>
          <p:nvPr/>
        </p:nvSpPr>
        <p:spPr>
          <a:xfrm>
            <a:off x="3114061" y="4317505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3</a:t>
            </a:r>
            <a:endParaRPr lang="en-US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4168917" y="4317505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4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5169503" y="4317505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5</a:t>
            </a:r>
            <a:endParaRPr lang="en-US" sz="2400" dirty="0"/>
          </a:p>
        </p:txBody>
      </p:sp>
      <p:sp>
        <p:nvSpPr>
          <p:cNvPr id="92" name="TextBox 91"/>
          <p:cNvSpPr txBox="1"/>
          <p:nvPr/>
        </p:nvSpPr>
        <p:spPr>
          <a:xfrm>
            <a:off x="6124923" y="4317505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6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7080343" y="4317505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7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8035763" y="4317505"/>
            <a:ext cx="76495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AA 8</a:t>
            </a:r>
            <a:endParaRPr lang="en-US" sz="2400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1948764" y="4547756"/>
            <a:ext cx="196601" cy="1162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88" idx="3"/>
            <a:endCxn id="89" idx="1"/>
          </p:cNvCxnSpPr>
          <p:nvPr/>
        </p:nvCxnSpPr>
        <p:spPr>
          <a:xfrm>
            <a:off x="2910318" y="4548338"/>
            <a:ext cx="2037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9" idx="3"/>
            <a:endCxn id="90" idx="1"/>
          </p:cNvCxnSpPr>
          <p:nvPr/>
        </p:nvCxnSpPr>
        <p:spPr>
          <a:xfrm>
            <a:off x="3879014" y="4548338"/>
            <a:ext cx="289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1" idx="3"/>
            <a:endCxn id="92" idx="1"/>
          </p:cNvCxnSpPr>
          <p:nvPr/>
        </p:nvCxnSpPr>
        <p:spPr>
          <a:xfrm>
            <a:off x="5934456" y="4548338"/>
            <a:ext cx="19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2" idx="3"/>
            <a:endCxn id="93" idx="1"/>
          </p:cNvCxnSpPr>
          <p:nvPr/>
        </p:nvCxnSpPr>
        <p:spPr>
          <a:xfrm>
            <a:off x="6889876" y="4548338"/>
            <a:ext cx="19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3" idx="3"/>
            <a:endCxn id="94" idx="1"/>
          </p:cNvCxnSpPr>
          <p:nvPr/>
        </p:nvCxnSpPr>
        <p:spPr>
          <a:xfrm>
            <a:off x="7845296" y="4548338"/>
            <a:ext cx="190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0" idx="3"/>
            <a:endCxn id="91" idx="1"/>
          </p:cNvCxnSpPr>
          <p:nvPr/>
        </p:nvCxnSpPr>
        <p:spPr>
          <a:xfrm>
            <a:off x="4933870" y="4548338"/>
            <a:ext cx="2356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42736" y="5130314"/>
            <a:ext cx="324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Reconstructed Fragment</a:t>
            </a:r>
            <a:endParaRPr lang="en-US" sz="2400" dirty="0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215153" y="3868732"/>
            <a:ext cx="86781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036803" y="1818042"/>
            <a:ext cx="23761" cy="13928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89981" y="1818042"/>
            <a:ext cx="0" cy="13928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077735" y="2514474"/>
            <a:ext cx="23108" cy="115357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4141800" y="2490773"/>
            <a:ext cx="23108" cy="115357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5934456" y="5890710"/>
            <a:ext cx="3165192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Given AA Fragments, construct the original AA chain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92431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773" y="231926"/>
            <a:ext cx="143443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You Try It!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52223" y="924423"/>
            <a:ext cx="8495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the following fragments, combine them together to forma  strand that is 8 AA long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1312348" y="1903646"/>
            <a:ext cx="3049399" cy="461667"/>
            <a:chOff x="1416753" y="2893766"/>
            <a:chExt cx="3049399" cy="461667"/>
          </a:xfrm>
        </p:grpSpPr>
        <p:sp>
          <p:nvSpPr>
            <p:cNvPr id="34" name="TextBox 33"/>
            <p:cNvSpPr txBox="1"/>
            <p:nvPr/>
          </p:nvSpPr>
          <p:spPr>
            <a:xfrm>
              <a:off x="1416753" y="2893767"/>
              <a:ext cx="568232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Tyr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41410" y="2893767"/>
              <a:ext cx="58060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Ala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85544" y="2893766"/>
              <a:ext cx="58060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Ala</a:t>
              </a:r>
              <a:endParaRPr lang="en-US" sz="2400" dirty="0"/>
            </a:p>
          </p:txBody>
        </p:sp>
        <p:cxnSp>
          <p:nvCxnSpPr>
            <p:cNvPr id="37" name="Straight Connector 36"/>
            <p:cNvCxnSpPr>
              <a:stCxn id="34" idx="3"/>
              <a:endCxn id="41" idx="1"/>
            </p:cNvCxnSpPr>
            <p:nvPr/>
          </p:nvCxnSpPr>
          <p:spPr>
            <a:xfrm>
              <a:off x="1984985" y="3124600"/>
              <a:ext cx="258434" cy="1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35" idx="1"/>
            </p:cNvCxnSpPr>
            <p:nvPr/>
          </p:nvCxnSpPr>
          <p:spPr>
            <a:xfrm>
              <a:off x="2803744" y="3124600"/>
              <a:ext cx="2376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5" idx="3"/>
              <a:endCxn id="36" idx="1"/>
            </p:cNvCxnSpPr>
            <p:nvPr/>
          </p:nvCxnSpPr>
          <p:spPr>
            <a:xfrm flipV="1">
              <a:off x="3622018" y="3124599"/>
              <a:ext cx="26352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243419" y="2893768"/>
              <a:ext cx="559449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Lys</a:t>
              </a:r>
              <a:endParaRPr lang="en-US" sz="24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1399" y="2501120"/>
            <a:ext cx="2369300" cy="461665"/>
            <a:chOff x="1438133" y="2581204"/>
            <a:chExt cx="2369300" cy="461665"/>
          </a:xfrm>
        </p:grpSpPr>
        <p:sp>
          <p:nvSpPr>
            <p:cNvPr id="43" name="TextBox 42"/>
            <p:cNvSpPr txBox="1"/>
            <p:nvPr/>
          </p:nvSpPr>
          <p:spPr>
            <a:xfrm>
              <a:off x="1438133" y="2581204"/>
              <a:ext cx="58862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Gly</a:t>
              </a:r>
              <a:endParaRPr lang="en-US" sz="2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09054" y="2581204"/>
              <a:ext cx="64472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Asp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202459" y="2581204"/>
              <a:ext cx="604974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Cys</a:t>
              </a:r>
              <a:endParaRPr lang="en-US" sz="24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2026756" y="2812036"/>
              <a:ext cx="28229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45" idx="1"/>
            </p:cNvCxnSpPr>
            <p:nvPr/>
          </p:nvCxnSpPr>
          <p:spPr>
            <a:xfrm flipV="1">
              <a:off x="2967840" y="2812037"/>
              <a:ext cx="234619" cy="12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1281500" y="1367869"/>
            <a:ext cx="2284742" cy="461666"/>
            <a:chOff x="1429352" y="2072477"/>
            <a:chExt cx="2284742" cy="461666"/>
          </a:xfrm>
        </p:grpSpPr>
        <p:sp>
          <p:nvSpPr>
            <p:cNvPr id="50" name="TextBox 49"/>
            <p:cNvSpPr txBox="1"/>
            <p:nvPr/>
          </p:nvSpPr>
          <p:spPr>
            <a:xfrm>
              <a:off x="1429352" y="2072478"/>
              <a:ext cx="58060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Ala</a:t>
              </a:r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98055" y="2072477"/>
              <a:ext cx="568232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Tyr</a:t>
              </a:r>
              <a:endParaRPr lang="en-US" sz="2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125471" y="2072477"/>
              <a:ext cx="58862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Gly</a:t>
              </a:r>
              <a:endParaRPr lang="en-US" sz="2400" dirty="0"/>
            </a:p>
          </p:txBody>
        </p:sp>
        <p:cxnSp>
          <p:nvCxnSpPr>
            <p:cNvPr id="53" name="Straight Connector 52"/>
            <p:cNvCxnSpPr>
              <a:endCxn id="52" idx="1"/>
            </p:cNvCxnSpPr>
            <p:nvPr/>
          </p:nvCxnSpPr>
          <p:spPr>
            <a:xfrm>
              <a:off x="2866287" y="2303309"/>
              <a:ext cx="259184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0" idx="3"/>
              <a:endCxn id="51" idx="1"/>
            </p:cNvCxnSpPr>
            <p:nvPr/>
          </p:nvCxnSpPr>
          <p:spPr>
            <a:xfrm flipV="1">
              <a:off x="2009960" y="2303310"/>
              <a:ext cx="28809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127677" y="1367869"/>
            <a:ext cx="1024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Frag 1: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127677" y="1857084"/>
            <a:ext cx="1024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Frag 2: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179322" y="2501119"/>
            <a:ext cx="1024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Frag 3: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5878700" y="5946466"/>
            <a:ext cx="3165192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Given AA Fragments, construct the original AA chain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5667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52223" y="5579720"/>
            <a:ext cx="8680265" cy="10230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3773" y="231926"/>
            <a:ext cx="263777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Did you get it right?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006155" y="5845611"/>
            <a:ext cx="6534210" cy="461668"/>
            <a:chOff x="1245303" y="5417112"/>
            <a:chExt cx="6534210" cy="461668"/>
          </a:xfrm>
        </p:grpSpPr>
        <p:sp>
          <p:nvSpPr>
            <p:cNvPr id="3" name="TextBox 2"/>
            <p:cNvSpPr txBox="1"/>
            <p:nvPr/>
          </p:nvSpPr>
          <p:spPr>
            <a:xfrm>
              <a:off x="1245303" y="5417114"/>
              <a:ext cx="568232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Tyr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69960" y="5417114"/>
              <a:ext cx="58060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Ala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14094" y="5417113"/>
              <a:ext cx="58060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Ala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82797" y="5417112"/>
              <a:ext cx="568232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Tyr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13" y="5417112"/>
              <a:ext cx="58862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Gly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81134" y="5417112"/>
              <a:ext cx="64472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Asp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74539" y="5417112"/>
              <a:ext cx="604974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Cys</a:t>
              </a:r>
              <a:endParaRPr lang="en-US" sz="2400" dirty="0"/>
            </a:p>
          </p:txBody>
        </p:sp>
        <p:cxnSp>
          <p:nvCxnSpPr>
            <p:cNvPr id="11" name="Straight Connector 10"/>
            <p:cNvCxnSpPr>
              <a:stCxn id="3" idx="3"/>
              <a:endCxn id="20" idx="1"/>
            </p:cNvCxnSpPr>
            <p:nvPr/>
          </p:nvCxnSpPr>
          <p:spPr>
            <a:xfrm>
              <a:off x="1813535" y="5647947"/>
              <a:ext cx="258434" cy="1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5" idx="1"/>
            </p:cNvCxnSpPr>
            <p:nvPr/>
          </p:nvCxnSpPr>
          <p:spPr>
            <a:xfrm>
              <a:off x="2632294" y="5647947"/>
              <a:ext cx="2376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5" idx="3"/>
              <a:endCxn id="6" idx="1"/>
            </p:cNvCxnSpPr>
            <p:nvPr/>
          </p:nvCxnSpPr>
          <p:spPr>
            <a:xfrm flipV="1">
              <a:off x="3450568" y="5647946"/>
              <a:ext cx="26352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8" idx="1"/>
            </p:cNvCxnSpPr>
            <p:nvPr/>
          </p:nvCxnSpPr>
          <p:spPr>
            <a:xfrm>
              <a:off x="5151029" y="5647944"/>
              <a:ext cx="259184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98836" y="5647944"/>
              <a:ext cx="28229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10" idx="1"/>
            </p:cNvCxnSpPr>
            <p:nvPr/>
          </p:nvCxnSpPr>
          <p:spPr>
            <a:xfrm flipV="1">
              <a:off x="6939920" y="5647945"/>
              <a:ext cx="234619" cy="12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3"/>
              <a:endCxn id="7" idx="1"/>
            </p:cNvCxnSpPr>
            <p:nvPr/>
          </p:nvCxnSpPr>
          <p:spPr>
            <a:xfrm flipV="1">
              <a:off x="4294702" y="5647945"/>
              <a:ext cx="28809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071969" y="5417115"/>
              <a:ext cx="559449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Lys</a:t>
              </a:r>
              <a:endParaRPr lang="en-US" sz="240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52223" y="924423"/>
            <a:ext cx="8495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the following fragments, combine them together to forma  strand that is 8 AA long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1245303" y="1916643"/>
            <a:ext cx="3049399" cy="461667"/>
            <a:chOff x="1416753" y="2893766"/>
            <a:chExt cx="3049399" cy="461667"/>
          </a:xfrm>
        </p:grpSpPr>
        <p:sp>
          <p:nvSpPr>
            <p:cNvPr id="34" name="TextBox 33"/>
            <p:cNvSpPr txBox="1"/>
            <p:nvPr/>
          </p:nvSpPr>
          <p:spPr>
            <a:xfrm>
              <a:off x="1416753" y="2893767"/>
              <a:ext cx="568232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Tyr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41410" y="2893767"/>
              <a:ext cx="58060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Ala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85544" y="2893766"/>
              <a:ext cx="58060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Ala</a:t>
              </a:r>
              <a:endParaRPr lang="en-US" sz="2400" dirty="0"/>
            </a:p>
          </p:txBody>
        </p:sp>
        <p:cxnSp>
          <p:nvCxnSpPr>
            <p:cNvPr id="37" name="Straight Connector 36"/>
            <p:cNvCxnSpPr>
              <a:stCxn id="34" idx="3"/>
              <a:endCxn id="41" idx="1"/>
            </p:cNvCxnSpPr>
            <p:nvPr/>
          </p:nvCxnSpPr>
          <p:spPr>
            <a:xfrm>
              <a:off x="1984985" y="3124600"/>
              <a:ext cx="258434" cy="1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35" idx="1"/>
            </p:cNvCxnSpPr>
            <p:nvPr/>
          </p:nvCxnSpPr>
          <p:spPr>
            <a:xfrm>
              <a:off x="2803744" y="3124600"/>
              <a:ext cx="2376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5" idx="3"/>
              <a:endCxn id="36" idx="1"/>
            </p:cNvCxnSpPr>
            <p:nvPr/>
          </p:nvCxnSpPr>
          <p:spPr>
            <a:xfrm flipV="1">
              <a:off x="3622018" y="3124599"/>
              <a:ext cx="26352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243419" y="2893768"/>
              <a:ext cx="559449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Lys</a:t>
              </a:r>
              <a:endParaRPr lang="en-US" sz="24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269754" y="2476514"/>
            <a:ext cx="2369300" cy="461665"/>
            <a:chOff x="1438133" y="2581204"/>
            <a:chExt cx="2369300" cy="461665"/>
          </a:xfrm>
        </p:grpSpPr>
        <p:sp>
          <p:nvSpPr>
            <p:cNvPr id="43" name="TextBox 42"/>
            <p:cNvSpPr txBox="1"/>
            <p:nvPr/>
          </p:nvSpPr>
          <p:spPr>
            <a:xfrm>
              <a:off x="1438133" y="2581204"/>
              <a:ext cx="58862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Gly</a:t>
              </a:r>
              <a:endParaRPr lang="en-US" sz="2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09054" y="2581204"/>
              <a:ext cx="64472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Asp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202459" y="2581204"/>
              <a:ext cx="604974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Cys</a:t>
              </a:r>
              <a:endParaRPr lang="en-US" sz="24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2026756" y="2812036"/>
              <a:ext cx="28229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45" idx="1"/>
            </p:cNvCxnSpPr>
            <p:nvPr/>
          </p:nvCxnSpPr>
          <p:spPr>
            <a:xfrm flipV="1">
              <a:off x="2967840" y="2812037"/>
              <a:ext cx="234619" cy="12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1281500" y="1367869"/>
            <a:ext cx="2284742" cy="461666"/>
            <a:chOff x="1429352" y="2072477"/>
            <a:chExt cx="2284742" cy="461666"/>
          </a:xfrm>
        </p:grpSpPr>
        <p:sp>
          <p:nvSpPr>
            <p:cNvPr id="50" name="TextBox 49"/>
            <p:cNvSpPr txBox="1"/>
            <p:nvPr/>
          </p:nvSpPr>
          <p:spPr>
            <a:xfrm>
              <a:off x="1429352" y="2072478"/>
              <a:ext cx="58060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Ala</a:t>
              </a:r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98055" y="2072477"/>
              <a:ext cx="568232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Tyr</a:t>
              </a:r>
              <a:endParaRPr lang="en-US" sz="2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125471" y="2072477"/>
              <a:ext cx="58862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Gly</a:t>
              </a:r>
              <a:endParaRPr lang="en-US" sz="2400" dirty="0"/>
            </a:p>
          </p:txBody>
        </p:sp>
        <p:cxnSp>
          <p:nvCxnSpPr>
            <p:cNvPr id="53" name="Straight Connector 52"/>
            <p:cNvCxnSpPr>
              <a:endCxn id="52" idx="1"/>
            </p:cNvCxnSpPr>
            <p:nvPr/>
          </p:nvCxnSpPr>
          <p:spPr>
            <a:xfrm>
              <a:off x="2866287" y="2303309"/>
              <a:ext cx="259184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0" idx="3"/>
              <a:endCxn id="51" idx="1"/>
            </p:cNvCxnSpPr>
            <p:nvPr/>
          </p:nvCxnSpPr>
          <p:spPr>
            <a:xfrm flipV="1">
              <a:off x="2009960" y="2303310"/>
              <a:ext cx="28809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127677" y="1367869"/>
            <a:ext cx="1024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Frag 1: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127677" y="1891500"/>
            <a:ext cx="1024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Frag 2: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127677" y="2476513"/>
            <a:ext cx="1024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Frag 3:</a:t>
            </a:r>
            <a:endParaRPr lang="en-US" sz="24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4474946" y="3293873"/>
            <a:ext cx="2284742" cy="461666"/>
            <a:chOff x="1429352" y="2072477"/>
            <a:chExt cx="2284742" cy="461666"/>
          </a:xfrm>
        </p:grpSpPr>
        <p:sp>
          <p:nvSpPr>
            <p:cNvPr id="59" name="TextBox 58"/>
            <p:cNvSpPr txBox="1"/>
            <p:nvPr/>
          </p:nvSpPr>
          <p:spPr>
            <a:xfrm>
              <a:off x="1429352" y="2072478"/>
              <a:ext cx="58060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Ala</a:t>
              </a:r>
              <a:endParaRPr lang="en-US" sz="2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298055" y="2072477"/>
              <a:ext cx="568232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Tyr</a:t>
              </a:r>
              <a:endParaRPr lang="en-US" sz="24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125471" y="2072477"/>
              <a:ext cx="58862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Gly</a:t>
              </a:r>
              <a:endParaRPr lang="en-US" sz="2400" dirty="0"/>
            </a:p>
          </p:txBody>
        </p:sp>
        <p:cxnSp>
          <p:nvCxnSpPr>
            <p:cNvPr id="62" name="Straight Connector 61"/>
            <p:cNvCxnSpPr>
              <a:endCxn id="61" idx="1"/>
            </p:cNvCxnSpPr>
            <p:nvPr/>
          </p:nvCxnSpPr>
          <p:spPr>
            <a:xfrm>
              <a:off x="2866287" y="2303309"/>
              <a:ext cx="259184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9" idx="3"/>
              <a:endCxn id="60" idx="1"/>
            </p:cNvCxnSpPr>
            <p:nvPr/>
          </p:nvCxnSpPr>
          <p:spPr>
            <a:xfrm flipV="1">
              <a:off x="2009960" y="2303310"/>
              <a:ext cx="288095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932536" y="3247592"/>
            <a:ext cx="1024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Frag 1:</a:t>
            </a:r>
            <a:endParaRPr lang="en-US" sz="2400" dirty="0"/>
          </a:p>
        </p:txBody>
      </p:sp>
      <p:grpSp>
        <p:nvGrpSpPr>
          <p:cNvPr id="65" name="Group 64"/>
          <p:cNvGrpSpPr/>
          <p:nvPr/>
        </p:nvGrpSpPr>
        <p:grpSpPr>
          <a:xfrm>
            <a:off x="1980173" y="3895871"/>
            <a:ext cx="3049399" cy="461667"/>
            <a:chOff x="1416753" y="2893766"/>
            <a:chExt cx="3049399" cy="461667"/>
          </a:xfrm>
        </p:grpSpPr>
        <p:sp>
          <p:nvSpPr>
            <p:cNvPr id="66" name="TextBox 65"/>
            <p:cNvSpPr txBox="1"/>
            <p:nvPr/>
          </p:nvSpPr>
          <p:spPr>
            <a:xfrm>
              <a:off x="1416753" y="2893767"/>
              <a:ext cx="568232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Tyr</a:t>
              </a:r>
              <a:endParaRPr lang="en-US" sz="2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041410" y="2893767"/>
              <a:ext cx="58060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Ala</a:t>
              </a:r>
              <a:endParaRPr lang="en-US" sz="2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885544" y="2893766"/>
              <a:ext cx="58060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Ala</a:t>
              </a:r>
              <a:endParaRPr lang="en-US" sz="2400" dirty="0"/>
            </a:p>
          </p:txBody>
        </p:sp>
        <p:cxnSp>
          <p:nvCxnSpPr>
            <p:cNvPr id="69" name="Straight Connector 68"/>
            <p:cNvCxnSpPr>
              <a:stCxn id="66" idx="3"/>
              <a:endCxn id="72" idx="1"/>
            </p:cNvCxnSpPr>
            <p:nvPr/>
          </p:nvCxnSpPr>
          <p:spPr>
            <a:xfrm>
              <a:off x="1984985" y="3124600"/>
              <a:ext cx="258434" cy="1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67" idx="1"/>
            </p:cNvCxnSpPr>
            <p:nvPr/>
          </p:nvCxnSpPr>
          <p:spPr>
            <a:xfrm>
              <a:off x="2803744" y="3124600"/>
              <a:ext cx="2376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7" idx="3"/>
              <a:endCxn id="68" idx="1"/>
            </p:cNvCxnSpPr>
            <p:nvPr/>
          </p:nvCxnSpPr>
          <p:spPr>
            <a:xfrm flipV="1">
              <a:off x="3622018" y="3124599"/>
              <a:ext cx="26352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2243419" y="2893768"/>
              <a:ext cx="559449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Lys</a:t>
              </a:r>
              <a:endParaRPr lang="en-US" sz="2400" dirty="0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862547" y="3870728"/>
            <a:ext cx="1024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Frag 2:</a:t>
            </a:r>
            <a:endParaRPr lang="en-US" sz="24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6287203" y="4420358"/>
            <a:ext cx="2369300" cy="461665"/>
            <a:chOff x="1438133" y="2581204"/>
            <a:chExt cx="2369300" cy="461665"/>
          </a:xfrm>
        </p:grpSpPr>
        <p:sp>
          <p:nvSpPr>
            <p:cNvPr id="75" name="TextBox 74"/>
            <p:cNvSpPr txBox="1"/>
            <p:nvPr/>
          </p:nvSpPr>
          <p:spPr>
            <a:xfrm>
              <a:off x="1438133" y="2581204"/>
              <a:ext cx="58862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Gly</a:t>
              </a:r>
              <a:endParaRPr lang="en-US" sz="24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309054" y="2581204"/>
              <a:ext cx="644728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Asp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202459" y="2581204"/>
              <a:ext cx="604974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Cys</a:t>
              </a:r>
              <a:endParaRPr lang="en-US" sz="2400" dirty="0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2026756" y="2812036"/>
              <a:ext cx="28229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77" idx="1"/>
            </p:cNvCxnSpPr>
            <p:nvPr/>
          </p:nvCxnSpPr>
          <p:spPr>
            <a:xfrm flipV="1">
              <a:off x="2967840" y="2812037"/>
              <a:ext cx="234619" cy="12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/>
          <p:cNvSpPr txBox="1"/>
          <p:nvPr/>
        </p:nvSpPr>
        <p:spPr>
          <a:xfrm>
            <a:off x="899870" y="4479600"/>
            <a:ext cx="1024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Frag 3: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07135" y="5638962"/>
            <a:ext cx="1203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Correct </a:t>
            </a:r>
          </a:p>
          <a:p>
            <a:r>
              <a:rPr lang="en-US" sz="2400" dirty="0" smtClean="0"/>
              <a:t>Answer:</a:t>
            </a:r>
            <a:endParaRPr lang="en-US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5293230" y="1583113"/>
            <a:ext cx="3165192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Given AA Fragments, construct the original AA chain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52156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878" y="878232"/>
            <a:ext cx="50416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Method to separate compounds (AA) based on differences in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Solubility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Size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Charge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Stationary/Solid Phase – chromatography paper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Mobile/Liquid Phase – water or ethanol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Liquid moves up the solid phase, different compounds travel at different rates depending based on chemical properties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2726" y="221419"/>
            <a:ext cx="2625014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Chromatography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58392" y="5380674"/>
            <a:ext cx="2977333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How are AA separated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Terminology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Describe a Chromatography experiment</a:t>
            </a: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9322" y="6316286"/>
            <a:ext cx="1513253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Read:   </a:t>
            </a:r>
            <a:r>
              <a:rPr lang="en-US" dirty="0" smtClean="0"/>
              <a:t>29.12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41696" y="6334781"/>
            <a:ext cx="3867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https://slideplayer.com/slide/4701883/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3008" t="10867" r="43496" b="21491"/>
          <a:stretch/>
        </p:blipFill>
        <p:spPr>
          <a:xfrm>
            <a:off x="5266613" y="483029"/>
            <a:ext cx="3668751" cy="347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91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726" y="221419"/>
            <a:ext cx="413017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Chromatography - Example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6097" y="1273768"/>
            <a:ext cx="2509024" cy="49622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47248" y="5879222"/>
            <a:ext cx="25201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70848" y="576492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4505" y="5764922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82106" y="5764922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40606" y="5764922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06323" y="5764922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39147" y="13662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39147" y="175657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39147" y="2134490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039147" y="2528203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39147" y="2921916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267747" y="1295915"/>
            <a:ext cx="1834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AA 1 (Least Polar)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66757" y="168260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AA 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60207" y="205914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AA 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66757" y="2479288"/>
            <a:ext cx="183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AA 4 (Most Polar)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60207" y="2851550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Unknown Mixture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3387179" y="3315629"/>
            <a:ext cx="1485892" cy="814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545385" y="1366281"/>
            <a:ext cx="2509024" cy="49622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5565829" y="5971735"/>
            <a:ext cx="25201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705842" y="553843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199566" y="482476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597317" y="2199878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062573" y="1556523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727307" y="4850521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640624" y="1550947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2171359" y="1273767"/>
            <a:ext cx="12460" cy="496229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452187" y="1383304"/>
            <a:ext cx="12460" cy="496229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14061" y="821879"/>
            <a:ext cx="2853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Stationary Phase = Nonpolar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598372" y="731178"/>
            <a:ext cx="215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 Phase = Polar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441525" y="6231629"/>
            <a:ext cx="3699295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Show how the AA are separated</a:t>
            </a:r>
          </a:p>
        </p:txBody>
      </p:sp>
    </p:spTree>
    <p:extLst>
      <p:ext uri="{BB962C8B-B14F-4D97-AF65-F5344CB8AC3E}">
        <p14:creationId xmlns:p14="http://schemas.microsoft.com/office/powerpoint/2010/main" val="352087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726" y="221419"/>
            <a:ext cx="413017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Chromatography - Example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6097" y="1273768"/>
            <a:ext cx="2509024" cy="49622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47248" y="5879222"/>
            <a:ext cx="25201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70848" y="576492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44505" y="5764922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82106" y="5764922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40606" y="5764922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39147" y="13662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39147" y="175657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39147" y="2134490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39147" y="2528203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67747" y="1295915"/>
            <a:ext cx="177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Asp – CH</a:t>
            </a:r>
            <a:r>
              <a:rPr lang="en-US" baseline="-25000" dirty="0" smtClean="0"/>
              <a:t>2</a:t>
            </a:r>
            <a:r>
              <a:rPr lang="en-US" dirty="0" smtClean="0"/>
              <a:t>-COOH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06956" y="2457837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Gly</a:t>
            </a:r>
            <a:r>
              <a:rPr lang="en-US" dirty="0" smtClean="0"/>
              <a:t> - 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60207" y="2059146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Ala – CH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258302" y="1687832"/>
            <a:ext cx="191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Leu</a:t>
            </a:r>
            <a:r>
              <a:rPr lang="en-US" dirty="0" smtClean="0"/>
              <a:t> - CH</a:t>
            </a:r>
            <a:r>
              <a:rPr lang="en-US" baseline="-25000" dirty="0" smtClean="0"/>
              <a:t>2</a:t>
            </a:r>
            <a:r>
              <a:rPr lang="en-US" dirty="0" smtClean="0"/>
              <a:t>CH(CH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0" name="Right Arrow 19"/>
          <p:cNvSpPr/>
          <p:nvPr/>
        </p:nvSpPr>
        <p:spPr>
          <a:xfrm>
            <a:off x="3387179" y="3315629"/>
            <a:ext cx="1485892" cy="814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545385" y="1366281"/>
            <a:ext cx="2509024" cy="49622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565829" y="5971735"/>
            <a:ext cx="25201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670016" y="162379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86660" y="5536322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97317" y="4736221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009872" y="3608348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14061" y="821879"/>
            <a:ext cx="2853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Stationary Phase = Nonpolar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598372" y="731178"/>
            <a:ext cx="215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 Phase = Polar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539738" y="5879222"/>
            <a:ext cx="176491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Complete the experiment</a:t>
            </a:r>
          </a:p>
        </p:txBody>
      </p:sp>
    </p:spTree>
    <p:extLst>
      <p:ext uri="{BB962C8B-B14F-4D97-AF65-F5344CB8AC3E}">
        <p14:creationId xmlns:p14="http://schemas.microsoft.com/office/powerpoint/2010/main" val="3085825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42" y="177425"/>
            <a:ext cx="442595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Chromatography – You Try It!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36097" y="1273768"/>
            <a:ext cx="2509024" cy="49622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47248" y="5879222"/>
            <a:ext cx="25201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70848" y="576492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49690" y="5764922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37281" y="5764922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83020" y="5764922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9633" y="89656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24200" y="2704322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19044" y="4391192"/>
            <a:ext cx="228600" cy="2124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09142" y="5777909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78233" y="82619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76951" y="5707543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Phe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40104" y="4299674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Ala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343355" y="2635580"/>
            <a:ext cx="46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Lys</a:t>
            </a:r>
            <a:endParaRPr lang="en-US" baseline="-25000" dirty="0"/>
          </a:p>
        </p:txBody>
      </p:sp>
      <p:sp>
        <p:nvSpPr>
          <p:cNvPr id="20" name="Right Arrow 19"/>
          <p:cNvSpPr/>
          <p:nvPr/>
        </p:nvSpPr>
        <p:spPr>
          <a:xfrm>
            <a:off x="4959238" y="100100"/>
            <a:ext cx="1485892" cy="814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545385" y="1366281"/>
            <a:ext cx="2509024" cy="49622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565829" y="5971735"/>
            <a:ext cx="25201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95448" y="135158"/>
            <a:ext cx="2720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Separation based on size</a:t>
            </a:r>
          </a:p>
          <a:p>
            <a:r>
              <a:rPr lang="en-US" dirty="0" smtClean="0"/>
              <a:t>Small = fast</a:t>
            </a:r>
          </a:p>
          <a:p>
            <a:r>
              <a:rPr lang="en-US" dirty="0" smtClean="0"/>
              <a:t>Large = slow</a:t>
            </a:r>
            <a:endParaRPr lang="en-US" dirty="0"/>
          </a:p>
        </p:txBody>
      </p:sp>
      <p:pic>
        <p:nvPicPr>
          <p:cNvPr id="29" name="Picture 28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29" r="88845" b="30816"/>
          <a:stretch/>
        </p:blipFill>
        <p:spPr bwMode="auto">
          <a:xfrm>
            <a:off x="3743617" y="4147279"/>
            <a:ext cx="844474" cy="73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71" t="60922" r="25423" b="25488"/>
          <a:stretch/>
        </p:blipFill>
        <p:spPr bwMode="auto">
          <a:xfrm>
            <a:off x="4073787" y="5420028"/>
            <a:ext cx="802888" cy="12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1" t="60868" r="76766" b="28676"/>
          <a:stretch/>
        </p:blipFill>
        <p:spPr bwMode="auto">
          <a:xfrm>
            <a:off x="3779647" y="754699"/>
            <a:ext cx="858644" cy="959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Figure 3-2. The structures of the 20 common amino acids grouped into three categories: hydrophilic, hydrophobic, and special amino acid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7" t="6610" r="76861" b="75058"/>
          <a:stretch/>
        </p:blipFill>
        <p:spPr bwMode="auto">
          <a:xfrm>
            <a:off x="3917484" y="1916026"/>
            <a:ext cx="1011974" cy="183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7246789" y="5949719"/>
            <a:ext cx="176491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Complete the experiment</a:t>
            </a:r>
          </a:p>
        </p:txBody>
      </p:sp>
    </p:spTree>
    <p:extLst>
      <p:ext uri="{BB962C8B-B14F-4D97-AF65-F5344CB8AC3E}">
        <p14:creationId xmlns:p14="http://schemas.microsoft.com/office/powerpoint/2010/main" val="295969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808</Words>
  <Application>Microsoft Office PowerPoint</Application>
  <PresentationFormat>On-screen Show (4:3)</PresentationFormat>
  <Paragraphs>303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25</cp:revision>
  <dcterms:created xsi:type="dcterms:W3CDTF">2020-03-25T15:59:49Z</dcterms:created>
  <dcterms:modified xsi:type="dcterms:W3CDTF">2020-04-06T20:17:39Z</dcterms:modified>
</cp:coreProperties>
</file>