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78" r:id="rId5"/>
    <p:sldId id="281" r:id="rId6"/>
    <p:sldId id="282" r:id="rId7"/>
    <p:sldId id="279" r:id="rId8"/>
    <p:sldId id="283" r:id="rId9"/>
    <p:sldId id="280" r:id="rId10"/>
    <p:sldId id="277" r:id="rId11"/>
    <p:sldId id="284" r:id="rId12"/>
    <p:sldId id="259" r:id="rId13"/>
    <p:sldId id="260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.libretexts.org/Courses/Sacramento_City_College/SCC%3A_Chem_309_-_General%2C_Organic_and_Biochemistry_(Bennett)/Tex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 Levels of Protein Structure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Primary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Secondary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Tertiary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Quaternary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7 Functions of Proteins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Denaturation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3257" y="1490890"/>
            <a:ext cx="4294772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Recognize 3 types of Secondary Structure and how they are made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Draw/Sketch each type of interaction in Tertiary Structure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Hydrogen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Salt Bridges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Disulfide Bonds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Hydrophobic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Hydrophilic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Parts of Quaternary 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List 7 Functions of Proteins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List 7 ways to Denature Proteins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" y="4283288"/>
            <a:ext cx="42947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802-819</a:t>
            </a:r>
          </a:p>
          <a:p>
            <a:r>
              <a:rPr lang="en-US" dirty="0" smtClean="0"/>
              <a:t>Sections 29.6-29.10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3257" y="5512500"/>
            <a:ext cx="42947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hlinkClick r:id="rId2"/>
              </a:rPr>
              <a:t>Libre</a:t>
            </a:r>
            <a:r>
              <a:rPr lang="en-US" dirty="0" smtClean="0">
                <a:hlinkClick r:id="rId2"/>
              </a:rPr>
              <a:t> Texts Sections 16.4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2201" y="206597"/>
            <a:ext cx="7873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29b – Structure/Function Relationship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107" y="1003207"/>
            <a:ext cx="5414496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Determined </a:t>
            </a:r>
            <a:r>
              <a:rPr lang="en-US" dirty="0" smtClean="0"/>
              <a:t>by interactions between </a:t>
            </a:r>
            <a:r>
              <a:rPr lang="en-US" dirty="0" smtClean="0"/>
              <a:t>R-groups (5 Types)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H-bonds: -COOH and –</a:t>
            </a:r>
            <a:r>
              <a:rPr lang="en-US" dirty="0" smtClean="0"/>
              <a:t>OH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Ionic/Salt </a:t>
            </a:r>
            <a:r>
              <a:rPr lang="en-US" dirty="0" smtClean="0"/>
              <a:t>Bridges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Disulfide Bonds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Hydrophobic (form core of protein)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Hydrophilic (face outwards to interact with water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6" r="29814"/>
          <a:stretch/>
        </p:blipFill>
        <p:spPr bwMode="auto">
          <a:xfrm>
            <a:off x="94822" y="4572001"/>
            <a:ext cx="4776214" cy="9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70331"/>
          <a:stretch/>
        </p:blipFill>
        <p:spPr bwMode="auto">
          <a:xfrm>
            <a:off x="158796" y="1960999"/>
            <a:ext cx="5653118" cy="73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b="30620"/>
          <a:stretch/>
        </p:blipFill>
        <p:spPr bwMode="auto">
          <a:xfrm>
            <a:off x="94822" y="3239832"/>
            <a:ext cx="5541070" cy="100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8107" y="242570"/>
            <a:ext cx="413638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Tertiary Structure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75888" y="5423288"/>
            <a:ext cx="312073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Tertiary Structure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of each type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AA determine or draw the interaction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837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058" y="232521"/>
            <a:ext cx="413638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Tertiary Structure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5" y="755741"/>
            <a:ext cx="7912449" cy="4925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5936" y="5912460"/>
            <a:ext cx="312073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Label a diagram like this?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197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58" y="232521"/>
            <a:ext cx="469987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Quaternary Structure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3804" y="1080512"/>
            <a:ext cx="2576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Multiple </a:t>
            </a:r>
            <a:r>
              <a:rPr lang="en-US" dirty="0" smtClean="0"/>
              <a:t>protein </a:t>
            </a:r>
            <a:r>
              <a:rPr lang="en-US" dirty="0" smtClean="0"/>
              <a:t>units</a:t>
            </a:r>
          </a:p>
          <a:p>
            <a:pPr marL="342900" indent="-342900">
              <a:buAutoNum type="arabicPeriod"/>
            </a:pPr>
            <a:r>
              <a:rPr lang="en-US" dirty="0" smtClean="0"/>
              <a:t>Non-protein parts</a:t>
            </a:r>
          </a:p>
          <a:p>
            <a:pPr marL="342900" indent="-342900">
              <a:buAutoNum type="arabicPeriod"/>
            </a:pPr>
            <a:r>
              <a:rPr lang="en-US" dirty="0" smtClean="0"/>
              <a:t>Metal </a:t>
            </a:r>
            <a:r>
              <a:rPr lang="en-US" dirty="0" smtClean="0"/>
              <a:t>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01473" y="370391"/>
            <a:ext cx="1964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Ex: Hemoglobin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/>
              <a:t>4 subunits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/>
              <a:t>Fe atoms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26" y="1593645"/>
            <a:ext cx="4740777" cy="3505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556" y="5925738"/>
            <a:ext cx="312073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different types of Quaternary Structure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3839" y="5833405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Examples:</a:t>
            </a:r>
          </a:p>
          <a:p>
            <a:r>
              <a:rPr lang="en-US" dirty="0" smtClean="0"/>
              <a:t>Read Hein 29.9 for more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ci.rutgers.edu/~uzwiak/AnatPhys/APFallLect2_files/image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/>
          <a:stretch/>
        </p:blipFill>
        <p:spPr bwMode="auto">
          <a:xfrm>
            <a:off x="780316" y="944546"/>
            <a:ext cx="7852149" cy="57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058" y="232521"/>
            <a:ext cx="464582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Structure - “Overview”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51525" y="113549"/>
            <a:ext cx="24345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See the “</a:t>
            </a:r>
            <a:r>
              <a:rPr lang="en-US" sz="1600" dirty="0" smtClean="0"/>
              <a:t>Big” Picture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155" y="212424"/>
            <a:ext cx="21166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Denaturation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4810" y="927169"/>
            <a:ext cx="43200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Loss </a:t>
            </a:r>
            <a:r>
              <a:rPr lang="en-US" dirty="0" smtClean="0"/>
              <a:t>of 3D conformation in a protein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Disruption of 2°/3°/4° interactions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 NOT break 1° structure (hydrolysis)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Loss of biological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Causes of Denaturation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78863"/>
              </p:ext>
            </p:extLst>
          </p:nvPr>
        </p:nvGraphicFramePr>
        <p:xfrm>
          <a:off x="4564839" y="474034"/>
          <a:ext cx="442849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3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Cause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Heat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Cooking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Acids/Base (pH)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Lactic Acid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Organic Molecules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Ethanol/Isopropanol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Heavy Metals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Pb</a:t>
                      </a:r>
                      <a:r>
                        <a:rPr lang="en-US" sz="1800" dirty="0" smtClean="0"/>
                        <a:t>, Hg 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Agitation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Stirring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UV Light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Enzymes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Digestion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Salts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 purification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061"/>
          <a:stretch/>
        </p:blipFill>
        <p:spPr>
          <a:xfrm>
            <a:off x="780213" y="3014447"/>
            <a:ext cx="6819900" cy="2839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5749" y="5932997"/>
            <a:ext cx="312073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denaturation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 examples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24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38" y="211511"/>
            <a:ext cx="348685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Functions (7)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018" y="6140791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Read:</a:t>
            </a:r>
          </a:p>
          <a:p>
            <a:r>
              <a:rPr lang="en-US" dirty="0" smtClean="0"/>
              <a:t>Hein 29.8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7650" y="5927910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List 7 uses for proteins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 1 specific Example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947" t="24933" r="12721" b="8353"/>
          <a:stretch/>
        </p:blipFill>
        <p:spPr>
          <a:xfrm>
            <a:off x="610338" y="849591"/>
            <a:ext cx="7497546" cy="49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216" y="256032"/>
            <a:ext cx="289662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- Overview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565" y="873707"/>
            <a:ext cx="7682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Discovered </a:t>
            </a:r>
            <a:r>
              <a:rPr lang="en-US" dirty="0" smtClean="0"/>
              <a:t>partial structure </a:t>
            </a:r>
            <a:r>
              <a:rPr lang="en-US" dirty="0" smtClean="0"/>
              <a:t>1954 – Linus Pauling/Robert Corey </a:t>
            </a:r>
            <a:r>
              <a:rPr lang="en-US" dirty="0" smtClean="0"/>
              <a:t>(Nobel Prize)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First Complete Structure 1958 – Fredrick Sanger (Nobel Prize)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62420"/>
              </p:ext>
            </p:extLst>
          </p:nvPr>
        </p:nvGraphicFramePr>
        <p:xfrm>
          <a:off x="337398" y="1614493"/>
          <a:ext cx="796426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Primary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#, kind, type and sequence of AA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Secondary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3D structure, held together by H-bonds in backbone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-helix</a:t>
                      </a:r>
                    </a:p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-pleated sheet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triple helix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Tertiary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Distinct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3D structure due to interactions between R-groups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H-bonds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Ionic bonds (Salt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Bridges)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Disulfide bonds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Hydrophobic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Hydrophilic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Quaternary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Complex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proteins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Multiple units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Non-protein parts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Metal ions</a:t>
                      </a: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27505" y="588578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Differentiate between the different levels of structure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539" y="245984"/>
            <a:ext cx="416832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Primary Structure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3939" y="873618"/>
            <a:ext cx="55704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#, </a:t>
            </a:r>
            <a:r>
              <a:rPr lang="en-US" dirty="0" smtClean="0"/>
              <a:t>kind, type, and sequence of AA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Fredrick Sanger (1958 Nobel Prize) Beef Insulin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Several years of work to sequence 51 AA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Hydrolyzed proteins into smaller fragments to analyze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Edman</a:t>
            </a:r>
            <a:r>
              <a:rPr lang="en-US" dirty="0" smtClean="0"/>
              <a:t> Degradation – split AA at N-Terminal End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93871" y="2437231"/>
            <a:ext cx="5190838" cy="1467747"/>
            <a:chOff x="111868" y="1896084"/>
            <a:chExt cx="5190838" cy="1467747"/>
          </a:xfrm>
        </p:grpSpPr>
        <p:sp>
          <p:nvSpPr>
            <p:cNvPr id="6" name="Rectangle 5"/>
            <p:cNvSpPr/>
            <p:nvPr/>
          </p:nvSpPr>
          <p:spPr>
            <a:xfrm>
              <a:off x="2524327" y="1950397"/>
              <a:ext cx="1211093" cy="10116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28028" y="2566684"/>
              <a:ext cx="3974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Glu</a:t>
              </a:r>
              <a:r>
                <a:rPr lang="en-US" dirty="0" smtClean="0"/>
                <a:t>-</a:t>
              </a:r>
              <a:r>
                <a:rPr lang="en-US" dirty="0" err="1" smtClean="0"/>
                <a:t>Arg</a:t>
              </a:r>
              <a:r>
                <a:rPr lang="en-US" dirty="0" smtClean="0"/>
                <a:t>-</a:t>
              </a:r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-Tyr-</a:t>
              </a:r>
              <a:r>
                <a:rPr lang="en-US" dirty="0" err="1" smtClean="0"/>
                <a:t>Thr</a:t>
              </a:r>
              <a:r>
                <a:rPr lang="en-US" dirty="0" smtClean="0"/>
                <a:t>-Pro-Lys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8324" y="2276273"/>
              <a:ext cx="2820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-Tyr-</a:t>
              </a:r>
              <a:r>
                <a:rPr lang="en-US" dirty="0" err="1" smtClean="0"/>
                <a:t>Thr</a:t>
              </a:r>
              <a:r>
                <a:rPr lang="en-US" dirty="0" smtClean="0"/>
                <a:t>-Pro-Lys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4361" y="1971473"/>
              <a:ext cx="2565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Gly-Glu-Arg-Gly-Phe-Phe</a:t>
              </a:r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522098" y="1933373"/>
              <a:ext cx="0" cy="1047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739678" y="1896084"/>
              <a:ext cx="0" cy="1047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868" y="1972283"/>
              <a:ext cx="1314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1: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5614" y="261106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Combined: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868" y="2324508"/>
              <a:ext cx="1314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2: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2669" y="2994499"/>
              <a:ext cx="919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Overlap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709156" y="2864797"/>
              <a:ext cx="369648" cy="228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078804" y="2851827"/>
              <a:ext cx="6488" cy="226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093396" y="2838857"/>
              <a:ext cx="382624" cy="244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954438" y="5464299"/>
            <a:ext cx="312073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Primary Structure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Used Sangers method to determine the sequence of a AA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3743" y="5864408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Sangers Experiment</a:t>
            </a:r>
          </a:p>
          <a:p>
            <a:r>
              <a:rPr lang="en-US" dirty="0" smtClean="0"/>
              <a:t>Read 29.12</a:t>
            </a:r>
          </a:p>
          <a:p>
            <a:r>
              <a:rPr lang="en-US" dirty="0" smtClean="0"/>
              <a:t>More in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7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392" y="567749"/>
            <a:ext cx="3216584" cy="2475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548" y="194180"/>
            <a:ext cx="63308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Primary Structure of Beef Insulin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7200" y="772262"/>
            <a:ext cx="53658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Fredrick Sanger: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Solved structure of beef </a:t>
            </a:r>
            <a:r>
              <a:rPr lang="en-US" dirty="0" smtClean="0"/>
              <a:t>insulin (1955)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Nobel prize 1958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51 AA in two chains held together by disulfide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DFNB + N-terminal end + hydrolysis to solve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“Paper shredder”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4" y="2526588"/>
            <a:ext cx="6342184" cy="440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92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981" r="18980" b="25456"/>
          <a:stretch/>
        </p:blipFill>
        <p:spPr>
          <a:xfrm>
            <a:off x="828396" y="2731149"/>
            <a:ext cx="4541855" cy="2873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72" y="92550"/>
            <a:ext cx="454848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Secondary Structure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2431" y="760225"/>
            <a:ext cx="5793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Determined </a:t>
            </a:r>
            <a:r>
              <a:rPr lang="en-US" dirty="0" smtClean="0"/>
              <a:t>by </a:t>
            </a:r>
            <a:r>
              <a:rPr lang="en-US" u="sng" dirty="0" smtClean="0"/>
              <a:t>H-bonds</a:t>
            </a:r>
            <a:r>
              <a:rPr lang="en-US" dirty="0" smtClean="0"/>
              <a:t> between </a:t>
            </a:r>
            <a:r>
              <a:rPr lang="en-US" dirty="0" smtClean="0"/>
              <a:t>AA-backbone (between C=O on amide group and NH2 on another amide group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α</a:t>
            </a:r>
            <a:r>
              <a:rPr lang="en-US" dirty="0" smtClean="0"/>
              <a:t>-helix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AA 4 residues apart, R-groups towards </a:t>
            </a:r>
            <a:r>
              <a:rPr lang="en-US" dirty="0" smtClean="0"/>
              <a:t>outside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</a:t>
            </a:r>
            <a:r>
              <a:rPr lang="en-US" dirty="0" smtClean="0"/>
              <a:t>-pleated sheet </a:t>
            </a:r>
            <a:r>
              <a:rPr lang="en-US" dirty="0" smtClean="0">
                <a:sym typeface="Wingdings" pitchFamily="2" charset="2"/>
              </a:rPr>
              <a:t> AA far apart, R-groups face </a:t>
            </a:r>
            <a:r>
              <a:rPr lang="en-US" dirty="0" smtClean="0">
                <a:sym typeface="Wingdings" pitchFamily="2" charset="2"/>
              </a:rPr>
              <a:t>outwards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Collagen  Triple Helix (Ignore)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6218" y="5182128"/>
            <a:ext cx="3120739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Secondary Structure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of the bonding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Differentiate between </a:t>
            </a:r>
            <a:r>
              <a:rPr lang="el-GR" sz="1600" dirty="0"/>
              <a:t>α</a:t>
            </a:r>
            <a:r>
              <a:rPr lang="en-US" sz="1600" dirty="0" smtClean="0"/>
              <a:t>-helix and </a:t>
            </a:r>
            <a:r>
              <a:rPr lang="el-GR" sz="1600" dirty="0"/>
              <a:t>β</a:t>
            </a:r>
            <a:r>
              <a:rPr lang="en-US" sz="1600" dirty="0"/>
              <a:t>-pleated sheet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832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93" y="233227"/>
            <a:ext cx="262283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</a:t>
            </a:r>
            <a:r>
              <a:rPr lang="el-GR" sz="2800" dirty="0" smtClean="0"/>
              <a:t>α</a:t>
            </a:r>
            <a:r>
              <a:rPr lang="en-US" sz="2800" dirty="0" smtClean="0"/>
              <a:t>-Helix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88393" y="10246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α</a:t>
            </a:r>
            <a:r>
              <a:rPr lang="en-US" dirty="0"/>
              <a:t>-helix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AA 4 residues apart, R-groups towards outside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3185"/>
          <a:stretch/>
        </p:blipFill>
        <p:spPr>
          <a:xfrm>
            <a:off x="100484" y="1758230"/>
            <a:ext cx="6334125" cy="5242623"/>
          </a:xfrm>
          <a:prstGeom prst="rect">
            <a:avLst/>
          </a:prstGeom>
        </p:spPr>
      </p:pic>
      <p:pic>
        <p:nvPicPr>
          <p:cNvPr id="14" name="Picture 2" descr="figun_29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7931" y="4058616"/>
            <a:ext cx="4030231" cy="8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55750" r="51186"/>
          <a:stretch/>
        </p:blipFill>
        <p:spPr>
          <a:xfrm>
            <a:off x="5108527" y="150404"/>
            <a:ext cx="3759775" cy="21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4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3"/>
          <a:stretch/>
        </p:blipFill>
        <p:spPr bwMode="auto">
          <a:xfrm>
            <a:off x="271304" y="4431323"/>
            <a:ext cx="6173501" cy="2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393" y="233227"/>
            <a:ext cx="389613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</a:t>
            </a:r>
            <a:r>
              <a:rPr lang="el-GR" sz="2800" dirty="0" smtClean="0"/>
              <a:t>β</a:t>
            </a:r>
            <a:r>
              <a:rPr lang="en-US" sz="2800" dirty="0" smtClean="0"/>
              <a:t>-Pleated Sheet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981" t="11914" b="42889"/>
          <a:stretch/>
        </p:blipFill>
        <p:spPr>
          <a:xfrm>
            <a:off x="271304" y="1760674"/>
            <a:ext cx="5752229" cy="2511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556" y="10345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β</a:t>
            </a:r>
            <a:r>
              <a:rPr lang="en-US" dirty="0"/>
              <a:t>-pleated sheet </a:t>
            </a:r>
            <a:r>
              <a:rPr lang="en-US" dirty="0">
                <a:sym typeface="Wingdings" pitchFamily="2" charset="2"/>
              </a:rPr>
              <a:t> AA far apart, R-groups face outwards</a:t>
            </a:r>
          </a:p>
        </p:txBody>
      </p:sp>
      <p:pic>
        <p:nvPicPr>
          <p:cNvPr id="7" name="Picture 2" descr="figun_29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51" y="202608"/>
            <a:ext cx="3473679" cy="16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8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6528"/>
          <a:stretch/>
        </p:blipFill>
        <p:spPr>
          <a:xfrm>
            <a:off x="156901" y="773723"/>
            <a:ext cx="4324664" cy="6072081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12724"/>
              </p:ext>
            </p:extLst>
          </p:nvPr>
        </p:nvGraphicFramePr>
        <p:xfrm>
          <a:off x="5877449" y="345853"/>
          <a:ext cx="2621006" cy="310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Image" r:id="rId4" imgW="2221996" imgH="2630207" progId="Photoshop.Image.7">
                  <p:embed/>
                </p:oleObj>
              </mc:Choice>
              <mc:Fallback>
                <p:oleObj name="Image" r:id="rId4" imgW="2221996" imgH="2630207" progId="Photoshop.Image.7">
                  <p:embed/>
                  <p:pic>
                    <p:nvPicPr>
                      <p:cNvPr id="1971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449" y="345853"/>
                        <a:ext cx="2621006" cy="3101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97780"/>
              </p:ext>
            </p:extLst>
          </p:nvPr>
        </p:nvGraphicFramePr>
        <p:xfrm>
          <a:off x="5326106" y="3523437"/>
          <a:ext cx="3405912" cy="332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Image" r:id="rId6" imgW="2731013" imgH="2663732" progId="Photoshop.Image.7">
                  <p:embed/>
                </p:oleObj>
              </mc:Choice>
              <mc:Fallback>
                <p:oleObj name="Image" r:id="rId6" imgW="2731013" imgH="2663732" progId="Photoshop.Image.7">
                  <p:embed/>
                  <p:pic>
                    <p:nvPicPr>
                      <p:cNvPr id="197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106" y="3523437"/>
                        <a:ext cx="3405912" cy="3322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107" y="242570"/>
            <a:ext cx="650043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</a:t>
            </a:r>
            <a:r>
              <a:rPr lang="en-US" sz="2800" dirty="0" smtClean="0"/>
              <a:t>– Different Ways to View Structures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687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640</Words>
  <Application>Microsoft Office PowerPoint</Application>
  <PresentationFormat>On-screen Show (4:3)</PresentationFormat>
  <Paragraphs>185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19</cp:revision>
  <dcterms:created xsi:type="dcterms:W3CDTF">2020-03-25T15:59:49Z</dcterms:created>
  <dcterms:modified xsi:type="dcterms:W3CDTF">2020-04-05T22:59:54Z</dcterms:modified>
</cp:coreProperties>
</file>