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76" r:id="rId4"/>
    <p:sldId id="259" r:id="rId5"/>
    <p:sldId id="260" r:id="rId6"/>
    <p:sldId id="261" r:id="rId7"/>
    <p:sldId id="262" r:id="rId8"/>
    <p:sldId id="263" r:id="rId9"/>
    <p:sldId id="264" r:id="rId10"/>
    <p:sldId id="277" r:id="rId11"/>
    <p:sldId id="265" r:id="rId12"/>
    <p:sldId id="266" r:id="rId13"/>
    <p:sldId id="278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118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716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609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077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02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855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37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814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4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320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082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461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B5C3A7-410D-4FD7-9055-E25D6E92A517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863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chem.libretexts.org/Courses/Sacramento_City_College/SCC%3A_Chem_309_-_General%2C_Organic_and_Biochemistry_(Bennett)/Text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molinstincts.com/structure/Cys-Glu-Lys-cstr-CT1030282440.html" TargetMode="External"/><Relationship Id="rId5" Type="http://schemas.openxmlformats.org/officeDocument/2006/relationships/hyperlink" Target="https://www.chemicalbook.com/ProductChemicalPropertiesCB6236748_EN.htm" TargetMode="Externa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1967" y="1490890"/>
            <a:ext cx="4294772" cy="20313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Overview/Topics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Definition/Why are they important</a:t>
            </a: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Structure of AA and Dipeptides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4 Types of Side Chains</a:t>
            </a: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Meaning of “Essential”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Zwitterions</a:t>
            </a: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Formation of Dipeptides</a:t>
            </a:r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4693841" y="1490890"/>
            <a:ext cx="4294772" cy="230832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Skills to Master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Draw </a:t>
            </a:r>
            <a:r>
              <a:rPr lang="en-US" dirty="0" smtClean="0"/>
              <a:t>Examples/ID</a:t>
            </a:r>
            <a:endParaRPr lang="en-US" dirty="0" smtClean="0"/>
          </a:p>
          <a:p>
            <a:pPr marL="800100" lvl="1" indent="-342900">
              <a:buFont typeface="+mj-lt"/>
              <a:buAutoNum type="alphaLcPeriod"/>
            </a:pPr>
            <a:r>
              <a:rPr lang="en-US" dirty="0" smtClean="0"/>
              <a:t>D/L Isomer</a:t>
            </a:r>
            <a:endParaRPr lang="en-US" dirty="0" smtClean="0"/>
          </a:p>
          <a:p>
            <a:pPr marL="800100" lvl="1" indent="-342900">
              <a:buFont typeface="+mj-lt"/>
              <a:buAutoNum type="alphaLcPeriod"/>
            </a:pPr>
            <a:r>
              <a:rPr lang="en-US" dirty="0" smtClean="0"/>
              <a:t>Nonpolar/Polar/Acid/Basic AA</a:t>
            </a:r>
            <a:endParaRPr lang="en-US" dirty="0" smtClean="0"/>
          </a:p>
          <a:p>
            <a:pPr marL="800100" lvl="1" indent="-342900">
              <a:buFont typeface="+mj-lt"/>
              <a:buAutoNum type="alphaLcPeriod"/>
            </a:pPr>
            <a:r>
              <a:rPr lang="en-US" dirty="0" smtClean="0"/>
              <a:t>Zwitterions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 smtClean="0"/>
              <a:t>Dipeptides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 smtClean="0"/>
              <a:t>N-Terminal/C-Terminal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 smtClean="0"/>
              <a:t>Peptide Linkage (Amide Bond)</a:t>
            </a:r>
            <a:endParaRPr lang="en-US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161967" y="4192100"/>
            <a:ext cx="4294772" cy="14773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Read</a:t>
            </a:r>
          </a:p>
          <a:p>
            <a:r>
              <a:rPr lang="en-US" dirty="0" smtClean="0"/>
              <a:t>Hein 10</a:t>
            </a:r>
            <a:r>
              <a:rPr lang="en-US" baseline="30000" dirty="0" smtClean="0"/>
              <a:t>th</a:t>
            </a:r>
            <a:r>
              <a:rPr lang="en-US" dirty="0" smtClean="0"/>
              <a:t> Edition </a:t>
            </a:r>
          </a:p>
          <a:p>
            <a:r>
              <a:rPr lang="en-US" dirty="0"/>
              <a:t>P</a:t>
            </a:r>
            <a:r>
              <a:rPr lang="en-US" dirty="0" smtClean="0"/>
              <a:t>ages </a:t>
            </a:r>
            <a:r>
              <a:rPr lang="en-US" dirty="0" smtClean="0"/>
              <a:t>793-803</a:t>
            </a:r>
            <a:endParaRPr lang="en-US" dirty="0" smtClean="0"/>
          </a:p>
          <a:p>
            <a:r>
              <a:rPr lang="en-US" dirty="0" smtClean="0"/>
              <a:t>Sections </a:t>
            </a:r>
            <a:r>
              <a:rPr lang="en-US" dirty="0" smtClean="0"/>
              <a:t>29.1-29.6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693841" y="4194473"/>
            <a:ext cx="4294772" cy="147732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Additional Useful Links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err="1" smtClean="0">
                <a:hlinkClick r:id="rId2"/>
              </a:rPr>
              <a:t>Libre</a:t>
            </a:r>
            <a:r>
              <a:rPr lang="en-US" dirty="0" smtClean="0">
                <a:hlinkClick r:id="rId2"/>
              </a:rPr>
              <a:t> Texts Sections </a:t>
            </a:r>
            <a:r>
              <a:rPr lang="en-US" dirty="0" smtClean="0">
                <a:hlinkClick r:id="rId2"/>
              </a:rPr>
              <a:t>16.1-16.3</a:t>
            </a:r>
            <a:r>
              <a:rPr lang="en-US" dirty="0" smtClean="0"/>
              <a:t> - </a:t>
            </a:r>
            <a:r>
              <a:rPr lang="en-US" sz="1200" dirty="0">
                <a:hlinkClick r:id="rId2"/>
              </a:rPr>
              <a:t>https://chem.libretexts.org/Courses/Sacramento_City_College/SCC%3A_Chem_309_-_General%2C_Organic_and_Biochemistry_(Bennett)/Text</a:t>
            </a:r>
            <a:endParaRPr lang="en-US" sz="1200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460592" y="206597"/>
            <a:ext cx="553651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CHE 102 Spring 2020</a:t>
            </a:r>
          </a:p>
          <a:p>
            <a:pPr algn="ctr"/>
            <a:r>
              <a:rPr lang="en-US" sz="3200" dirty="0" smtClean="0"/>
              <a:t>Lecture </a:t>
            </a:r>
            <a:r>
              <a:rPr lang="en-US" sz="3200" dirty="0" smtClean="0"/>
              <a:t>29a </a:t>
            </a:r>
            <a:r>
              <a:rPr lang="en-US" sz="3200" dirty="0" smtClean="0"/>
              <a:t>– </a:t>
            </a:r>
            <a:r>
              <a:rPr lang="en-US" sz="3200" dirty="0" smtClean="0"/>
              <a:t>Amino Acid </a:t>
            </a:r>
            <a:r>
              <a:rPr lang="en-US" sz="3200" dirty="0" smtClean="0"/>
              <a:t>Basics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9322" y="5848829"/>
            <a:ext cx="2620255" cy="92333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Cheat Sheet:   </a:t>
            </a:r>
            <a:r>
              <a:rPr lang="en-US" dirty="0" smtClean="0"/>
              <a:t>You will have Table </a:t>
            </a:r>
            <a:r>
              <a:rPr lang="en-US" dirty="0" smtClean="0"/>
              <a:t>29.1 </a:t>
            </a:r>
            <a:r>
              <a:rPr lang="en-US" dirty="0" smtClean="0"/>
              <a:t>on all exams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606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16712" t="11341" r="16712" b="8932"/>
          <a:stretch/>
        </p:blipFill>
        <p:spPr>
          <a:xfrm>
            <a:off x="5668019" y="2643259"/>
            <a:ext cx="2962656" cy="35478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244" y="924907"/>
            <a:ext cx="5981700" cy="28003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44168" y="228600"/>
            <a:ext cx="5805179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Variety of ways to draw the molecules.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540" y="4023854"/>
            <a:ext cx="2419048" cy="180952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46244" y="6006465"/>
            <a:ext cx="26176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5"/>
              </a:rPr>
              <a:t>LYS-LYS-GLY-GLU structure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850899" y="6191131"/>
            <a:ext cx="25968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solidFill>
                  <a:srgbClr val="F1F3F4"/>
                </a:solidFill>
                <a:latin typeface="Roboto"/>
                <a:hlinkClick r:id="rId6"/>
              </a:rPr>
              <a:t>Cys</a:t>
            </a:r>
            <a:r>
              <a:rPr lang="en-US" dirty="0" smtClean="0">
                <a:solidFill>
                  <a:srgbClr val="F1F3F4"/>
                </a:solidFill>
                <a:latin typeface="Roboto"/>
                <a:hlinkClick r:id="rId6"/>
              </a:rPr>
              <a:t>-</a:t>
            </a:r>
            <a:r>
              <a:rPr lang="en-US" dirty="0" err="1" smtClean="0">
                <a:solidFill>
                  <a:srgbClr val="F1F3F4"/>
                </a:solidFill>
                <a:latin typeface="Roboto"/>
                <a:hlinkClick r:id="rId6"/>
              </a:rPr>
              <a:t>Glu</a:t>
            </a:r>
            <a:r>
              <a:rPr lang="en-US" dirty="0" smtClean="0">
                <a:solidFill>
                  <a:srgbClr val="F1F3F4"/>
                </a:solidFill>
                <a:latin typeface="Roboto"/>
                <a:hlinkClick r:id="rId6"/>
              </a:rPr>
              <a:t>-Lys </a:t>
            </a:r>
            <a:r>
              <a:rPr lang="en-US" dirty="0">
                <a:solidFill>
                  <a:srgbClr val="F1F3F4"/>
                </a:solidFill>
                <a:latin typeface="Roboto"/>
                <a:hlinkClick r:id="rId6"/>
              </a:rPr>
              <a:t>Structure</a:t>
            </a:r>
            <a:endParaRPr lang="en-US" b="0" i="0" dirty="0">
              <a:effectLst/>
              <a:latin typeface="Roboto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01096" y="925068"/>
            <a:ext cx="2597928" cy="132343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Can you</a:t>
            </a:r>
            <a:r>
              <a:rPr lang="en-US" sz="1600" dirty="0" smtClean="0"/>
              <a:t>:</a:t>
            </a:r>
            <a:endParaRPr lang="en-US" sz="1600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/>
              <a:t>Be comfortable with the many different ways to draw/represent molecules?</a:t>
            </a:r>
          </a:p>
        </p:txBody>
      </p:sp>
    </p:spTree>
    <p:extLst>
      <p:ext uri="{BB962C8B-B14F-4D97-AF65-F5344CB8AC3E}">
        <p14:creationId xmlns:p14="http://schemas.microsoft.com/office/powerpoint/2010/main" val="28361399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8534" y="1272246"/>
            <a:ext cx="6305803" cy="427851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40080" y="5690908"/>
            <a:ext cx="79827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H-SER-ASP-ALA-ALA-VAL-ASP-THR-SER-SER-GLU-ILE-THR-THR-LYS-ASP-LEU-LYS-GLU-LYS-LYS-GLU-VAL-VAL-GLU-GLU-ALA-GLU-ASN-OH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56032" y="211490"/>
            <a:ext cx="3630674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An “Excessive” Example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5665343" y="172481"/>
            <a:ext cx="3349293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Can you</a:t>
            </a:r>
            <a:r>
              <a:rPr lang="en-US" sz="1600" dirty="0" smtClean="0"/>
              <a:t>:</a:t>
            </a:r>
            <a:endParaRPr lang="en-US" sz="1600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/>
              <a:t>Identify the various AA residues in the polypeptide?</a:t>
            </a:r>
          </a:p>
        </p:txBody>
      </p:sp>
    </p:spTree>
    <p:extLst>
      <p:ext uri="{BB962C8B-B14F-4D97-AF65-F5344CB8AC3E}">
        <p14:creationId xmlns:p14="http://schemas.microsoft.com/office/powerpoint/2010/main" val="24588033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3200" y="217896"/>
            <a:ext cx="3343288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AA/Polypeptide Math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380297" y="886968"/>
            <a:ext cx="3465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How many ways can you order AA?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0277709"/>
              </p:ext>
            </p:extLst>
          </p:nvPr>
        </p:nvGraphicFramePr>
        <p:xfrm>
          <a:off x="307145" y="1365576"/>
          <a:ext cx="5367342" cy="3134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91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891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891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#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 of AA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Possible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 Combinations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# of combinations</a:t>
                      </a:r>
                    </a:p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(polypeptides)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dk1"/>
                          </a:solidFill>
                        </a:rPr>
                        <a:t>AB</a:t>
                      </a:r>
                      <a:r>
                        <a:rPr lang="en-US" sz="1800" baseline="0" dirty="0" smtClean="0">
                          <a:solidFill>
                            <a:schemeClr val="dk1"/>
                          </a:solidFill>
                        </a:rPr>
                        <a:t>, BA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2!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 = 1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×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2 = 2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dk1"/>
                          </a:solidFill>
                        </a:rPr>
                        <a:t>ABC,</a:t>
                      </a:r>
                      <a:r>
                        <a:rPr lang="en-US" sz="1800" baseline="0" dirty="0" smtClean="0">
                          <a:solidFill>
                            <a:schemeClr val="dk1"/>
                          </a:solidFill>
                        </a:rPr>
                        <a:t> ACB, CAB</a:t>
                      </a:r>
                    </a:p>
                    <a:p>
                      <a:pPr algn="ctr"/>
                      <a:r>
                        <a:rPr lang="en-US" sz="1800" baseline="0" dirty="0" smtClean="0">
                          <a:solidFill>
                            <a:schemeClr val="dk1"/>
                          </a:solidFill>
                        </a:rPr>
                        <a:t>BAC, BCA, CBA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3! = 1×2×3 = 6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4 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4!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 = 1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×2×3×4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 =24</a:t>
                      </a:r>
                      <a:endParaRPr lang="en-US" sz="18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3,528,800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1.3×10</a:t>
                      </a:r>
                      <a:r>
                        <a:rPr lang="en-US" sz="1800" baseline="30000" dirty="0" smtClean="0">
                          <a:solidFill>
                            <a:schemeClr val="tx1"/>
                          </a:solidFill>
                        </a:rPr>
                        <a:t>12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 (trillion)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32040468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30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2.65×10</a:t>
                      </a:r>
                      <a:r>
                        <a:rPr lang="en-US" sz="1800" baseline="30000" dirty="0" smtClean="0">
                          <a:solidFill>
                            <a:schemeClr val="tx1"/>
                          </a:solidFill>
                        </a:rPr>
                        <a:t>32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 (???)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540689875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07145" y="4939730"/>
            <a:ext cx="4442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Many proteins are 100’s or 1000’s of AA long!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674487" y="5859243"/>
            <a:ext cx="3349293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Can you</a:t>
            </a:r>
            <a:r>
              <a:rPr lang="en-US" sz="1600" dirty="0" smtClean="0"/>
              <a:t>:</a:t>
            </a:r>
            <a:endParaRPr lang="en-US" sz="1600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/>
              <a:t>Comprehend the shear number of possible polypeptides or proteins!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22726096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96" y="2596896"/>
            <a:ext cx="5281900" cy="4146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2029" y="396621"/>
            <a:ext cx="5752087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Polypeptides: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Small chains of AA (40-50 units)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Many ways to connect together (N!)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~30 biologically relevant ones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Read specific examples in Ch. 29.6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Hormones </a:t>
            </a:r>
            <a:r>
              <a:rPr lang="en-US" dirty="0" smtClean="0"/>
              <a:t>or Nerve transmitters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Small changes structure </a:t>
            </a:r>
            <a:r>
              <a:rPr lang="en-US" dirty="0" smtClean="0">
                <a:sym typeface="Wingdings" pitchFamily="2" charset="2"/>
              </a:rPr>
              <a:t> HUGE changes in functionality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621024" y="144438"/>
            <a:ext cx="5383333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Polypeptides – Biological Properties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5655064" y="5173443"/>
            <a:ext cx="3349293" cy="156966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Can you</a:t>
            </a:r>
            <a:r>
              <a:rPr lang="en-US" sz="1600" dirty="0" smtClean="0"/>
              <a:t>:</a:t>
            </a:r>
            <a:endParaRPr lang="en-US" sz="1600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/>
              <a:t>Relationship between Chemical Structure </a:t>
            </a:r>
            <a:r>
              <a:rPr lang="en-US" sz="1600" dirty="0"/>
              <a:t>-&gt; Physical Properties -&gt; Biological </a:t>
            </a:r>
            <a:r>
              <a:rPr lang="en-US" sz="1600" dirty="0" smtClean="0"/>
              <a:t>Property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/>
              <a:t>Small change -&gt; Big effect or…</a:t>
            </a:r>
            <a:endParaRPr lang="en-US" sz="16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/>
              <a:t>Big change -&gt; No effect</a:t>
            </a:r>
          </a:p>
        </p:txBody>
      </p:sp>
    </p:spTree>
    <p:extLst>
      <p:ext uri="{BB962C8B-B14F-4D97-AF65-F5344CB8AC3E}">
        <p14:creationId xmlns:p14="http://schemas.microsoft.com/office/powerpoint/2010/main" val="17834045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42032" y="155448"/>
            <a:ext cx="3854581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Amino Acid - Background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146304" y="786384"/>
            <a:ext cx="6968190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Amino Acids (AA for shorthand)</a:t>
            </a:r>
          </a:p>
          <a:p>
            <a:pPr marL="342900" indent="-342900">
              <a:buAutoNum type="arabicPeriod"/>
            </a:pPr>
            <a:r>
              <a:rPr lang="en-US" dirty="0" smtClean="0"/>
              <a:t>Many functional uses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 smtClean="0"/>
              <a:t>Structural Material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 smtClean="0"/>
              <a:t>Enzymes/Catalysts (Ch. 31)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 smtClean="0"/>
              <a:t>Nutritional – Growth and Maintenance (Ch. 32/35)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Some </a:t>
            </a:r>
            <a:r>
              <a:rPr lang="en-US" dirty="0"/>
              <a:t>individually important (or converted to important molecules)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 err="1"/>
              <a:t>Gly</a:t>
            </a:r>
            <a:r>
              <a:rPr lang="en-US" dirty="0"/>
              <a:t>, </a:t>
            </a:r>
            <a:r>
              <a:rPr lang="en-US" dirty="0" err="1"/>
              <a:t>Glu</a:t>
            </a:r>
            <a:r>
              <a:rPr lang="en-US" dirty="0"/>
              <a:t>, Tyr </a:t>
            </a:r>
            <a:r>
              <a:rPr lang="en-US" dirty="0">
                <a:sym typeface="Wingdings" pitchFamily="2" charset="2"/>
              </a:rPr>
              <a:t> neurotransmitters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>
                <a:sym typeface="Wingdings" pitchFamily="2" charset="2"/>
              </a:rPr>
              <a:t>Tyr  </a:t>
            </a:r>
            <a:r>
              <a:rPr lang="en-US" u="sng" dirty="0">
                <a:sym typeface="Wingdings" pitchFamily="2" charset="2"/>
              </a:rPr>
              <a:t>parent/precursor</a:t>
            </a:r>
            <a:r>
              <a:rPr lang="en-US" dirty="0">
                <a:sym typeface="Wingdings" pitchFamily="2" charset="2"/>
              </a:rPr>
              <a:t> for epinephrine (adrenaline)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>
                <a:sym typeface="Wingdings" pitchFamily="2" charset="2"/>
              </a:rPr>
              <a:t>His  stomach secretes </a:t>
            </a:r>
            <a:r>
              <a:rPr lang="en-US" dirty="0" err="1">
                <a:sym typeface="Wingdings" pitchFamily="2" charset="2"/>
              </a:rPr>
              <a:t>HCl</a:t>
            </a:r>
            <a:r>
              <a:rPr lang="en-US" dirty="0">
                <a:sym typeface="Wingdings" pitchFamily="2" charset="2"/>
              </a:rPr>
              <a:t>, symptoms for inflammation, colds</a:t>
            </a:r>
            <a:r>
              <a:rPr lang="en-US" dirty="0" smtClean="0">
                <a:sym typeface="Wingdings" pitchFamily="2" charset="2"/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ym typeface="Wingdings" pitchFamily="2" charset="2"/>
              </a:rPr>
              <a:t>Building blocks for polypeptides and Proteins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ym typeface="Wingdings" pitchFamily="2" charset="2"/>
              </a:rPr>
              <a:t>Essential </a:t>
            </a:r>
            <a:r>
              <a:rPr lang="en-US" dirty="0">
                <a:sym typeface="Wingdings" pitchFamily="2" charset="2"/>
              </a:rPr>
              <a:t>(10)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>
                <a:sym typeface="Wingdings" pitchFamily="2" charset="2"/>
              </a:rPr>
              <a:t>needed for normal health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>
                <a:sym typeface="Wingdings" pitchFamily="2" charset="2"/>
              </a:rPr>
              <a:t>not synthesized by the body 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>
                <a:sym typeface="Wingdings" pitchFamily="2" charset="2"/>
              </a:rPr>
              <a:t>must be supplied by diet </a:t>
            </a:r>
            <a:endParaRPr lang="en-US" dirty="0" smtClean="0">
              <a:sym typeface="Wingdings" pitchFamily="2" charset="2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ym typeface="Wingdings" pitchFamily="2" charset="2"/>
              </a:rPr>
              <a:t>Complete (animal) vs. Incomplete (vegetable) protein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endParaRPr lang="en-US" dirty="0">
              <a:sym typeface="Wingdings" pitchFamily="2" charset="2"/>
            </a:endParaRPr>
          </a:p>
          <a:p>
            <a:pPr marL="342900" indent="-342900">
              <a:buFont typeface="+mj-lt"/>
              <a:buAutoNum type="arabicPeriod"/>
            </a:pPr>
            <a:endParaRPr lang="en-US" dirty="0" smtClean="0">
              <a:sym typeface="Wingdings" pitchFamily="2" charset="2"/>
            </a:endParaRPr>
          </a:p>
          <a:p>
            <a:pPr marL="342900" indent="-342900">
              <a:buFont typeface="+mj-lt"/>
              <a:buAutoNum type="arabicPeriod"/>
            </a:pPr>
            <a:endParaRPr lang="en-US" dirty="0">
              <a:sym typeface="Wingdings" pitchFamily="2" charset="2"/>
            </a:endParaRPr>
          </a:p>
          <a:p>
            <a:pPr marL="800100" lvl="1" indent="-342900">
              <a:buFont typeface="+mj-lt"/>
              <a:buAutoNum type="alphaLcPeriod"/>
            </a:pP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52124" y="5559115"/>
            <a:ext cx="2977333" cy="107721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Can you: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/>
              <a:t>Many uses of AA/Proteins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/>
              <a:t>Definitions – Essential, Complete, Incomplete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1400897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448" y="4700015"/>
            <a:ext cx="5168636" cy="207606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0096" y="201061"/>
            <a:ext cx="3614928" cy="56483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72768" y="109728"/>
            <a:ext cx="5358903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Structure to Function Relationship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155448" y="1014984"/>
            <a:ext cx="48371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Sequence of AA (structure) provides specific functionality.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Glycine and Alanine Rich regions provide large amounts of LDF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Makes spider silk “super strong”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992624" y="5945087"/>
            <a:ext cx="4126533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Can you</a:t>
            </a:r>
            <a:r>
              <a:rPr lang="en-US" sz="1600" dirty="0" smtClean="0"/>
              <a:t>:</a:t>
            </a:r>
            <a:endParaRPr lang="en-US" sz="1600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/>
              <a:t>Relationship between Chemical Structure </a:t>
            </a:r>
            <a:r>
              <a:rPr lang="en-US" sz="1600" dirty="0"/>
              <a:t>-&gt; Physical Properties -&gt; Biological Property</a:t>
            </a:r>
          </a:p>
        </p:txBody>
      </p:sp>
    </p:spTree>
    <p:extLst>
      <p:ext uri="{BB962C8B-B14F-4D97-AF65-F5344CB8AC3E}">
        <p14:creationId xmlns:p14="http://schemas.microsoft.com/office/powerpoint/2010/main" val="32592267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40864" y="201168"/>
            <a:ext cx="4379789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Amino Acid – Basic Structure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354685" y="1040123"/>
            <a:ext cx="317574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Amino Acid Structure: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Amide “amino” (N-terminal)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CA “acid” (C-terminal)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R-group </a:t>
            </a:r>
            <a:r>
              <a:rPr lang="en-US" dirty="0" smtClean="0"/>
              <a:t>(</a:t>
            </a:r>
            <a:r>
              <a:rPr lang="en-US" dirty="0" smtClean="0"/>
              <a:t>variable)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D/L </a:t>
            </a:r>
            <a:r>
              <a:rPr lang="en-US" dirty="0" smtClean="0"/>
              <a:t>Isomers</a:t>
            </a:r>
            <a:endParaRPr lang="en-US" dirty="0"/>
          </a:p>
        </p:txBody>
      </p:sp>
      <p:pic>
        <p:nvPicPr>
          <p:cNvPr id="4" name="Picture 3" descr="I:\CNCC\Classes\CHE 102\Figures\Ch 28 and 29\amino_acid_structure_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5" t="21531" r="3294" b="5742"/>
          <a:stretch/>
        </p:blipFill>
        <p:spPr bwMode="auto">
          <a:xfrm>
            <a:off x="3779832" y="916304"/>
            <a:ext cx="3416496" cy="1854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8941" y="3374136"/>
            <a:ext cx="4780424" cy="2203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40437" y="5881079"/>
            <a:ext cx="2685059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Can you</a:t>
            </a:r>
            <a:r>
              <a:rPr lang="en-US" sz="1600" dirty="0" smtClean="0"/>
              <a:t>:</a:t>
            </a:r>
            <a:endParaRPr lang="en-US" sz="1600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/>
              <a:t>Identify FG</a:t>
            </a:r>
            <a:endParaRPr lang="en-US" sz="16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/>
              <a:t>Identify D and L Isomers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9215234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0704" y="929259"/>
            <a:ext cx="52356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AA – Side Chains: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Side chains determine the functionality of the AA b/c the –COOH and –</a:t>
            </a:r>
            <a:r>
              <a:rPr lang="en-US" dirty="0" smtClean="0"/>
              <a:t>NH</a:t>
            </a:r>
            <a:r>
              <a:rPr lang="en-US" baseline="-25000" dirty="0" smtClean="0"/>
              <a:t>2</a:t>
            </a:r>
            <a:r>
              <a:rPr lang="en-US" dirty="0" smtClean="0"/>
              <a:t> groups </a:t>
            </a:r>
            <a:r>
              <a:rPr lang="en-US" dirty="0" smtClean="0"/>
              <a:t>react to form the </a:t>
            </a:r>
            <a:r>
              <a:rPr lang="en-US" dirty="0" smtClean="0"/>
              <a:t>backbone (More in Ch. 29.7)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3 </a:t>
            </a:r>
            <a:r>
              <a:rPr lang="en-US" dirty="0" smtClean="0"/>
              <a:t>letter abbreviations (given on cheat sheet)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8063790"/>
              </p:ext>
            </p:extLst>
          </p:nvPr>
        </p:nvGraphicFramePr>
        <p:xfrm>
          <a:off x="224849" y="2776445"/>
          <a:ext cx="5367342" cy="293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91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891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891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Classification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Functional Group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Property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Nonpolar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-R (aliphatic or aromatic) 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Hydrophobic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Polar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-COOH, -NH</a:t>
                      </a:r>
                      <a:r>
                        <a:rPr lang="en-US" sz="1800" baseline="-25000" dirty="0" smtClean="0"/>
                        <a:t>2</a:t>
                      </a:r>
                      <a:r>
                        <a:rPr lang="en-US" sz="1800" dirty="0" smtClean="0"/>
                        <a:t>, -OH 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Hydrophilic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Acidic 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-COOH (extra)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Lose 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H 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sym typeface="Wingdings" pitchFamily="2" charset="2"/>
                        </a:rPr>
                        <a:t> anion  Salt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sym typeface="Wingdings" pitchFamily="2" charset="2"/>
                        </a:rPr>
                        <a:t> Bridges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Basic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-NH</a:t>
                      </a:r>
                      <a:r>
                        <a:rPr lang="en-US" sz="1800" baseline="-25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 (extra)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smtClean="0">
                          <a:solidFill>
                            <a:schemeClr val="tx1"/>
                          </a:solidFill>
                        </a:rPr>
                        <a:t>Gain </a:t>
                      </a:r>
                      <a:r>
                        <a:rPr lang="en-US" sz="1800" smtClean="0">
                          <a:solidFill>
                            <a:schemeClr val="tx1"/>
                          </a:solidFill>
                        </a:rPr>
                        <a:t>H 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sym typeface="Wingdings" pitchFamily="2" charset="2"/>
                        </a:rPr>
                        <a:t> 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  <a:sym typeface="Wingdings" pitchFamily="2" charset="2"/>
                        </a:rPr>
                        <a:t>cation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sym typeface="Wingdings" pitchFamily="2" charset="2"/>
                        </a:rPr>
                        <a:t>  Salt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sym typeface="Wingdings" pitchFamily="2" charset="2"/>
                        </a:rPr>
                        <a:t> Bridges</a:t>
                      </a:r>
                      <a:endParaRPr lang="en-US" sz="18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340864" y="201168"/>
            <a:ext cx="4379789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Amino Acid – Basic Structure</a:t>
            </a:r>
            <a:endParaRPr lang="en-US" sz="2800" dirty="0"/>
          </a:p>
        </p:txBody>
      </p:sp>
      <p:pic>
        <p:nvPicPr>
          <p:cNvPr id="6" name="Picture 5" descr="I:\CNCC\Classes\CHE 102\Figures\Ch 28 and 29\amino_acid_structure_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5" t="21531" r="3294" b="5742"/>
          <a:stretch/>
        </p:blipFill>
        <p:spPr bwMode="auto">
          <a:xfrm>
            <a:off x="5526336" y="602088"/>
            <a:ext cx="3416496" cy="1854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068642" y="2776445"/>
            <a:ext cx="2620255" cy="92333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Cheat Sheet:   </a:t>
            </a:r>
            <a:r>
              <a:rPr lang="en-US" dirty="0" smtClean="0"/>
              <a:t>You will have Table </a:t>
            </a:r>
            <a:r>
              <a:rPr lang="en-US" dirty="0" smtClean="0"/>
              <a:t>29.1 </a:t>
            </a:r>
            <a:r>
              <a:rPr lang="en-US" dirty="0" smtClean="0"/>
              <a:t>on all exams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367501" y="5201375"/>
            <a:ext cx="2685059" cy="156966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Can you</a:t>
            </a:r>
            <a:r>
              <a:rPr lang="en-US" sz="1600" dirty="0" smtClean="0"/>
              <a:t>:</a:t>
            </a:r>
            <a:endParaRPr lang="en-US" sz="1600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/>
              <a:t>Identify FG for each classification</a:t>
            </a:r>
            <a:endParaRPr lang="en-US" sz="16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/>
              <a:t>Given an AA Characterize it using the classifications given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9243143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662" y="1574128"/>
            <a:ext cx="4535936" cy="1547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28447" y="922020"/>
            <a:ext cx="7660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Zwitterion:  </a:t>
            </a:r>
            <a:r>
              <a:rPr lang="en-US" dirty="0" smtClean="0"/>
              <a:t>dipolar form of AA, found at biological pH’s (internal acid/base </a:t>
            </a:r>
            <a:r>
              <a:rPr lang="en-US" dirty="0" err="1" smtClean="0"/>
              <a:t>Rxn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44168" y="228600"/>
            <a:ext cx="6320513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Zwitterions – physiological structure of AA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73152" y="6254496"/>
            <a:ext cx="5530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*More later when we explore Electrophoresis (Ch. 29.11)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322151" y="6039053"/>
            <a:ext cx="2685059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Can you</a:t>
            </a:r>
            <a:r>
              <a:rPr lang="en-US" sz="1600" dirty="0" smtClean="0"/>
              <a:t>:</a:t>
            </a:r>
            <a:endParaRPr lang="en-US" sz="1600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/>
              <a:t>Draw a Zwitterion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566772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788" y="1860686"/>
            <a:ext cx="5494628" cy="2354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56234" y="1107871"/>
            <a:ext cx="59805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Amphoteric:  </a:t>
            </a:r>
            <a:r>
              <a:rPr lang="en-US" dirty="0" smtClean="0"/>
              <a:t>molecules with properties </a:t>
            </a:r>
            <a:r>
              <a:rPr lang="en-US" dirty="0"/>
              <a:t>of both acid and base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40864" y="201168"/>
            <a:ext cx="4188326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Amino Acid – </a:t>
            </a:r>
            <a:r>
              <a:rPr lang="en-US" sz="2800" dirty="0" err="1" smtClean="0"/>
              <a:t>Amphoterism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73152" y="6254496"/>
            <a:ext cx="5530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*More later when we explore Electrophoresis (Ch. 29.11)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336792" y="5715887"/>
            <a:ext cx="2685059" cy="107721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Can you</a:t>
            </a:r>
            <a:r>
              <a:rPr lang="en-US" sz="1600" dirty="0" smtClean="0"/>
              <a:t>:</a:t>
            </a:r>
            <a:endParaRPr lang="en-US" sz="1600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/>
              <a:t>Draw how an AA  Zwitterion will react with an Acid or Base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6684264" y="2507683"/>
            <a:ext cx="1275477" cy="92333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Remember </a:t>
            </a:r>
          </a:p>
          <a:p>
            <a:r>
              <a:rPr lang="en-US" dirty="0" smtClean="0"/>
              <a:t>Opposites </a:t>
            </a:r>
          </a:p>
          <a:p>
            <a:r>
              <a:rPr lang="en-US" dirty="0" smtClean="0"/>
              <a:t>Attract!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69163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14016" y="228600"/>
            <a:ext cx="4032451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Formation of Polypeptides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6364224" y="5468999"/>
            <a:ext cx="2685059" cy="132343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Can you</a:t>
            </a:r>
            <a:r>
              <a:rPr lang="en-US" sz="1600" dirty="0" smtClean="0"/>
              <a:t>:</a:t>
            </a:r>
            <a:endParaRPr lang="en-US" sz="1600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/>
              <a:t>Given 2 AA can you draw the Dipeptide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/>
              <a:t>Identify FG’s/Bonds/Type of Reaction</a:t>
            </a:r>
            <a:endParaRPr lang="en-US" sz="1600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085" y="2369057"/>
            <a:ext cx="8412212" cy="2148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57085" y="996970"/>
            <a:ext cx="491480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Formation Reaction: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Dehydration reaction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CA + Amine </a:t>
            </a:r>
            <a:r>
              <a:rPr lang="en-US" dirty="0" smtClean="0">
                <a:sym typeface="Wingdings" pitchFamily="2" charset="2"/>
              </a:rPr>
              <a:t> Amide</a:t>
            </a: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Amide structure/Peptide bond/Peptide linkage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8466" y="5869108"/>
            <a:ext cx="2620255" cy="92333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Cheat Sheet:   </a:t>
            </a:r>
            <a:r>
              <a:rPr lang="en-US" dirty="0" smtClean="0"/>
              <a:t>You will have Table </a:t>
            </a:r>
            <a:r>
              <a:rPr lang="en-US" dirty="0" smtClean="0"/>
              <a:t>29.1 </a:t>
            </a:r>
            <a:r>
              <a:rPr lang="en-US" dirty="0" smtClean="0"/>
              <a:t>on all exams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618801" y="4468762"/>
            <a:ext cx="2005164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N-Terminal Residue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-NH</a:t>
            </a:r>
            <a:r>
              <a:rPr lang="en-US" baseline="-25000" dirty="0" smtClean="0">
                <a:solidFill>
                  <a:srgbClr val="00B050"/>
                </a:solidFill>
              </a:rPr>
              <a:t>2</a:t>
            </a:r>
            <a:r>
              <a:rPr lang="en-US" dirty="0" smtClean="0">
                <a:solidFill>
                  <a:srgbClr val="00B050"/>
                </a:solidFill>
              </a:rPr>
              <a:t> or –NH</a:t>
            </a:r>
            <a:r>
              <a:rPr lang="en-US" baseline="-25000" dirty="0" smtClean="0">
                <a:solidFill>
                  <a:srgbClr val="00B050"/>
                </a:solidFill>
              </a:rPr>
              <a:t>3</a:t>
            </a:r>
            <a:r>
              <a:rPr lang="en-US" baseline="30000" dirty="0" smtClean="0">
                <a:solidFill>
                  <a:srgbClr val="00B050"/>
                </a:solidFill>
              </a:rPr>
              <a:t>+</a:t>
            </a:r>
            <a:endParaRPr lang="en-US" baseline="30000" dirty="0">
              <a:solidFill>
                <a:srgbClr val="00B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69767" y="3443477"/>
            <a:ext cx="1979516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C-Terminal Residue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-COOH or –COO</a:t>
            </a:r>
            <a:r>
              <a:rPr lang="en-US" baseline="30000" dirty="0">
                <a:solidFill>
                  <a:srgbClr val="00B050"/>
                </a:solidFill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30858258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14016" y="228600"/>
            <a:ext cx="4032451" cy="95410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Formation of Polypeptides</a:t>
            </a:r>
          </a:p>
          <a:p>
            <a:pPr algn="ctr"/>
            <a:r>
              <a:rPr lang="en-US" sz="2800" dirty="0" smtClean="0"/>
              <a:t>“You try it”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621792" y="1426464"/>
            <a:ext cx="7163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Draw the Dipeptide </a:t>
            </a:r>
            <a:r>
              <a:rPr lang="en-US" dirty="0" err="1" smtClean="0"/>
              <a:t>Glu</a:t>
            </a:r>
            <a:r>
              <a:rPr lang="en-US" dirty="0" smtClean="0"/>
              <a:t>-Lys (Hit pause, try it yourself, then watch me do it)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96985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181</TotalTime>
  <Words>785</Words>
  <Application>Microsoft Office PowerPoint</Application>
  <PresentationFormat>On-screen Show (4:3)</PresentationFormat>
  <Paragraphs>158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Arial</vt:lpstr>
      <vt:lpstr>Calibri</vt:lpstr>
      <vt:lpstr>Calibri Light</vt:lpstr>
      <vt:lpstr>Roboto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McLaughlin, Jay</dc:creator>
  <cp:lastModifiedBy>McLaughlin, Jay</cp:lastModifiedBy>
  <cp:revision>18</cp:revision>
  <dcterms:created xsi:type="dcterms:W3CDTF">2020-03-25T15:59:49Z</dcterms:created>
  <dcterms:modified xsi:type="dcterms:W3CDTF">2020-03-30T21:53:50Z</dcterms:modified>
</cp:coreProperties>
</file>