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0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C3A7-410D-4FD7-9055-E25D6E92A517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" y="1490890"/>
            <a:ext cx="4294772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Overview/Topics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Reactions</a:t>
            </a:r>
            <a:r>
              <a:rPr lang="en-US" dirty="0"/>
              <a:t> </a:t>
            </a:r>
            <a:r>
              <a:rPr lang="en-US" dirty="0" smtClean="0"/>
              <a:t>“Review”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Dehydration (- H</a:t>
            </a:r>
            <a:r>
              <a:rPr lang="en-US" baseline="-25000" dirty="0" smtClean="0"/>
              <a:t>2</a:t>
            </a:r>
            <a:r>
              <a:rPr lang="en-US" dirty="0" smtClean="0"/>
              <a:t>O)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Hydrolysis (+ H</a:t>
            </a:r>
            <a:r>
              <a:rPr lang="en-US" baseline="-25000" dirty="0" smtClean="0"/>
              <a:t>2</a:t>
            </a:r>
            <a:r>
              <a:rPr lang="en-US" dirty="0" smtClean="0"/>
              <a:t>O)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Dehydrogenation (- 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Hydrogenation (+ 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3841" y="1490890"/>
            <a:ext cx="4294772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Skills to Master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Complete chemical reactions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Understand </a:t>
            </a:r>
            <a:r>
              <a:rPr lang="en-US" smtClean="0"/>
              <a:t>Diagnostic Tests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61967" y="3452291"/>
            <a:ext cx="4294772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Read</a:t>
            </a:r>
          </a:p>
          <a:p>
            <a:pPr marL="342900" indent="-342900">
              <a:buAutoNum type="arabicPeriod"/>
            </a:pPr>
            <a:r>
              <a:rPr lang="en-US" dirty="0" smtClean="0"/>
              <a:t>Nothing to read, review reactions from previous chapters.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93841" y="3456852"/>
            <a:ext cx="4294772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Additional Useful Links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Reaction Guide on </a:t>
            </a:r>
            <a:r>
              <a:rPr lang="en-US" dirty="0" err="1" smtClean="0"/>
              <a:t>Chemhaven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03864" y="206597"/>
            <a:ext cx="50499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CHE 102 Spring 2020</a:t>
            </a:r>
          </a:p>
          <a:p>
            <a:pPr algn="ctr"/>
            <a:r>
              <a:rPr lang="en-US" sz="3200" dirty="0" smtClean="0"/>
              <a:t>Lecture 28d – Lipid Reactions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322" y="5848829"/>
            <a:ext cx="2620255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Cheat Sheet:   </a:t>
            </a:r>
            <a:r>
              <a:rPr lang="en-US" dirty="0" smtClean="0"/>
              <a:t>You will have Table 28.1 on all exams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0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49" y="784563"/>
            <a:ext cx="78962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Dehydration reactions are how most molecules in this chapter are formed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Glycerol + 3 FA </a:t>
            </a:r>
            <a:r>
              <a:rPr lang="en-US" dirty="0">
                <a:sym typeface="Wingdings" pitchFamily="2" charset="2"/>
              </a:rPr>
              <a:t> Fats and Oils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>
                <a:sym typeface="Wingdings" pitchFamily="2" charset="2"/>
              </a:rPr>
              <a:t>CA + Alcohol  Waxes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>
                <a:sym typeface="Wingdings" pitchFamily="2" charset="2"/>
              </a:rPr>
              <a:t>Glycerol + 2 FA + Phosphate + Amino-alcohol  Phospholipid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>
                <a:sym typeface="Wingdings" pitchFamily="2" charset="2"/>
              </a:rPr>
              <a:t>Etc…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09925" y="104775"/>
            <a:ext cx="224074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Dehydration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857875" y="5776508"/>
            <a:ext cx="3163248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/>
              <a:t>Can you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Complete the reaction given the products?</a:t>
            </a:r>
          </a:p>
        </p:txBody>
      </p:sp>
    </p:spTree>
    <p:extLst>
      <p:ext uri="{BB962C8B-B14F-4D97-AF65-F5344CB8AC3E}">
        <p14:creationId xmlns:p14="http://schemas.microsoft.com/office/powerpoint/2010/main" val="14008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49" y="784563"/>
            <a:ext cx="7896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Hydrolysis </a:t>
            </a:r>
            <a:r>
              <a:rPr lang="en-US" dirty="0"/>
              <a:t>reactions are how most molecules in this chapter are </a:t>
            </a:r>
            <a:r>
              <a:rPr lang="en-US" dirty="0" smtClean="0"/>
              <a:t>broken apart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Opposite of Dehydration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09925" y="104775"/>
            <a:ext cx="188308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Hydrolysis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857875" y="5776508"/>
            <a:ext cx="3163248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/>
              <a:t>Can you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Complete the reaction given the products?</a:t>
            </a:r>
          </a:p>
        </p:txBody>
      </p:sp>
    </p:spTree>
    <p:extLst>
      <p:ext uri="{BB962C8B-B14F-4D97-AF65-F5344CB8AC3E}">
        <p14:creationId xmlns:p14="http://schemas.microsoft.com/office/powerpoint/2010/main" val="92152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49" y="784563"/>
            <a:ext cx="7896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Addition reaction, add H</a:t>
            </a:r>
            <a:r>
              <a:rPr lang="en-US" baseline="-25000" dirty="0" smtClean="0"/>
              <a:t>2</a:t>
            </a:r>
            <a:r>
              <a:rPr lang="en-US" dirty="0" smtClean="0"/>
              <a:t> across a C=C double bond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Unsaturated </a:t>
            </a:r>
            <a:r>
              <a:rPr lang="en-US" dirty="0"/>
              <a:t>FA </a:t>
            </a:r>
            <a:r>
              <a:rPr lang="en-US" dirty="0">
                <a:sym typeface="Wingdings" pitchFamily="2" charset="2"/>
              </a:rPr>
              <a:t> Saturated FA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09925" y="104775"/>
            <a:ext cx="26603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Hydrogenation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004130"/>
              </p:ext>
            </p:extLst>
          </p:nvPr>
        </p:nvGraphicFramePr>
        <p:xfrm>
          <a:off x="247649" y="1726987"/>
          <a:ext cx="4046049" cy="6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emSketch" r:id="rId3" imgW="5203080" imgH="786240" progId="ACD.ChemSketch.20">
                  <p:embed/>
                </p:oleObj>
              </mc:Choice>
              <mc:Fallback>
                <p:oleObj name="ChemSketch" r:id="rId3" imgW="5203080" imgH="786240" progId="ACD.ChemSketch.20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649" y="1726987"/>
                        <a:ext cx="4046049" cy="61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563806"/>
              </p:ext>
            </p:extLst>
          </p:nvPr>
        </p:nvGraphicFramePr>
        <p:xfrm>
          <a:off x="5038771" y="1687058"/>
          <a:ext cx="3992376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emSketch" r:id="rId5" imgW="5203080" imgH="1030320" progId="ACD.ChemSketch.20">
                  <p:embed/>
                </p:oleObj>
              </mc:Choice>
              <mc:Fallback>
                <p:oleObj name="ChemSketch" r:id="rId5" imgW="5203080" imgH="1030320" progId="ACD.ChemSketch.20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38771" y="1687058"/>
                        <a:ext cx="3992376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25715" y="1584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325715" y="1953757"/>
            <a:ext cx="549812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http://www.chemhaven.org/che102/practice/reactions/E1/hexan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49" y="5912824"/>
            <a:ext cx="11906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476374" y="5912824"/>
            <a:ext cx="3218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Br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Slow (Requires UV light)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98996" y="4626949"/>
            <a:ext cx="4075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Br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                       (Fast)                         </a:t>
            </a:r>
          </a:p>
          <a:p>
            <a:endParaRPr lang="en-US" dirty="0"/>
          </a:p>
        </p:txBody>
      </p:sp>
      <p:pic>
        <p:nvPicPr>
          <p:cNvPr id="12" name="Picture 3" descr="C:\xampp\htdocs\che102\practice\molecules\alkene\2-hexen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" y="4698387"/>
            <a:ext cx="12477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089850"/>
              </p:ext>
            </p:extLst>
          </p:nvPr>
        </p:nvGraphicFramePr>
        <p:xfrm>
          <a:off x="2333442" y="4314322"/>
          <a:ext cx="1185863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Struct" r:id="rId9" imgW="1186200" imgH="851760" progId="StructureOLEServer.Document">
                  <p:embed/>
                </p:oleObj>
              </mc:Choice>
              <mc:Fallback>
                <p:oleObj name="Struct" r:id="rId9" imgW="1186200" imgH="851760" progId="StructureOLEServer.Document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3442" y="4314322"/>
                        <a:ext cx="1185863" cy="85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28749" y="5150824"/>
            <a:ext cx="1427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Orange    </a:t>
            </a:r>
            <a:r>
              <a:rPr lang="en-US" sz="1200" dirty="0" smtClean="0">
                <a:sym typeface="Wingdings" pitchFamily="2" charset="2"/>
              </a:rPr>
              <a:t>     Clear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428749" y="6389074"/>
            <a:ext cx="12189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Orange    </a:t>
            </a:r>
            <a:r>
              <a:rPr lang="en-US" sz="1200" dirty="0" smtClean="0">
                <a:sym typeface="Wingdings" pitchFamily="2" charset="2"/>
              </a:rPr>
              <a:t>   NR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247648" y="2929446"/>
            <a:ext cx="78962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Review – Ch. 20 and Lab - Hydrocarbons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Diagnostic Test – Can determine the relative number of C=C in a molecule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Color change is proportional to number of C=C bonds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Modification – in lab we use “Sudan III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77414" y="5637195"/>
            <a:ext cx="316324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/>
              <a:t>Can you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Complete the reaction given the products?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Diagnostic Test</a:t>
            </a:r>
          </a:p>
        </p:txBody>
      </p:sp>
    </p:spTree>
    <p:extLst>
      <p:ext uri="{BB962C8B-B14F-4D97-AF65-F5344CB8AC3E}">
        <p14:creationId xmlns:p14="http://schemas.microsoft.com/office/powerpoint/2010/main" val="924314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49" y="784563"/>
            <a:ext cx="78962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Elimination Reaction, remove H</a:t>
            </a:r>
            <a:r>
              <a:rPr lang="en-US" baseline="-25000" dirty="0" smtClean="0"/>
              <a:t>2</a:t>
            </a:r>
            <a:r>
              <a:rPr lang="en-US" dirty="0" smtClean="0"/>
              <a:t> to create C=C double bond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Saturated FA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/>
              <a:t>Unsaturated </a:t>
            </a:r>
            <a:r>
              <a:rPr lang="en-US" dirty="0"/>
              <a:t>FA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Will see in again in Ch. 34/35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09925" y="104775"/>
            <a:ext cx="3069495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Dehydrogenation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059120"/>
              </p:ext>
            </p:extLst>
          </p:nvPr>
        </p:nvGraphicFramePr>
        <p:xfrm>
          <a:off x="4975074" y="1599532"/>
          <a:ext cx="4046049" cy="6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emSketch" r:id="rId3" imgW="5203080" imgH="786240" progId="ACD.ChemSketch.20">
                  <p:embed/>
                </p:oleObj>
              </mc:Choice>
              <mc:Fallback>
                <p:oleObj name="ChemSketch" r:id="rId3" imgW="5203080" imgH="786240" progId="ACD.ChemSketch.20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75074" y="1599532"/>
                        <a:ext cx="4046049" cy="61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385391"/>
              </p:ext>
            </p:extLst>
          </p:nvPr>
        </p:nvGraphicFramePr>
        <p:xfrm>
          <a:off x="203385" y="1687056"/>
          <a:ext cx="3992376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emSketch" r:id="rId5" imgW="5203080" imgH="1030320" progId="ACD.ChemSketch.20">
                  <p:embed/>
                </p:oleObj>
              </mc:Choice>
              <mc:Fallback>
                <p:oleObj name="ChemSketch" r:id="rId5" imgW="5203080" imgH="1030320" progId="ACD.ChemSketch.20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385" y="1687056"/>
                        <a:ext cx="3992376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5715" y="1584425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325715" y="1953757"/>
            <a:ext cx="549812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857875" y="5776508"/>
            <a:ext cx="3163248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/>
              <a:t>Can you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Complete the reaction given the products?</a:t>
            </a:r>
          </a:p>
        </p:txBody>
      </p:sp>
    </p:spTree>
    <p:extLst>
      <p:ext uri="{BB962C8B-B14F-4D97-AF65-F5344CB8AC3E}">
        <p14:creationId xmlns:p14="http://schemas.microsoft.com/office/powerpoint/2010/main" val="25667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6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265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ChemSketch</vt:lpstr>
      <vt:lpstr>Struct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Jay</dc:creator>
  <cp:lastModifiedBy>McLaughlin, Jay</cp:lastModifiedBy>
  <cp:revision>8</cp:revision>
  <dcterms:created xsi:type="dcterms:W3CDTF">2020-03-25T15:59:49Z</dcterms:created>
  <dcterms:modified xsi:type="dcterms:W3CDTF">2021-03-21T17:10:51Z</dcterms:modified>
</cp:coreProperties>
</file>