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hem.libretexts.org/Courses/Sacramento_City_College/SCC%3A_Chem_309_-_General%2C_Organic_and_Biochemistry_(Bennett)/Tex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ome.gov/about-genomics/fact-sheets/Biological-Pathways-Fact-Shee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" y="1490890"/>
            <a:ext cx="4294772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Biological implications of structure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Biological Examples of Molecules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Biochemical Pathways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Specific Topics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Liposomes/Micelles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Atherosclerosis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Blood Group (Ch. 27 + 28)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Cell Membranes (Ch</a:t>
            </a:r>
            <a:r>
              <a:rPr lang="en-US" dirty="0" smtClean="0"/>
              <a:t>. 28 + 29)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Vocabulary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Concept of Biochemical pathways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General Examples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61967" y="4560287"/>
            <a:ext cx="4294772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Hein 10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</a:p>
          <a:p>
            <a:r>
              <a:rPr lang="en-US" dirty="0"/>
              <a:t>P</a:t>
            </a:r>
            <a:r>
              <a:rPr lang="en-US" dirty="0" smtClean="0"/>
              <a:t>ages </a:t>
            </a:r>
            <a:r>
              <a:rPr lang="en-US" dirty="0" smtClean="0"/>
              <a:t>776-781-770 and 755-756</a:t>
            </a:r>
            <a:endParaRPr lang="en-US" dirty="0" smtClean="0"/>
          </a:p>
          <a:p>
            <a:r>
              <a:rPr lang="en-US" dirty="0" smtClean="0"/>
              <a:t>Sections </a:t>
            </a:r>
            <a:r>
              <a:rPr lang="en-US" dirty="0" smtClean="0"/>
              <a:t>28.7 and 27.15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93841" y="3671686"/>
            <a:ext cx="429477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Additional Useful Links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hlinkClick r:id="rId2"/>
              </a:rPr>
              <a:t>Libre</a:t>
            </a:r>
            <a:r>
              <a:rPr lang="en-US" dirty="0" smtClean="0">
                <a:hlinkClick r:id="rId2"/>
              </a:rPr>
              <a:t> Texts Sections </a:t>
            </a:r>
            <a:r>
              <a:rPr lang="en-US" dirty="0" smtClean="0">
                <a:hlinkClick r:id="rId2"/>
              </a:rPr>
              <a:t>15.6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87601" y="206597"/>
            <a:ext cx="46825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102 Spring 2020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28c </a:t>
            </a:r>
            <a:r>
              <a:rPr lang="en-US" sz="3200" dirty="0" smtClean="0"/>
              <a:t>– </a:t>
            </a:r>
            <a:r>
              <a:rPr lang="en-US" sz="3200" dirty="0" smtClean="0"/>
              <a:t>Biochemistry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2583" y="116734"/>
            <a:ext cx="3026791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Biological Pathways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841" y="710292"/>
            <a:ext cx="42322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General Information</a:t>
            </a:r>
          </a:p>
          <a:p>
            <a:endParaRPr lang="en-US" b="1" dirty="0" smtClean="0"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Purpose of the pathway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Understand start/end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What occurs in an individual step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Regulation of pathways (biological and chemical)</a:t>
            </a:r>
            <a:endParaRPr lang="en-US" dirty="0"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Examples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Eicosanoids (Ch. 28.3)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Steroids (Ch. 28.6)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Atherosclerosis (Ch. 28.7)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Enzymes (Ch. 29/30)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DNA/RNA (Ch. 31)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Protein Synthesis (Ch. 31)</a:t>
            </a:r>
            <a:endParaRPr lang="en-US" dirty="0" smtClean="0">
              <a:sym typeface="Wingdings" pitchFamily="2" charset="2"/>
            </a:endParaRP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Metabolism (Ch. 33-35)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3292" y="295255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4612" y="2937827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917160" y="2937827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13864" y="2952550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8" name="Right Arrow 7"/>
          <p:cNvSpPr/>
          <p:nvPr/>
        </p:nvSpPr>
        <p:spPr>
          <a:xfrm>
            <a:off x="5029618" y="3084807"/>
            <a:ext cx="524368" cy="381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9" name="Right Arrow 8"/>
          <p:cNvSpPr/>
          <p:nvPr/>
        </p:nvSpPr>
        <p:spPr>
          <a:xfrm>
            <a:off x="6242578" y="3084806"/>
            <a:ext cx="524368" cy="381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Right Arrow 9"/>
          <p:cNvSpPr/>
          <p:nvPr/>
        </p:nvSpPr>
        <p:spPr>
          <a:xfrm>
            <a:off x="7436875" y="3070083"/>
            <a:ext cx="524368" cy="381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" name="Rectangle 10"/>
          <p:cNvSpPr/>
          <p:nvPr/>
        </p:nvSpPr>
        <p:spPr>
          <a:xfrm>
            <a:off x="76841" y="626385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2"/>
              </a:rPr>
              <a:t>https://www.genome.gov/about-genomics/fact-sheets/Biological-Pathways-Fact-Sheet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471057" y="725701"/>
            <a:ext cx="4572000" cy="1754326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r>
              <a:rPr lang="en-US" dirty="0"/>
              <a:t>“A biological pathway is a series of actions among molecules in a cell that leads to a certain product or a change in the cell. It can trigger the assembly of new molecules, such as a fat or protein, turn genes on and off, or spur a cell to move.”</a:t>
            </a:r>
            <a:endParaRPr lang="en-US" b="1" dirty="0">
              <a:sym typeface="Wingdings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7147" y="2649284"/>
            <a:ext cx="6322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48063" y="2649284"/>
            <a:ext cx="5405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96187" y="3557330"/>
            <a:ext cx="110318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Individual</a:t>
            </a:r>
          </a:p>
          <a:p>
            <a:r>
              <a:rPr lang="en-US" dirty="0" smtClean="0"/>
              <a:t> Step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20531" y="3557329"/>
            <a:ext cx="110318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Individual</a:t>
            </a:r>
          </a:p>
          <a:p>
            <a:r>
              <a:rPr lang="en-US" dirty="0" smtClean="0"/>
              <a:t> Step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44876" y="3533172"/>
            <a:ext cx="110318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Individual</a:t>
            </a:r>
          </a:p>
          <a:p>
            <a:r>
              <a:rPr lang="en-US" dirty="0" smtClean="0"/>
              <a:t> Step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99374" y="5579112"/>
            <a:ext cx="297733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Terminology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Focus on applying the general ideas for specific examples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473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72" y="925212"/>
            <a:ext cx="4506428" cy="41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936688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Local Hormone Production due to Infection/Allergies/Tissue Damage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FA (Parent Molecules) released by cell are modified by enzymes into many molecule (Daughter Products) by many enzymes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Coordinate </a:t>
            </a:r>
            <a:r>
              <a:rPr lang="en-US" dirty="0"/>
              <a:t>immune system response, blood </a:t>
            </a:r>
            <a:r>
              <a:rPr lang="en-US" dirty="0" smtClean="0"/>
              <a:t>clotting, attract </a:t>
            </a:r>
            <a:r>
              <a:rPr lang="en-US" dirty="0"/>
              <a:t>WBC, vasodilation/restriction, body temperature, </a:t>
            </a:r>
            <a:r>
              <a:rPr lang="en-US" dirty="0" smtClean="0"/>
              <a:t>mucous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Ratio of </a:t>
            </a:r>
            <a:r>
              <a:rPr lang="el-GR" dirty="0"/>
              <a:t>ω</a:t>
            </a:r>
            <a:r>
              <a:rPr lang="en-US" dirty="0"/>
              <a:t>-3 vs. </a:t>
            </a:r>
            <a:r>
              <a:rPr lang="el-GR" dirty="0"/>
              <a:t>ω</a:t>
            </a:r>
            <a:r>
              <a:rPr lang="en-US" dirty="0"/>
              <a:t>-6 ratio important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l-GR" dirty="0" smtClean="0">
                <a:sym typeface="Wingdings" pitchFamily="2" charset="2"/>
              </a:rPr>
              <a:t>ω</a:t>
            </a:r>
            <a:r>
              <a:rPr lang="en-US" dirty="0" smtClean="0">
                <a:sym typeface="Wingdings" pitchFamily="2" charset="2"/>
              </a:rPr>
              <a:t>-6 more potent/abnormal response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l-GR" dirty="0" smtClean="0">
                <a:sym typeface="Wingdings" pitchFamily="2" charset="2"/>
              </a:rPr>
              <a:t>ω</a:t>
            </a:r>
            <a:r>
              <a:rPr lang="en-US" dirty="0" smtClean="0">
                <a:sym typeface="Wingdings" pitchFamily="2" charset="2"/>
              </a:rPr>
              <a:t>-3 mediate impacts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Drugs </a:t>
            </a:r>
            <a:r>
              <a:rPr lang="en-US" dirty="0"/>
              <a:t>– used to control biochemical </a:t>
            </a:r>
            <a:r>
              <a:rPr lang="en-US" dirty="0" smtClean="0"/>
              <a:t>pathway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NSAIDS </a:t>
            </a:r>
            <a:r>
              <a:rPr lang="en-US" dirty="0"/>
              <a:t>– inhibit cyclooxygenase (side-effect: stomach ulcers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 COX-2 </a:t>
            </a:r>
            <a:r>
              <a:rPr lang="en-US" dirty="0"/>
              <a:t>– inhibit cyclooxygenase (side-effect: increased heart attacks)</a:t>
            </a:r>
          </a:p>
          <a:p>
            <a:pPr marL="800100" lvl="1" indent="-342900">
              <a:buFont typeface="+mj-lt"/>
              <a:buAutoNum type="alphaLcPeriod"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1037" y="180742"/>
            <a:ext cx="492192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Eicosanoids – Immune Response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676" y="6343936"/>
            <a:ext cx="101703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Ch. 28.3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87327" y="1563772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ω</a:t>
            </a:r>
            <a:r>
              <a:rPr lang="en-US" dirty="0" smtClean="0"/>
              <a:t>-6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1208" y="773993"/>
            <a:ext cx="6322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30711" y="4679781"/>
            <a:ext cx="5405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96970" y="2571664"/>
            <a:ext cx="110318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Individual</a:t>
            </a:r>
          </a:p>
          <a:p>
            <a:r>
              <a:rPr lang="en-US" dirty="0" smtClean="0"/>
              <a:t> Steps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40960" y="5753391"/>
            <a:ext cx="297733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Terminology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the overall process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5208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037" y="180742"/>
            <a:ext cx="497482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Steroids – Chemical Modification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936688"/>
            <a:ext cx="3694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Parent molecule = cholesterol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Biologically/Chemically modified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Variety of daughter </a:t>
            </a:r>
            <a:r>
              <a:rPr lang="en-US" dirty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roducts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Vastly </a:t>
            </a:r>
            <a:r>
              <a:rPr lang="en-US" dirty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ifferent properties</a:t>
            </a:r>
            <a:endParaRPr lang="en-US" dirty="0"/>
          </a:p>
          <a:p>
            <a:pPr marL="800100" lvl="1" indent="-342900">
              <a:buFont typeface="+mj-lt"/>
              <a:buAutoNum type="alphaLcPeriod"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7193" y="836764"/>
            <a:ext cx="297733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</a:t>
            </a:r>
            <a:r>
              <a:rPr lang="en-US" sz="1600" dirty="0" smtClean="0"/>
              <a:t>Functional Groups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Terminology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07676" y="180742"/>
            <a:ext cx="101703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Ch. 28.6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34" y="2178964"/>
            <a:ext cx="7865892" cy="460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36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70" y="245808"/>
            <a:ext cx="18688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Micelles: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Formed from FA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Polar head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1 Non-Polar Tail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Single layer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1635" y="226862"/>
            <a:ext cx="33525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Liposomes: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Formed from phospholipids etc.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Polar head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2 Non-polar tails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Double layer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973669"/>
              </p:ext>
            </p:extLst>
          </p:nvPr>
        </p:nvGraphicFramePr>
        <p:xfrm>
          <a:off x="1335712" y="4580706"/>
          <a:ext cx="2117192" cy="213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Image" r:id="rId3" imgW="1679451" imgH="1691643" progId="Photoshop.Image.7">
                  <p:embed/>
                </p:oleObj>
              </mc:Choice>
              <mc:Fallback>
                <p:oleObj name="Image" r:id="rId3" imgW="1679451" imgH="1691643" progId="Photoshop.Image.7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712" y="4580706"/>
                        <a:ext cx="2117192" cy="213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828163"/>
              </p:ext>
            </p:extLst>
          </p:nvPr>
        </p:nvGraphicFramePr>
        <p:xfrm>
          <a:off x="5362374" y="4154906"/>
          <a:ext cx="2240295" cy="224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Image" r:id="rId5" imgW="1667118" imgH="1667118" progId="Photoshop.Image.7">
                  <p:embed/>
                </p:oleObj>
              </mc:Choice>
              <mc:Fallback>
                <p:oleObj name="Image" r:id="rId5" imgW="1667118" imgH="1667118" progId="Photoshop.Image.7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374" y="4154906"/>
                        <a:ext cx="2240295" cy="2240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133243"/>
              </p:ext>
            </p:extLst>
          </p:nvPr>
        </p:nvGraphicFramePr>
        <p:xfrm>
          <a:off x="233796" y="2771862"/>
          <a:ext cx="2899362" cy="438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ChemSketch" r:id="rId7" imgW="5203080" imgH="786240" progId="ACD.ChemSketch.20">
                  <p:embed/>
                </p:oleObj>
              </mc:Choice>
              <mc:Fallback>
                <p:oleObj name="ChemSketch" r:id="rId7" imgW="5203080" imgH="786240" progId="ACD.ChemSketch.20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796" y="2771862"/>
                        <a:ext cx="2899362" cy="438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38760" y="3189985"/>
            <a:ext cx="2750003" cy="1005828"/>
            <a:chOff x="152400" y="5311140"/>
            <a:chExt cx="2338005" cy="749439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" y="5311140"/>
              <a:ext cx="2164080" cy="350520"/>
              <a:chOff x="518160" y="5566410"/>
              <a:chExt cx="2164080" cy="350520"/>
            </a:xfrm>
          </p:grpSpPr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1798282"/>
                  </p:ext>
                </p:extLst>
              </p:nvPr>
            </p:nvGraphicFramePr>
            <p:xfrm>
              <a:off x="518160" y="5586095"/>
              <a:ext cx="2160588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" name="ChemSketch" r:id="rId9" imgW="5203080" imgH="786240" progId="ACD.ChemSketch.20">
                      <p:embed/>
                    </p:oleObj>
                  </mc:Choice>
                  <mc:Fallback>
                    <p:oleObj name="ChemSketch" r:id="rId9" imgW="5203080" imgH="786240" progId="ACD.ChemSketch.20">
                      <p:embed/>
                      <p:pic>
                        <p:nvPicPr>
                          <p:cNvPr id="14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160" y="5586095"/>
                            <a:ext cx="2160588" cy="3270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Rectangle 14"/>
              <p:cNvSpPr/>
              <p:nvPr/>
            </p:nvSpPr>
            <p:spPr>
              <a:xfrm>
                <a:off x="2491740" y="5566410"/>
                <a:ext cx="190500" cy="350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2114550" y="5429250"/>
              <a:ext cx="228600" cy="228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52400" y="5791200"/>
              <a:ext cx="1905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045970" y="5791200"/>
              <a:ext cx="38481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2950" y="5753100"/>
              <a:ext cx="7697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</a:t>
              </a:r>
              <a:r>
                <a:rPr lang="en-US" sz="1200" dirty="0" smtClean="0"/>
                <a:t>onpolar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5010" y="5783580"/>
              <a:ext cx="5053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</a:t>
              </a:r>
              <a:r>
                <a:rPr lang="en-US" sz="1200" dirty="0" smtClean="0"/>
                <a:t>olar</a:t>
              </a:r>
              <a:endParaRPr lang="en-US" sz="1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96495" y="85998"/>
            <a:ext cx="348364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Self Assembly of Lipids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233796" y="2880459"/>
            <a:ext cx="2546286" cy="4072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672154" y="2748810"/>
            <a:ext cx="614013" cy="5994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507155" y="2453259"/>
            <a:ext cx="892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Hydrophilic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894342" y="2603460"/>
            <a:ext cx="983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Hydrophobic</a:t>
            </a:r>
            <a:endParaRPr lang="en-US" sz="1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4766404" y="2376359"/>
            <a:ext cx="3728369" cy="1375614"/>
            <a:chOff x="4743352" y="3046593"/>
            <a:chExt cx="3728369" cy="1375614"/>
          </a:xfrm>
        </p:grpSpPr>
        <p:grpSp>
          <p:nvGrpSpPr>
            <p:cNvPr id="41" name="Group 40"/>
            <p:cNvGrpSpPr/>
            <p:nvPr/>
          </p:nvGrpSpPr>
          <p:grpSpPr>
            <a:xfrm>
              <a:off x="4904850" y="3134577"/>
              <a:ext cx="3566871" cy="1287630"/>
              <a:chOff x="4570521" y="3608670"/>
              <a:chExt cx="3566871" cy="128763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4570521" y="4548948"/>
                <a:ext cx="2706259" cy="1265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7429852" y="4569210"/>
                <a:ext cx="38481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478842" y="4578394"/>
                <a:ext cx="7697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N</a:t>
                </a:r>
                <a:r>
                  <a:rPr lang="en-US" sz="1200" dirty="0" smtClean="0"/>
                  <a:t>onpolar</a:t>
                </a:r>
                <a:endParaRPr lang="en-US" sz="1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376129" y="4619301"/>
                <a:ext cx="5053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P</a:t>
                </a:r>
                <a:r>
                  <a:rPr lang="en-US" sz="1200" dirty="0" smtClean="0"/>
                  <a:t>olar</a:t>
                </a:r>
                <a:endParaRPr lang="en-US" sz="1200" dirty="0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4570521" y="3608670"/>
                <a:ext cx="3566871" cy="880192"/>
                <a:chOff x="4363052" y="2394027"/>
                <a:chExt cx="3566871" cy="880192"/>
              </a:xfrm>
            </p:grpSpPr>
            <p:graphicFrame>
              <p:nvGraphicFramePr>
                <p:cNvPr id="24" name="Object 2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62984390"/>
                    </p:ext>
                  </p:extLst>
                </p:nvPr>
              </p:nvGraphicFramePr>
              <p:xfrm>
                <a:off x="4363052" y="2451526"/>
                <a:ext cx="3356169" cy="46735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0" name="ChemSketch" r:id="rId11" imgW="5203080" imgH="786240" progId="ACD.ChemSketch.20">
                        <p:embed/>
                      </p:oleObj>
                    </mc:Choice>
                    <mc:Fallback>
                      <p:oleObj name="ChemSketch" r:id="rId11" imgW="5203080" imgH="786240" progId="ACD.ChemSketch.20">
                        <p:embed/>
                        <p:pic>
                          <p:nvPicPr>
                            <p:cNvPr id="34" name="Object 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63052" y="2451526"/>
                              <a:ext cx="3356169" cy="46735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6" name="Object 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7825896"/>
                    </p:ext>
                  </p:extLst>
                </p:nvPr>
              </p:nvGraphicFramePr>
              <p:xfrm>
                <a:off x="4363052" y="2724998"/>
                <a:ext cx="3356169" cy="46735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1" name="ChemSketch" r:id="rId11" imgW="5203080" imgH="786240" progId="ACD.ChemSketch.20">
                        <p:embed/>
                      </p:oleObj>
                    </mc:Choice>
                    <mc:Fallback>
                      <p:oleObj name="ChemSketch" r:id="rId11" imgW="5203080" imgH="786240" progId="ACD.ChemSketch.20">
                        <p:embed/>
                        <p:pic>
                          <p:nvPicPr>
                            <p:cNvPr id="24" name="Object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63052" y="2724998"/>
                              <a:ext cx="3356169" cy="46735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8" name="Rectangle 37"/>
                <p:cNvSpPr/>
                <p:nvPr/>
              </p:nvSpPr>
              <p:spPr>
                <a:xfrm>
                  <a:off x="7284464" y="2394027"/>
                  <a:ext cx="645459" cy="880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7123496" y="2621817"/>
                  <a:ext cx="595725" cy="59412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>
              <a:off x="7579617" y="3046593"/>
              <a:ext cx="8921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Hydrophilic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16854" y="3073274"/>
              <a:ext cx="9834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Hydrophobic</a:t>
              </a:r>
              <a:endParaRPr lang="en-US" sz="1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43352" y="3389048"/>
              <a:ext cx="2890449" cy="5665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615514" y="3356142"/>
              <a:ext cx="614013" cy="59945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6704" y="4730907"/>
            <a:ext cx="1388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Hydrophobic</a:t>
            </a:r>
          </a:p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122291" y="4275837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Hydrophilic 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338073" y="5688156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Hydrophilic </a:t>
            </a:r>
          </a:p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450874" y="4162510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Hydrophilic </a:t>
            </a:r>
          </a:p>
          <a:p>
            <a:r>
              <a:rPr lang="en-US" dirty="0" smtClean="0"/>
              <a:t>Surface</a:t>
            </a: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 rot="1551583">
            <a:off x="729987" y="5367395"/>
            <a:ext cx="1523509" cy="253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19715087">
            <a:off x="5017751" y="5813740"/>
            <a:ext cx="1523509" cy="253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349651" y="674674"/>
            <a:ext cx="2977333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and/or Draw a </a:t>
            </a:r>
            <a:r>
              <a:rPr lang="en-US" sz="1600" dirty="0" smtClean="0"/>
              <a:t>Micelle or Liposome?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 the Hydrophobic or Hydrophilic parts</a:t>
            </a:r>
            <a:endParaRPr lang="en-US" sz="1600" dirty="0"/>
          </a:p>
        </p:txBody>
      </p:sp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79" y="1378553"/>
            <a:ext cx="1480457" cy="6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07676" y="6343936"/>
            <a:ext cx="101703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Ch. 28.7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21" y="3380974"/>
            <a:ext cx="4534505" cy="316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841" y="710292"/>
            <a:ext cx="6857839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Atherosclerosis: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Metabolic disease </a:t>
            </a:r>
            <a:r>
              <a:rPr lang="en-US" dirty="0" smtClean="0">
                <a:sym typeface="Wingdings" pitchFamily="2" charset="2"/>
              </a:rPr>
              <a:t> deposits of lipids on artery walls  heart attack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Lipids naturally aggregate (hydrophobic)</a:t>
            </a:r>
          </a:p>
          <a:p>
            <a:pPr marL="685800" lvl="1" indent="-228600" defTabSz="2286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Lipids trapped in artery walls (oxidized)</a:t>
            </a:r>
          </a:p>
          <a:p>
            <a:pPr marL="685800" lvl="1" indent="-228600" defTabSz="2286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White cells (macrophages) scavenge lipids  bloated</a:t>
            </a:r>
          </a:p>
          <a:p>
            <a:pPr marL="685800" lvl="1" indent="-228600" defTabSz="2286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Foam cells are stuck to arteries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Due to - improper </a:t>
            </a:r>
            <a:r>
              <a:rPr lang="en-US" dirty="0" smtClean="0">
                <a:sym typeface="Wingdings" pitchFamily="2" charset="2"/>
              </a:rPr>
              <a:t>transport of lipids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Lipid “cycle”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VLDL = Good – deliver </a:t>
            </a:r>
            <a:r>
              <a:rPr lang="en-US" dirty="0" smtClean="0">
                <a:sym typeface="Wingdings" pitchFamily="2" charset="2"/>
              </a:rPr>
              <a:t>lipids to cells</a:t>
            </a:r>
            <a:endParaRPr lang="en-US" dirty="0" smtClean="0">
              <a:sym typeface="Wingdings" pitchFamily="2" charset="2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Adipose = Storage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LDL = BAD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Peripheral = Energy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HDL = GOOD – recycle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Drugs/Treatment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Low cholesterol diet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Decrease Triacylglycerol production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Inhibit metabolic synthesis of cholesterol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Increase excretion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Decrease absorption </a:t>
            </a:r>
          </a:p>
          <a:p>
            <a:pPr marL="685800" lvl="1" indent="-228600">
              <a:buFont typeface="+mj-lt"/>
              <a:buAutoNum type="arabicPeriod"/>
            </a:pPr>
            <a:endParaRPr lang="en-US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72583" y="116734"/>
            <a:ext cx="308219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Biological Processes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54773" y="1408406"/>
            <a:ext cx="297733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Answer questions about the process?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Understand the many methods to try and control biological process's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7676" y="6343936"/>
            <a:ext cx="101703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Ch. 28.7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5616</TotalTime>
  <Words>550</Words>
  <Application>Microsoft Office PowerPoint</Application>
  <PresentationFormat>On-screen Show (4:3)</PresentationFormat>
  <Paragraphs>136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Image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17</cp:revision>
  <dcterms:created xsi:type="dcterms:W3CDTF">2020-03-25T15:59:49Z</dcterms:created>
  <dcterms:modified xsi:type="dcterms:W3CDTF">2020-03-29T19:16:03Z</dcterms:modified>
</cp:coreProperties>
</file>