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hem.libretexts.org/Courses/Sacramento_City_College/SCC%3A_Chem_309_-_General%2C_Organic_and_Biochemistry_(Bennett)/Tex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" y="1490890"/>
            <a:ext cx="4294772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Phospholipids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Sphingolipids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Glycolipids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Steroids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Draw Examples of all molecules given parts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ID Hydrophobic/Hydrophilic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an example of a use for each molecule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" y="3452291"/>
            <a:ext cx="4294772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Hein 10</a:t>
            </a:r>
            <a:r>
              <a:rPr lang="en-US" baseline="30000" dirty="0" smtClean="0"/>
              <a:t>th</a:t>
            </a:r>
            <a:r>
              <a:rPr lang="en-US" dirty="0" smtClean="0"/>
              <a:t> Edition </a:t>
            </a:r>
          </a:p>
          <a:p>
            <a:r>
              <a:rPr lang="en-US" dirty="0"/>
              <a:t>P</a:t>
            </a:r>
            <a:r>
              <a:rPr lang="en-US" dirty="0" smtClean="0"/>
              <a:t>ages 771-776</a:t>
            </a:r>
          </a:p>
          <a:p>
            <a:r>
              <a:rPr lang="en-US" dirty="0" smtClean="0"/>
              <a:t>Sections 28.4-28.6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93841" y="3671686"/>
            <a:ext cx="429477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Additional Useful Links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>
                <a:hlinkClick r:id="rId2"/>
              </a:rPr>
              <a:t>Libre</a:t>
            </a:r>
            <a:r>
              <a:rPr lang="en-US" dirty="0" smtClean="0">
                <a:hlinkClick r:id="rId2"/>
              </a:rPr>
              <a:t> Texts Sections 15.4-15.5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360" y="206597"/>
            <a:ext cx="71829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2020</a:t>
            </a:r>
          </a:p>
          <a:p>
            <a:pPr algn="ctr"/>
            <a:r>
              <a:rPr lang="en-US" sz="3200" dirty="0" smtClean="0"/>
              <a:t>Lecture 28b – Compound Lipids + Steroids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740" y="230853"/>
            <a:ext cx="595259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Phospholipids: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Structure:</a:t>
            </a:r>
          </a:p>
          <a:p>
            <a:r>
              <a:rPr lang="en-US" dirty="0"/>
              <a:t> </a:t>
            </a:r>
            <a:r>
              <a:rPr lang="en-US" dirty="0" smtClean="0"/>
              <a:t>     ○ Glycerol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</a:t>
            </a:r>
            <a:r>
              <a:rPr lang="en-US" dirty="0" smtClean="0"/>
              <a:t> 2 - FA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</a:t>
            </a:r>
            <a:r>
              <a:rPr lang="en-US" dirty="0" smtClean="0"/>
              <a:t>1 - Phosphoric Acid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Amino-alcohol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Nerve tissue, brain matter, cell membranes (10-20%)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Used in foods as an emulsifier for chocolates and margarine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Hydrophobic vs. Hydrophilic parts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Formation reaction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Ester bond  </a:t>
            </a:r>
          </a:p>
        </p:txBody>
      </p:sp>
      <p:pic>
        <p:nvPicPr>
          <p:cNvPr id="3" name="Picture 2" descr="http://hrsbstaff.ednet.ns.ca/sdosman/Higher%20level%20BIO/topic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85" y="2841479"/>
            <a:ext cx="3997696" cy="212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968418" y="422622"/>
            <a:ext cx="2642014" cy="1586993"/>
            <a:chOff x="129441" y="417890"/>
            <a:chExt cx="2032734" cy="1203752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129441" y="417890"/>
              <a:ext cx="449594" cy="10635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US" sz="1200" b="1" dirty="0"/>
                <a:t>Glycerol</a:t>
              </a:r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579035" y="1442922"/>
              <a:ext cx="302099" cy="8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891796" y="1250578"/>
              <a:ext cx="284328" cy="371064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PO</a:t>
              </a:r>
              <a:r>
                <a:rPr lang="en-US" sz="1200" b="1" baseline="-25000" dirty="0">
                  <a:solidFill>
                    <a:schemeClr val="bg1"/>
                  </a:solidFill>
                </a:rPr>
                <a:t>4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V="1">
              <a:off x="1176124" y="1442922"/>
              <a:ext cx="248787" cy="8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432020" y="1250578"/>
              <a:ext cx="720630" cy="371064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Nitrogen 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Base</a:t>
              </a: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579035" y="989671"/>
              <a:ext cx="302099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579035" y="614032"/>
              <a:ext cx="302099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868695" y="485001"/>
              <a:ext cx="1293480" cy="276999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 dirty="0">
                  <a:latin typeface="+mn-lt"/>
                </a:rPr>
                <a:t>Fatty acid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863363" y="838200"/>
              <a:ext cx="1289287" cy="276999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latin typeface="+mn-lt"/>
                </a:rPr>
                <a:t>Fatty acid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849228" y="5042511"/>
            <a:ext cx="4294772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Draw Examples of all molecules given parts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ID Hydrophobic/Hydrophilic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Give an example of a use for each molecule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373" y="5873507"/>
            <a:ext cx="3055765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Cheat Sheet:   </a:t>
            </a:r>
            <a:r>
              <a:rPr lang="en-US" dirty="0" smtClean="0"/>
              <a:t>You will have structure of Nitrogen Bases on exams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790" r="35625" b="77745"/>
          <a:stretch/>
        </p:blipFill>
        <p:spPr>
          <a:xfrm>
            <a:off x="2564" y="4633472"/>
            <a:ext cx="4788874" cy="9813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60123" t="33824"/>
          <a:stretch/>
        </p:blipFill>
        <p:spPr>
          <a:xfrm>
            <a:off x="6042899" y="51731"/>
            <a:ext cx="2966477" cy="3025588"/>
          </a:xfrm>
          <a:prstGeom prst="rect">
            <a:avLst/>
          </a:prstGeom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176" y="3063208"/>
            <a:ext cx="1864674" cy="155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63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18" y="159798"/>
            <a:ext cx="26359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Formation Reaction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0718" y="763480"/>
            <a:ext cx="8504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Dehydration (-H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Draw the phospholipid formed when  glycerol, stearic acid, stearic acid, phosphate and ethanolamine react </a:t>
            </a:r>
          </a:p>
        </p:txBody>
      </p:sp>
    </p:spTree>
    <p:extLst>
      <p:ext uri="{BB962C8B-B14F-4D97-AF65-F5344CB8AC3E}">
        <p14:creationId xmlns:p14="http://schemas.microsoft.com/office/powerpoint/2010/main" val="177166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988" y="229612"/>
            <a:ext cx="39567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Sphingolipids</a:t>
            </a:r>
            <a:r>
              <a:rPr lang="en-US" b="1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Structure:</a:t>
            </a:r>
          </a:p>
          <a:p>
            <a:r>
              <a:rPr lang="en-US" dirty="0"/>
              <a:t> </a:t>
            </a:r>
            <a:r>
              <a:rPr lang="en-US" dirty="0" smtClean="0"/>
              <a:t>     ○ </a:t>
            </a:r>
            <a:r>
              <a:rPr lang="en-US" dirty="0" err="1" smtClean="0"/>
              <a:t>Sphingosine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</a:t>
            </a:r>
            <a:r>
              <a:rPr lang="en-US" dirty="0" smtClean="0"/>
              <a:t> 1 - FA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</a:t>
            </a:r>
            <a:r>
              <a:rPr lang="en-US" dirty="0" smtClean="0"/>
              <a:t> 1 - Phosphoric Acid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Amino-alcohol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Membrane components, nerve sheath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Hydrophobic vs. Hydrophilic parts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Formation reaction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Amide bond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96366" y="358344"/>
            <a:ext cx="3513217" cy="1440928"/>
            <a:chOff x="3358416" y="3799265"/>
            <a:chExt cx="2023209" cy="1203752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3358416" y="3799265"/>
              <a:ext cx="449594" cy="10635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US" b="1" dirty="0" smtClean="0"/>
                <a:t>Sphingosine</a:t>
              </a:r>
              <a:endParaRPr lang="en-US" b="1" dirty="0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3808010" y="4824297"/>
              <a:ext cx="302099" cy="8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4120771" y="4631953"/>
              <a:ext cx="284328" cy="371064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PO</a:t>
              </a:r>
              <a:r>
                <a:rPr lang="en-US" b="1" baseline="-25000" dirty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 flipV="1">
              <a:off x="4405099" y="4824297"/>
              <a:ext cx="248787" cy="8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4660995" y="4631953"/>
              <a:ext cx="720630" cy="371064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000066"/>
                  </a:solidFill>
                </a:rPr>
                <a:t>Nitrogen </a:t>
              </a:r>
            </a:p>
            <a:p>
              <a:pPr algn="ctr"/>
              <a:r>
                <a:rPr lang="en-US" b="1" dirty="0">
                  <a:solidFill>
                    <a:srgbClr val="000066"/>
                  </a:solidFill>
                </a:rPr>
                <a:t>Base</a:t>
              </a:r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3808010" y="4371046"/>
              <a:ext cx="302099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3803719" y="3799265"/>
              <a:ext cx="129348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1800" b="1" dirty="0">
                <a:latin typeface="+mn-lt"/>
              </a:endParaRP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4092338" y="4219575"/>
              <a:ext cx="1289287" cy="36933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 b="1">
                  <a:latin typeface="+mn-lt"/>
                </a:rPr>
                <a:t>Fatty acid</a:t>
              </a:r>
            </a:p>
          </p:txBody>
        </p:sp>
      </p:grpSp>
      <p:pic>
        <p:nvPicPr>
          <p:cNvPr id="12" name="Picture 2" descr="http://ars.sciencedirect.com/content/image/1-s2.0-S0005273609002971-gr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59" t="1330" r="2474" b="63735"/>
          <a:stretch/>
        </p:blipFill>
        <p:spPr bwMode="auto">
          <a:xfrm>
            <a:off x="7220514" y="229612"/>
            <a:ext cx="1567544" cy="280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256665" y="2925830"/>
            <a:ext cx="5758143" cy="1973731"/>
            <a:chOff x="104775" y="5991226"/>
            <a:chExt cx="4810125" cy="1267504"/>
          </a:xfrm>
        </p:grpSpPr>
        <p:pic>
          <p:nvPicPr>
            <p:cNvPr id="14" name="Picture 4" descr="http://www.biochem.arizona.edu/classes/bioc462/462a/NOTES/LIPIDS/Fig11_10Sphingolipids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04" t="1190" r="1379" b="78232"/>
            <a:stretch/>
          </p:blipFill>
          <p:spPr bwMode="auto">
            <a:xfrm>
              <a:off x="104775" y="5991226"/>
              <a:ext cx="4810125" cy="1152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 descr="http://www.biochem.arizona.edu/classes/bioc462/462a/NOTES/LIPIDS/Fig11_10Sphingolipids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046" t="38435" r="3455" b="51871"/>
            <a:stretch/>
          </p:blipFill>
          <p:spPr bwMode="auto">
            <a:xfrm>
              <a:off x="1008766" y="6791284"/>
              <a:ext cx="1388270" cy="467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167988" y="5817064"/>
            <a:ext cx="3055765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Cheat Sheet:   </a:t>
            </a:r>
            <a:r>
              <a:rPr lang="en-US" dirty="0" smtClean="0"/>
              <a:t>You will have structure of Sphingosine exams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49228" y="5034827"/>
            <a:ext cx="4294772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Draw Examples of all molecules given parts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ID Hydrophobic/Hydrophilic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Give an example of a use for each molecule</a:t>
            </a:r>
          </a:p>
        </p:txBody>
      </p:sp>
    </p:spTree>
    <p:extLst>
      <p:ext uri="{BB962C8B-B14F-4D97-AF65-F5344CB8AC3E}">
        <p14:creationId xmlns:p14="http://schemas.microsoft.com/office/powerpoint/2010/main" val="14008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85" y="2696714"/>
            <a:ext cx="2741114" cy="295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31792" y="195493"/>
            <a:ext cx="727173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Glycolipids: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Structure:</a:t>
            </a:r>
          </a:p>
          <a:p>
            <a:r>
              <a:rPr lang="en-US" dirty="0"/>
              <a:t> </a:t>
            </a:r>
            <a:r>
              <a:rPr lang="en-US" dirty="0" smtClean="0"/>
              <a:t>     ○ </a:t>
            </a:r>
            <a:r>
              <a:rPr lang="en-US" dirty="0" err="1" smtClean="0"/>
              <a:t>Sphingosine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</a:t>
            </a:r>
            <a:r>
              <a:rPr lang="en-US" dirty="0" smtClean="0"/>
              <a:t> 1 - FA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 ○ </a:t>
            </a:r>
            <a:r>
              <a:rPr lang="en-US" dirty="0" smtClean="0"/>
              <a:t>Carbohydrate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Cerebrosides</a:t>
            </a:r>
            <a:r>
              <a:rPr lang="en-US" dirty="0" smtClean="0"/>
              <a:t> and </a:t>
            </a:r>
            <a:r>
              <a:rPr lang="en-US" dirty="0" err="1" smtClean="0"/>
              <a:t>gangliosides</a:t>
            </a:r>
            <a:r>
              <a:rPr lang="en-US" dirty="0" smtClean="0"/>
              <a:t> – cell membranes of nerve and brain tissue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Hydrophobic vs. Hydrophilic parts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Formation reaction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Amide bond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66942" y="226443"/>
            <a:ext cx="2810670" cy="1583385"/>
            <a:chOff x="3158391" y="3799265"/>
            <a:chExt cx="2023209" cy="1239706"/>
          </a:xfrm>
        </p:grpSpPr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3158391" y="3799265"/>
              <a:ext cx="449594" cy="10635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US" sz="1200" b="1" dirty="0" err="1" smtClean="0"/>
                <a:t>Sphingosine</a:t>
              </a:r>
              <a:endParaRPr lang="en-US" sz="1200" b="1" dirty="0"/>
            </a:p>
          </p:txBody>
        </p:sp>
        <p:sp>
          <p:nvSpPr>
            <p:cNvPr id="4" name="Line 11"/>
            <p:cNvSpPr>
              <a:spLocks noChangeShapeType="1"/>
            </p:cNvSpPr>
            <p:nvPr/>
          </p:nvSpPr>
          <p:spPr bwMode="auto">
            <a:xfrm>
              <a:off x="3607985" y="4824297"/>
              <a:ext cx="302099" cy="8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3607985" y="4371046"/>
              <a:ext cx="302099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3603694" y="3799265"/>
              <a:ext cx="1293480" cy="2769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1200" b="1" dirty="0">
                <a:latin typeface="+mn-lt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3892313" y="4219575"/>
              <a:ext cx="1289287" cy="276999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latin typeface="+mn-lt"/>
                </a:rPr>
                <a:t>Fatty acid</a:t>
              </a:r>
            </a:p>
          </p:txBody>
        </p:sp>
        <p:sp>
          <p:nvSpPr>
            <p:cNvPr id="10" name="Hexagon 9"/>
            <p:cNvSpPr/>
            <p:nvPr/>
          </p:nvSpPr>
          <p:spPr>
            <a:xfrm>
              <a:off x="3910084" y="4572245"/>
              <a:ext cx="989934" cy="466726"/>
            </a:xfrm>
            <a:prstGeom prst="hex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tIns="9144" rIns="9144" bIns="9144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Carbohydrate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04533" y="2614008"/>
            <a:ext cx="3274133" cy="1043048"/>
            <a:chOff x="602847" y="5638800"/>
            <a:chExt cx="3359553" cy="1447800"/>
          </a:xfrm>
        </p:grpSpPr>
        <p:pic>
          <p:nvPicPr>
            <p:cNvPr id="13" name="Picture 4" descr="http://www.endotoxin.gmxhome.de/artikel3_dateien/gangliosidfarbig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67" b="17391"/>
            <a:stretch/>
          </p:blipFill>
          <p:spPr bwMode="auto">
            <a:xfrm>
              <a:off x="602847" y="5638800"/>
              <a:ext cx="3359553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1981200" y="6477000"/>
              <a:ext cx="1742629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988" y="5817064"/>
            <a:ext cx="3055765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Cheat Sheet:   </a:t>
            </a:r>
            <a:r>
              <a:rPr lang="en-US" dirty="0" smtClean="0"/>
              <a:t>You will have structure of Carbohydrates on exams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49228" y="5034827"/>
            <a:ext cx="4294772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Draw Examples of all molecules given parts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ID Hydrophobic/Hydrophilic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Give an example of a use for each molecule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8029" y="126251"/>
            <a:ext cx="3095238" cy="20190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4533" y="3704945"/>
            <a:ext cx="3522626" cy="119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2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08" y="319597"/>
            <a:ext cx="65562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6443" y="319597"/>
            <a:ext cx="777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</a:t>
            </a:r>
            <a:r>
              <a:rPr lang="en-US" dirty="0" err="1" smtClean="0"/>
              <a:t>gycolipid</a:t>
            </a:r>
            <a:r>
              <a:rPr lang="en-US" dirty="0" smtClean="0"/>
              <a:t> that forms between </a:t>
            </a:r>
            <a:r>
              <a:rPr lang="en-US" dirty="0" err="1" smtClean="0"/>
              <a:t>spingosine</a:t>
            </a:r>
            <a:r>
              <a:rPr lang="en-US" dirty="0" smtClean="0"/>
              <a:t>, stearic acid, and </a:t>
            </a:r>
            <a:r>
              <a:rPr lang="el-GR" dirty="0" smtClean="0"/>
              <a:t>β</a:t>
            </a:r>
            <a:r>
              <a:rPr lang="en-US" dirty="0" smtClean="0"/>
              <a:t>-D-Glucose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547" y="299597"/>
            <a:ext cx="52237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Steroids: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Parent Molecule </a:t>
            </a:r>
            <a:r>
              <a:rPr lang="en-US" dirty="0" smtClean="0">
                <a:sym typeface="Wingdings" pitchFamily="2" charset="2"/>
              </a:rPr>
              <a:t> Daughter Molecules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Vary widely in function</a:t>
            </a:r>
          </a:p>
          <a:p>
            <a:pPr lvl="1" indent="-228600" defTabSz="2286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Cholesterol</a:t>
            </a:r>
            <a:r>
              <a:rPr lang="en-US" dirty="0" smtClean="0"/>
              <a:t> - membrane component</a:t>
            </a:r>
          </a:p>
          <a:p>
            <a:pPr lvl="1" indent="-228600" defTabSz="228600">
              <a:buFont typeface="+mj-lt"/>
              <a:buAutoNum type="arabicPeriod"/>
            </a:pPr>
            <a:r>
              <a:rPr lang="en-US" dirty="0" smtClean="0"/>
              <a:t>Bile salts – digestion of fats</a:t>
            </a:r>
          </a:p>
          <a:p>
            <a:pPr lvl="1" indent="-228600" defTabSz="228600">
              <a:buFont typeface="+mj-lt"/>
              <a:buAutoNum type="arabicPeriod"/>
            </a:pPr>
            <a:r>
              <a:rPr lang="en-US" dirty="0" err="1" smtClean="0"/>
              <a:t>Ergosterol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Vitamin D</a:t>
            </a:r>
          </a:p>
          <a:p>
            <a:pPr lvl="1" indent="-228600" defTabSz="2286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Digitalis – heart drug</a:t>
            </a:r>
          </a:p>
          <a:p>
            <a:pPr lvl="1" indent="-228600" defTabSz="2286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Adrenal cortex hormones – metabolism</a:t>
            </a:r>
          </a:p>
          <a:p>
            <a:pPr lvl="1" indent="-228600" defTabSz="2286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Sex hormones – characteristics and reproduction</a:t>
            </a:r>
          </a:p>
          <a:p>
            <a:pPr indent="-228600" defTabSz="2286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Figure 28.5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6731"/>
          <a:stretch/>
        </p:blipFill>
        <p:spPr>
          <a:xfrm>
            <a:off x="5281679" y="2679985"/>
            <a:ext cx="3557709" cy="2514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8349" r="61572"/>
          <a:stretch/>
        </p:blipFill>
        <p:spPr>
          <a:xfrm>
            <a:off x="5647771" y="187360"/>
            <a:ext cx="2825527" cy="22605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1765" t="8791" r="15977" b="6235"/>
          <a:stretch/>
        </p:blipFill>
        <p:spPr>
          <a:xfrm>
            <a:off x="1014983" y="3180570"/>
            <a:ext cx="3325553" cy="29602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97776" y="5309783"/>
            <a:ext cx="4294772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Can you recognize Steroids/Cholesterol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Give an example of a use for each molecule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ID Functional Groups on Molecules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547" y="6140780"/>
            <a:ext cx="3055765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See it again:</a:t>
            </a:r>
          </a:p>
          <a:p>
            <a:r>
              <a:rPr lang="en-US" dirty="0" smtClean="0"/>
              <a:t>Biochemical Pathways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1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91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82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3226</TotalTime>
  <Words>391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18</cp:revision>
  <dcterms:created xsi:type="dcterms:W3CDTF">2020-03-25T15:59:49Z</dcterms:created>
  <dcterms:modified xsi:type="dcterms:W3CDTF">2021-03-21T16:06:48Z</dcterms:modified>
</cp:coreProperties>
</file>