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7" r:id="rId4"/>
    <p:sldId id="259" r:id="rId5"/>
    <p:sldId id="260" r:id="rId6"/>
    <p:sldId id="261" r:id="rId7"/>
    <p:sldId id="262" r:id="rId8"/>
    <p:sldId id="263" r:id="rId9"/>
    <p:sldId id="281" r:id="rId10"/>
    <p:sldId id="282" r:id="rId11"/>
    <p:sldId id="278" r:id="rId12"/>
    <p:sldId id="264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lipid" TargetMode="External"/><Relationship Id="rId2" Type="http://schemas.openxmlformats.org/officeDocument/2006/relationships/hyperlink" Target="https://chem.libretexts.org/Courses/Sacramento_City_College/SCC%3A_Chem_309_-_General%2C_Organic_and_Biochemistry_(Bennett)/Tex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1.png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Fatty Acids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Fat/Oils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Waxes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Triacylglycerol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Examples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FA (cis/trans/</a:t>
            </a:r>
            <a:r>
              <a:rPr lang="el-GR" dirty="0" smtClean="0"/>
              <a:t>ω</a:t>
            </a:r>
            <a:r>
              <a:rPr lang="en-US" dirty="0" smtClean="0"/>
              <a:t>-3/</a:t>
            </a:r>
            <a:r>
              <a:rPr lang="el-GR" dirty="0" smtClean="0"/>
              <a:t>ω</a:t>
            </a:r>
            <a:r>
              <a:rPr lang="en-US" dirty="0" smtClean="0"/>
              <a:t>-6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Waxes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Triacylglycerol's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ID Hydrophobic/Hydrophilic parts of molecules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General Properties of molecules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" y="3452291"/>
            <a:ext cx="429477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10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r>
              <a:rPr lang="en-US" dirty="0"/>
              <a:t>P</a:t>
            </a:r>
            <a:r>
              <a:rPr lang="en-US" dirty="0" smtClean="0"/>
              <a:t>ages 763-770</a:t>
            </a:r>
          </a:p>
          <a:p>
            <a:r>
              <a:rPr lang="en-US" dirty="0" smtClean="0"/>
              <a:t>Sections 28.1-28.3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3841" y="3914330"/>
            <a:ext cx="4294772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>
                <a:hlinkClick r:id="rId2"/>
              </a:rPr>
              <a:t>Libre</a:t>
            </a:r>
            <a:r>
              <a:rPr lang="en-US" sz="1600" dirty="0" smtClean="0">
                <a:hlinkClick r:id="rId2"/>
              </a:rPr>
              <a:t> Texts Sections 15.1-15.3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hlinkClick r:id="rId3"/>
              </a:rPr>
              <a:t>https://www.britannica.com/science/lipid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6834" y="206597"/>
            <a:ext cx="44240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2020</a:t>
            </a:r>
          </a:p>
          <a:p>
            <a:pPr algn="ctr"/>
            <a:r>
              <a:rPr lang="en-US" sz="3200" dirty="0" smtClean="0"/>
              <a:t>Lecture 28a – Lipid Basics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14" y="260059"/>
            <a:ext cx="296465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Preview – Metabolism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5893" y="2671136"/>
            <a:ext cx="154689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0407" y="2671136"/>
            <a:ext cx="119577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Fatty Acids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37" y="807717"/>
            <a:ext cx="4756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Oxidation Number = “Charge” an atom would have in a neutral molecule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Hydrogen always +1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Oxygen always -2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More Reduced (more </a:t>
            </a:r>
            <a:r>
              <a:rPr lang="en-US" dirty="0" smtClean="0"/>
              <a:t>-) </a:t>
            </a:r>
            <a:r>
              <a:rPr lang="en-US" dirty="0" smtClean="0"/>
              <a:t>= more energy stored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More oxidized (more </a:t>
            </a:r>
            <a:r>
              <a:rPr lang="en-US" dirty="0"/>
              <a:t>+</a:t>
            </a:r>
            <a:r>
              <a:rPr lang="en-US" dirty="0" smtClean="0"/>
              <a:t>) </a:t>
            </a:r>
            <a:r>
              <a:rPr lang="en-US" dirty="0" smtClean="0"/>
              <a:t>= less energy stored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09" y="4300594"/>
            <a:ext cx="4628571" cy="10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389" r="29332"/>
          <a:stretch/>
        </p:blipFill>
        <p:spPr>
          <a:xfrm>
            <a:off x="192948" y="4441597"/>
            <a:ext cx="1064160" cy="2317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998" y="3279367"/>
            <a:ext cx="2410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40% Carbon by mass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More oxidized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4 </a:t>
            </a:r>
            <a:r>
              <a:rPr lang="en-US" dirty="0" err="1" smtClean="0"/>
              <a:t>cal</a:t>
            </a:r>
            <a:r>
              <a:rPr lang="en-US" dirty="0" smtClean="0"/>
              <a:t>/g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8201"/>
          <a:stretch/>
        </p:blipFill>
        <p:spPr>
          <a:xfrm>
            <a:off x="4773336" y="196668"/>
            <a:ext cx="4337534" cy="2365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37061" y="3208866"/>
            <a:ext cx="2410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75% Carbon by mass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More </a:t>
            </a:r>
            <a:r>
              <a:rPr lang="en-US" dirty="0" smtClean="0"/>
              <a:t>reduced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9.5 </a:t>
            </a:r>
            <a:r>
              <a:rPr lang="en-US" dirty="0" err="1" smtClean="0"/>
              <a:t>cal</a:t>
            </a:r>
            <a:r>
              <a:rPr lang="en-US" dirty="0" smtClean="0"/>
              <a:t>/g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8187" y="6442745"/>
            <a:ext cx="28330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Calc. Ox # for each 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3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283" y="361070"/>
            <a:ext cx="71244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Waxes: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Giant Ester (20-30 Carbons)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Dehydration Reaction (CA + </a:t>
            </a:r>
            <a:r>
              <a:rPr lang="en-US" dirty="0" err="1" smtClean="0"/>
              <a:t>Alc</a:t>
            </a:r>
            <a:r>
              <a:rPr lang="en-US" dirty="0" smtClean="0"/>
              <a:t> -&gt; Ester)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Very hydrophobic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Used as protective layer on plant leaves, animal feathers, fur, cars, floors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Energy storage/buoyancy control in plankton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Industrial production of Lipstick, Eyeshadow, Car wax etc.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0414"/>
              </p:ext>
            </p:extLst>
          </p:nvPr>
        </p:nvGraphicFramePr>
        <p:xfrm>
          <a:off x="4186946" y="204930"/>
          <a:ext cx="4734217" cy="117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CS ChemDraw Drawing" r:id="rId3" imgW="5796280" imgH="1437640" progId="ChemDraw.Document.4.5">
                  <p:embed/>
                </p:oleObj>
              </mc:Choice>
              <mc:Fallback>
                <p:oleObj name="CS ChemDraw Drawing" r:id="rId3" imgW="5796280" imgH="1437640" progId="ChemDraw.Document.4.5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946" y="204930"/>
                        <a:ext cx="4734217" cy="1173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562" y="2686242"/>
            <a:ext cx="5571429" cy="1561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5017" y="5678624"/>
            <a:ext cx="297236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and/or Draw Wax?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Write a reaction showing the formation of a wax?</a:t>
            </a:r>
          </a:p>
        </p:txBody>
      </p:sp>
    </p:spTree>
    <p:extLst>
      <p:ext uri="{BB962C8B-B14F-4D97-AF65-F5344CB8AC3E}">
        <p14:creationId xmlns:p14="http://schemas.microsoft.com/office/powerpoint/2010/main" val="18465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36" y="189769"/>
            <a:ext cx="31951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Fats and Oils: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Glycerol + 3 FA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Giant Esters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Dehydration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Ester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Triacylglycerol or Triglycerides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Hydrophobic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7" b="38797"/>
          <a:stretch>
            <a:fillRect/>
          </a:stretch>
        </p:blipFill>
        <p:spPr bwMode="auto">
          <a:xfrm>
            <a:off x="6926330" y="36923"/>
            <a:ext cx="1915845" cy="245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7" y="2390897"/>
            <a:ext cx="6561816" cy="25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798482" y="406660"/>
            <a:ext cx="2311634" cy="1597542"/>
            <a:chOff x="3910626" y="705971"/>
            <a:chExt cx="2311634" cy="1597542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910626" y="705971"/>
              <a:ext cx="583060" cy="15975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pPr algn="ctr"/>
              <a:r>
                <a:rPr lang="en-US" b="1" dirty="0"/>
                <a:t>Glycerol</a:t>
              </a: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4506039" y="2088338"/>
              <a:ext cx="391780" cy="1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4493686" y="1564874"/>
              <a:ext cx="391780" cy="1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4493686" y="1000606"/>
              <a:ext cx="391780" cy="1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4869334" y="806782"/>
              <a:ext cx="1340573" cy="36933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latin typeface="+mn-lt"/>
                </a:rPr>
                <a:t>Fatty acid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862420" y="1337341"/>
              <a:ext cx="1359840" cy="36933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+mn-lt"/>
                </a:rPr>
                <a:t>Fatty acid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2420" y="1881047"/>
              <a:ext cx="1347487" cy="36933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+mn-lt"/>
                </a:rPr>
                <a:t>Fatty acid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38528" y="289458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94085" y="5021814"/>
            <a:ext cx="3594772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and/or Draw a Triacylglycerol?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Write a reaction showing the formation of a wax?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the Hydrophobic and Hydrophilic parts</a:t>
            </a:r>
          </a:p>
        </p:txBody>
      </p:sp>
    </p:spTree>
    <p:extLst>
      <p:ext uri="{BB962C8B-B14F-4D97-AF65-F5344CB8AC3E}">
        <p14:creationId xmlns:p14="http://schemas.microsoft.com/office/powerpoint/2010/main" val="241969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669" y="285226"/>
            <a:ext cx="65562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Try 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669" y="746620"/>
            <a:ext cx="868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</a:t>
            </a:r>
            <a:r>
              <a:rPr lang="en-US" smtClean="0"/>
              <a:t>a triacylglycerol </a:t>
            </a:r>
            <a:r>
              <a:rPr lang="en-US" dirty="0" smtClean="0"/>
              <a:t>composed of glycerol, stearic acid, </a:t>
            </a:r>
            <a:r>
              <a:rPr lang="en-US" dirty="0" err="1" smtClean="0"/>
              <a:t>palmitoleic</a:t>
            </a:r>
            <a:r>
              <a:rPr lang="en-US" dirty="0" smtClean="0"/>
              <a:t> acid and </a:t>
            </a:r>
            <a:r>
              <a:rPr lang="en-US" dirty="0" err="1"/>
              <a:t>b</a:t>
            </a:r>
            <a:r>
              <a:rPr lang="en-US" dirty="0" err="1" smtClean="0"/>
              <a:t>uturic</a:t>
            </a:r>
            <a:r>
              <a:rPr lang="en-US" dirty="0" smtClean="0"/>
              <a:t>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00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396163" y="1584437"/>
            <a:ext cx="5209106" cy="3531826"/>
            <a:chOff x="152400" y="3752386"/>
            <a:chExt cx="5209106" cy="3531826"/>
          </a:xfrm>
        </p:grpSpPr>
        <p:sp>
          <p:nvSpPr>
            <p:cNvPr id="2" name="Rectangle 1"/>
            <p:cNvSpPr/>
            <p:nvPr/>
          </p:nvSpPr>
          <p:spPr bwMode="auto">
            <a:xfrm>
              <a:off x="152400" y="3886200"/>
              <a:ext cx="390525" cy="321945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dirty="0"/>
                <a:t>Lipids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904875" y="4029075"/>
              <a:ext cx="1000125" cy="25717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Simple Lipids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V="1">
              <a:off x="1914525" y="3895725"/>
              <a:ext cx="47625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1916941" y="4163633"/>
              <a:ext cx="478341" cy="69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1920472" y="4159452"/>
              <a:ext cx="510494" cy="292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431849" y="3762189"/>
              <a:ext cx="1000125" cy="2571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Fatty Acids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1849" y="4369560"/>
              <a:ext cx="1000125" cy="2571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Fats and Oils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1849" y="4071450"/>
              <a:ext cx="1000125" cy="2571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Waxes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431834" y="4482093"/>
              <a:ext cx="3657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3437037" y="4210746"/>
              <a:ext cx="3657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3446703" y="3868032"/>
              <a:ext cx="3657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553101" y="4157546"/>
              <a:ext cx="3657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823754" y="3752386"/>
              <a:ext cx="1491196" cy="25717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Giant CA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0037" y="4078745"/>
              <a:ext cx="1494913" cy="25717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Giant Esters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5576" y="4386518"/>
              <a:ext cx="1499374" cy="33713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Esters of Glycerol + 3 FA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53241" y="5499363"/>
              <a:ext cx="3657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941303" y="5325079"/>
              <a:ext cx="1012391" cy="3459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Compound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Lipids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1973255" y="5200651"/>
              <a:ext cx="47625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1975671" y="5468559"/>
              <a:ext cx="478341" cy="69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1979202" y="5464378"/>
              <a:ext cx="510494" cy="292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490579" y="5067115"/>
              <a:ext cx="1059969" cy="2571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Phospholipids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90579" y="5674486"/>
              <a:ext cx="1046588" cy="2571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Glycolipids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90579" y="5376376"/>
              <a:ext cx="1046588" cy="2571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Sphingolipids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3548550" y="5813781"/>
              <a:ext cx="363298" cy="149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3553753" y="5542434"/>
              <a:ext cx="3657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3563419" y="5076825"/>
              <a:ext cx="379931" cy="1228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940470" y="4924425"/>
              <a:ext cx="1403194" cy="35182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Glycerol + Phosphoric Acid + 2 FA + nitrogen/base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36753" y="5410432"/>
              <a:ext cx="1424753" cy="31632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Sphingosine</a:t>
              </a:r>
              <a:r>
                <a:rPr lang="en-US" sz="800" dirty="0" smtClean="0">
                  <a:solidFill>
                    <a:schemeClr val="tx1"/>
                  </a:solidFill>
                </a:rPr>
                <a:t> </a:t>
              </a:r>
              <a:r>
                <a:rPr lang="en-US" sz="800" dirty="0">
                  <a:solidFill>
                    <a:schemeClr val="tx1"/>
                  </a:solidFill>
                </a:rPr>
                <a:t>+ Phosphoric Acid + </a:t>
              </a:r>
              <a:r>
                <a:rPr lang="en-US" sz="800" dirty="0" smtClean="0">
                  <a:solidFill>
                    <a:schemeClr val="tx1"/>
                  </a:solidFill>
                </a:rPr>
                <a:t>1 FA </a:t>
              </a:r>
              <a:r>
                <a:rPr lang="en-US" sz="800" dirty="0">
                  <a:solidFill>
                    <a:schemeClr val="tx1"/>
                  </a:solidFill>
                </a:rPr>
                <a:t>+ nitrogen/base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27831" y="5838640"/>
              <a:ext cx="1411373" cy="24495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schemeClr val="tx1"/>
                  </a:solidFill>
                </a:rPr>
                <a:t>Sphingosine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dirty="0" smtClean="0">
                  <a:solidFill>
                    <a:schemeClr val="tx1"/>
                  </a:solidFill>
                </a:rPr>
                <a:t>+ </a:t>
              </a:r>
              <a:r>
                <a:rPr lang="en-US" sz="800" dirty="0">
                  <a:solidFill>
                    <a:schemeClr val="tx1"/>
                  </a:solidFill>
                </a:rPr>
                <a:t>1 FA + </a:t>
              </a:r>
              <a:r>
                <a:rPr lang="en-US" sz="800" dirty="0" smtClean="0">
                  <a:solidFill>
                    <a:schemeClr val="tx1"/>
                  </a:solidFill>
                </a:rPr>
                <a:t>carbohydrate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543716" y="6185163"/>
              <a:ext cx="3657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931778" y="6010879"/>
              <a:ext cx="1012391" cy="3459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Steroids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1956621" y="6173409"/>
              <a:ext cx="478341" cy="69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960152" y="6169228"/>
              <a:ext cx="510494" cy="292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471529" y="6379336"/>
              <a:ext cx="1214646" cy="2571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Misc. Steroids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71529" y="6081226"/>
              <a:ext cx="1214646" cy="2571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Cholesterol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60353" y="6677629"/>
              <a:ext cx="1125622" cy="3459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Miscellaneous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572291" y="6823338"/>
              <a:ext cx="3657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097298" y="6860186"/>
              <a:ext cx="356733" cy="56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2090615" y="6861908"/>
              <a:ext cx="380031" cy="2471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471529" y="7027036"/>
              <a:ext cx="1046588" cy="2571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Lipoprotiens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71529" y="6728926"/>
              <a:ext cx="1046588" cy="2571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Vitamins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068260" y="189363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a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090813" y="298138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b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14216" y="400910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c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897346" y="452527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32 - Skip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858477" y="4805958"/>
            <a:ext cx="313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Topic – Cell Membranes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411595"/>
            <a:ext cx="90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Definition: </a:t>
            </a:r>
            <a:r>
              <a:rPr lang="en-US" u="sng" dirty="0" smtClean="0"/>
              <a:t>water insoluble</a:t>
            </a:r>
            <a:r>
              <a:rPr lang="en-US" dirty="0" smtClean="0"/>
              <a:t>, biochemical compounds that share no </a:t>
            </a:r>
            <a:r>
              <a:rPr lang="en-US" u="sng" dirty="0" smtClean="0"/>
              <a:t>common chemical structure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7778" y="129217"/>
            <a:ext cx="260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 of Solubility/IMF’s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057252" y="5566986"/>
            <a:ext cx="297733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Identify which FG are Hydrophobic and which are Hydrophilic?</a:t>
            </a:r>
          </a:p>
        </p:txBody>
      </p:sp>
      <p:sp>
        <p:nvSpPr>
          <p:cNvPr id="38" name="Striped Right Arrow 37"/>
          <p:cNvSpPr/>
          <p:nvPr/>
        </p:nvSpPr>
        <p:spPr>
          <a:xfrm rot="5400000">
            <a:off x="3853620" y="3653566"/>
            <a:ext cx="886077" cy="9532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684040" y="3706728"/>
            <a:ext cx="133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Matters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575448" y="4730541"/>
            <a:ext cx="3353626" cy="1234616"/>
            <a:chOff x="5683291" y="2979885"/>
            <a:chExt cx="3353626" cy="1234616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8797027"/>
                </p:ext>
              </p:extLst>
            </p:nvPr>
          </p:nvGraphicFramePr>
          <p:xfrm>
            <a:off x="5796151" y="3530523"/>
            <a:ext cx="2690248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4" name="ChemSketch" r:id="rId3" imgW="3767400" imgH="524160" progId="ACD.ChemSketch.20">
                    <p:embed/>
                  </p:oleObj>
                </mc:Choice>
                <mc:Fallback>
                  <p:oleObj name="ChemSketch" r:id="rId3" imgW="3767400" imgH="524160" progId="ACD.ChemSketch.20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96151" y="3530523"/>
                          <a:ext cx="2690248" cy="523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ctangle 40"/>
            <p:cNvSpPr/>
            <p:nvPr/>
          </p:nvSpPr>
          <p:spPr>
            <a:xfrm>
              <a:off x="5683291" y="3435438"/>
              <a:ext cx="2489194" cy="4331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73201" y="3845169"/>
              <a:ext cx="1817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LDF/Hydrophobic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020102" y="3358081"/>
              <a:ext cx="668528" cy="726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27181" y="2979885"/>
              <a:ext cx="1609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HB/Hydrophilic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59420" y="1026643"/>
            <a:ext cx="3616907" cy="1980198"/>
            <a:chOff x="169049" y="3274082"/>
            <a:chExt cx="3616907" cy="1980198"/>
          </a:xfrm>
        </p:grpSpPr>
        <p:sp>
          <p:nvSpPr>
            <p:cNvPr id="9" name="TextBox 8"/>
            <p:cNvSpPr txBox="1"/>
            <p:nvPr/>
          </p:nvSpPr>
          <p:spPr>
            <a:xfrm>
              <a:off x="169049" y="3274082"/>
              <a:ext cx="355103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What makes molecules water soluble (hydrophilic)?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/>
                <a:t>Like dissolves like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/>
                <a:t>Small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/>
                <a:t>Similar IMF’s – Polar/H-bonds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/>
                <a:t>Functional Groups that are generally water soluble:</a:t>
              </a:r>
            </a:p>
            <a:p>
              <a:pPr marL="171450" indent="-171450">
                <a:buFont typeface="Arial" pitchFamily="34" charset="0"/>
                <a:buChar char="•"/>
              </a:pPr>
              <a:endParaRPr lang="en-US" sz="1200" dirty="0" smtClean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961500" y="4249809"/>
              <a:ext cx="824456" cy="1004471"/>
              <a:chOff x="3095625" y="5114925"/>
              <a:chExt cx="824456" cy="1004471"/>
            </a:xfrm>
          </p:grpSpPr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570445"/>
                  </p:ext>
                </p:extLst>
              </p:nvPr>
            </p:nvGraphicFramePr>
            <p:xfrm>
              <a:off x="3190875" y="5543133"/>
              <a:ext cx="685800" cy="576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25" name="ChemSketch" r:id="rId5" imgW="685800" imgH="576000" progId="ACD.ChemSketch.20">
                      <p:embed/>
                    </p:oleObj>
                  </mc:Choice>
                  <mc:Fallback>
                    <p:oleObj name="ChemSketch" r:id="rId5" imgW="685800" imgH="576000" progId="ACD.ChemSketch.20">
                      <p:embed/>
                      <p:pic>
                        <p:nvPicPr>
                          <p:cNvPr id="11" name="Object 10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190875" y="5543133"/>
                            <a:ext cx="685800" cy="5762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3095625" y="5114925"/>
                <a:ext cx="8244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Carboxylic</a:t>
                </a:r>
              </a:p>
              <a:p>
                <a:pPr algn="ctr"/>
                <a:r>
                  <a:rPr lang="en-US" sz="1200" dirty="0" smtClean="0"/>
                  <a:t>Acids</a:t>
                </a:r>
                <a:endParaRPr lang="en-US" sz="12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942529" y="4264682"/>
              <a:ext cx="690320" cy="849313"/>
              <a:chOff x="2097330" y="5471041"/>
              <a:chExt cx="690320" cy="849313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8320917"/>
                  </p:ext>
                </p:extLst>
              </p:nvPr>
            </p:nvGraphicFramePr>
            <p:xfrm>
              <a:off x="2108200" y="5763141"/>
              <a:ext cx="679450" cy="557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26" name="ChemSketch" r:id="rId7" imgW="679680" imgH="557640" progId="ACD.ChemSketch.20">
                      <p:embed/>
                    </p:oleObj>
                  </mc:Choice>
                  <mc:Fallback>
                    <p:oleObj name="ChemSketch" r:id="rId7" imgW="679680" imgH="557640" progId="ACD.ChemSketch.20">
                      <p:embed/>
                      <p:pic>
                        <p:nvPicPr>
                          <p:cNvPr id="14" name="Object 13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108200" y="5763141"/>
                            <a:ext cx="679450" cy="5572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TextBox 14"/>
              <p:cNvSpPr txBox="1"/>
              <p:nvPr/>
            </p:nvSpPr>
            <p:spPr>
              <a:xfrm>
                <a:off x="2097330" y="5471041"/>
                <a:ext cx="6511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Amides</a:t>
                </a:r>
                <a:endParaRPr lang="en-US" sz="12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159649" y="4264682"/>
              <a:ext cx="651140" cy="480239"/>
              <a:chOff x="1314450" y="5652016"/>
              <a:chExt cx="651140" cy="480239"/>
            </a:xfrm>
          </p:grpSpPr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6114925"/>
                  </p:ext>
                </p:extLst>
              </p:nvPr>
            </p:nvGraphicFramePr>
            <p:xfrm>
              <a:off x="1428750" y="5956042"/>
              <a:ext cx="384175" cy="176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27" name="ChemSketch" r:id="rId9" imgW="384120" imgH="176760" progId="ACD.ChemSketch.20">
                      <p:embed/>
                    </p:oleObj>
                  </mc:Choice>
                  <mc:Fallback>
                    <p:oleObj name="ChemSketch" r:id="rId9" imgW="384120" imgH="176760" progId="ACD.ChemSketch.20">
                      <p:embed/>
                      <p:pic>
                        <p:nvPicPr>
                          <p:cNvPr id="17" name="Object 16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428750" y="5956042"/>
                            <a:ext cx="384175" cy="1762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TextBox 17"/>
              <p:cNvSpPr txBox="1"/>
              <p:nvPr/>
            </p:nvSpPr>
            <p:spPr>
              <a:xfrm>
                <a:off x="1314450" y="5652016"/>
                <a:ext cx="6511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Amines</a:t>
                </a:r>
                <a:endParaRPr lang="en-US" sz="1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4774" y="4264682"/>
              <a:ext cx="713978" cy="466725"/>
              <a:chOff x="438150" y="5671066"/>
              <a:chExt cx="713978" cy="466725"/>
            </a:xfrm>
          </p:grpSpPr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2421659"/>
                  </p:ext>
                </p:extLst>
              </p:nvPr>
            </p:nvGraphicFramePr>
            <p:xfrm>
              <a:off x="611780" y="5991741"/>
              <a:ext cx="334963" cy="146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28" name="ChemSketch" r:id="rId11" imgW="335160" imgH="146160" progId="ACD.ChemSketch.20">
                      <p:embed/>
                    </p:oleObj>
                  </mc:Choice>
                  <mc:Fallback>
                    <p:oleObj name="ChemSketch" r:id="rId11" imgW="335160" imgH="146160" progId="ACD.ChemSketch.20">
                      <p:embed/>
                      <p:pic>
                        <p:nvPicPr>
                          <p:cNvPr id="20" name="Object 19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611780" y="5991741"/>
                            <a:ext cx="334963" cy="146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TextBox 20"/>
              <p:cNvSpPr txBox="1"/>
              <p:nvPr/>
            </p:nvSpPr>
            <p:spPr>
              <a:xfrm>
                <a:off x="438150" y="5671066"/>
                <a:ext cx="7139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Alcohols</a:t>
                </a:r>
                <a:endParaRPr lang="en-US" sz="1200" dirty="0"/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102883" y="1026642"/>
            <a:ext cx="3887582" cy="24043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38096" y="1053912"/>
            <a:ext cx="3823335" cy="2413933"/>
            <a:chOff x="217808" y="4447776"/>
            <a:chExt cx="3823335" cy="2413933"/>
          </a:xfrm>
        </p:grpSpPr>
        <p:grpSp>
          <p:nvGrpSpPr>
            <p:cNvPr id="47" name="Group 46"/>
            <p:cNvGrpSpPr/>
            <p:nvPr/>
          </p:nvGrpSpPr>
          <p:grpSpPr>
            <a:xfrm>
              <a:off x="281502" y="4457413"/>
              <a:ext cx="3695948" cy="2224741"/>
              <a:chOff x="228600" y="3962400"/>
              <a:chExt cx="3695948" cy="178752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28600" y="3962400"/>
                <a:ext cx="369594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What makes molecules water insoluble (hydrophobic)?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200" dirty="0" smtClean="0"/>
                  <a:t>Oil and Water don’t mix”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200" dirty="0" smtClean="0"/>
                  <a:t>Large molecules (R-groups)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200" dirty="0" smtClean="0"/>
                  <a:t>Different IMF’s – Nonpolar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200" dirty="0" smtClean="0"/>
                  <a:t>Functional Groups that are generally water insoluble:</a:t>
                </a:r>
              </a:p>
              <a:p>
                <a:endParaRPr lang="en-US" sz="1200" dirty="0" smtClean="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3033713" y="4924425"/>
                <a:ext cx="752475" cy="747713"/>
                <a:chOff x="738188" y="6143625"/>
                <a:chExt cx="752475" cy="747713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852487" y="6143625"/>
                  <a:ext cx="4986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Ester</a:t>
                  </a:r>
                  <a:endParaRPr lang="en-US" sz="1200" dirty="0"/>
                </a:p>
              </p:txBody>
            </p:sp>
            <p:graphicFrame>
              <p:nvGraphicFramePr>
                <p:cNvPr id="59" name="Object 5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13932986"/>
                    </p:ext>
                  </p:extLst>
                </p:nvPr>
              </p:nvGraphicFramePr>
              <p:xfrm>
                <a:off x="738188" y="6367463"/>
                <a:ext cx="752475" cy="523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29" name="ChemSketch" r:id="rId13" imgW="752760" imgH="524160" progId="ACD.ChemSketch.20">
                        <p:embed/>
                      </p:oleObj>
                    </mc:Choice>
                    <mc:Fallback>
                      <p:oleObj name="ChemSketch" r:id="rId13" imgW="752760" imgH="524160" progId="ACD.ChemSketch.20">
                        <p:embed/>
                        <p:pic>
                          <p:nvPicPr>
                            <p:cNvPr id="25" name="Object 24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8188" y="6367463"/>
                              <a:ext cx="752475" cy="5238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0" name="Group 49"/>
              <p:cNvGrpSpPr/>
              <p:nvPr/>
            </p:nvGrpSpPr>
            <p:grpSpPr>
              <a:xfrm>
                <a:off x="1828633" y="4924425"/>
                <a:ext cx="820737" cy="661988"/>
                <a:chOff x="276058" y="5391150"/>
                <a:chExt cx="820737" cy="661988"/>
              </a:xfrm>
            </p:grpSpPr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96715711"/>
                    </p:ext>
                  </p:extLst>
                </p:nvPr>
              </p:nvGraphicFramePr>
              <p:xfrm>
                <a:off x="276058" y="5699125"/>
                <a:ext cx="820737" cy="3540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30" name="ChemSketch" r:id="rId15" imgW="820080" imgH="353520" progId="ACD.ChemSketch.20">
                        <p:embed/>
                      </p:oleObj>
                    </mc:Choice>
                    <mc:Fallback>
                      <p:oleObj name="ChemSketch" r:id="rId15" imgW="820080" imgH="353520" progId="ACD.ChemSketch.20">
                        <p:embed/>
                        <p:pic>
                          <p:nvPicPr>
                            <p:cNvPr id="27" name="Object 26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6058" y="5699125"/>
                              <a:ext cx="820737" cy="3540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7" name="TextBox 56"/>
                <p:cNvSpPr txBox="1"/>
                <p:nvPr/>
              </p:nvSpPr>
              <p:spPr>
                <a:xfrm>
                  <a:off x="496720" y="5391150"/>
                  <a:ext cx="5195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Ether</a:t>
                  </a:r>
                  <a:endParaRPr lang="en-US" sz="1200" dirty="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352425" y="4924425"/>
                <a:ext cx="1184363" cy="825500"/>
                <a:chOff x="523875" y="6076950"/>
                <a:chExt cx="1184363" cy="825500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23875" y="6076950"/>
                  <a:ext cx="11843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Alkane/</a:t>
                  </a:r>
                  <a:r>
                    <a:rPr lang="en-US" sz="1200" dirty="0" err="1" smtClean="0"/>
                    <a:t>ene</a:t>
                  </a:r>
                  <a:r>
                    <a:rPr lang="en-US" sz="1200" dirty="0" smtClean="0"/>
                    <a:t>/</a:t>
                  </a:r>
                  <a:r>
                    <a:rPr lang="en-US" sz="1200" dirty="0" err="1" smtClean="0"/>
                    <a:t>yne</a:t>
                  </a:r>
                  <a:endParaRPr lang="en-US" sz="1200" dirty="0"/>
                </a:p>
              </p:txBody>
            </p:sp>
            <p:graphicFrame>
              <p:nvGraphicFramePr>
                <p:cNvPr id="53" name="Object 5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47735210"/>
                    </p:ext>
                  </p:extLst>
                </p:nvPr>
              </p:nvGraphicFramePr>
              <p:xfrm>
                <a:off x="722313" y="6340475"/>
                <a:ext cx="384175" cy="1762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31" name="ChemSketch" r:id="rId17" imgW="384120" imgH="176760" progId="ACD.ChemSketch.20">
                        <p:embed/>
                      </p:oleObj>
                    </mc:Choice>
                    <mc:Fallback>
                      <p:oleObj name="ChemSketch" r:id="rId17" imgW="384120" imgH="176760" progId="ACD.ChemSketch.20">
                        <p:embed/>
                        <p:pic>
                          <p:nvPicPr>
                            <p:cNvPr id="31" name="Object 30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2313" y="6340475"/>
                              <a:ext cx="384175" cy="1762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" name="Object 5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72436459"/>
                    </p:ext>
                  </p:extLst>
                </p:nvPr>
              </p:nvGraphicFramePr>
              <p:xfrm>
                <a:off x="735013" y="6540500"/>
                <a:ext cx="795337" cy="1762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32" name="ChemSketch" r:id="rId19" imgW="795600" imgH="176760" progId="ACD.ChemSketch.20">
                        <p:embed/>
                      </p:oleObj>
                    </mc:Choice>
                    <mc:Fallback>
                      <p:oleObj name="ChemSketch" r:id="rId19" imgW="795600" imgH="176760" progId="ACD.ChemSketch.20">
                        <p:embed/>
                        <p:pic>
                          <p:nvPicPr>
                            <p:cNvPr id="32" name="Object 31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5013" y="6540500"/>
                              <a:ext cx="795337" cy="1762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5" name="Object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01700406"/>
                    </p:ext>
                  </p:extLst>
                </p:nvPr>
              </p:nvGraphicFramePr>
              <p:xfrm>
                <a:off x="725488" y="6756400"/>
                <a:ext cx="739775" cy="146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33" name="ChemSketch" r:id="rId21" imgW="740520" imgH="146160" progId="ACD.ChemSketch.20">
                        <p:embed/>
                      </p:oleObj>
                    </mc:Choice>
                    <mc:Fallback>
                      <p:oleObj name="ChemSketch" r:id="rId21" imgW="740520" imgH="146160" progId="ACD.ChemSketch.20">
                        <p:embed/>
                        <p:pic>
                          <p:nvPicPr>
                            <p:cNvPr id="33" name="Object 32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5488" y="6756400"/>
                              <a:ext cx="739775" cy="146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0" name="TextBox 59"/>
            <p:cNvSpPr txBox="1"/>
            <p:nvPr/>
          </p:nvSpPr>
          <p:spPr>
            <a:xfrm>
              <a:off x="217808" y="4447776"/>
              <a:ext cx="3823335" cy="24139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3"/>
          <a:srcRect l="2551" t="11062" r="69507" b="61551"/>
          <a:stretch/>
        </p:blipFill>
        <p:spPr>
          <a:xfrm>
            <a:off x="6449764" y="4062150"/>
            <a:ext cx="2364307" cy="10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3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914483"/>
              </p:ext>
            </p:extLst>
          </p:nvPr>
        </p:nvGraphicFramePr>
        <p:xfrm>
          <a:off x="1215721" y="3958491"/>
          <a:ext cx="37671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hemSketch" r:id="rId3" imgW="3767400" imgH="524160" progId="ACD.ChemSketch.20">
                  <p:embed/>
                </p:oleObj>
              </mc:Choice>
              <mc:Fallback>
                <p:oleObj name="ChemSketch" r:id="rId3" imgW="3767400" imgH="524160" progId="ACD.ChemSketch.20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5721" y="3958491"/>
                        <a:ext cx="3767138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6626" y="179180"/>
            <a:ext cx="58853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Fatty Acids: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Giant Carboxylic Acids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Straight (</a:t>
            </a:r>
            <a:r>
              <a:rPr lang="en-US" dirty="0" err="1" smtClean="0"/>
              <a:t>unbranched</a:t>
            </a:r>
            <a:r>
              <a:rPr lang="en-US" dirty="0" smtClean="0"/>
              <a:t>) chains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Even number of carbons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Saturated vs. Unsaturated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Cis</a:t>
            </a:r>
            <a:r>
              <a:rPr lang="en-US" dirty="0" smtClean="0"/>
              <a:t> vs. Trans isomers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dirty="0" smtClean="0"/>
              <a:t>ω</a:t>
            </a:r>
            <a:r>
              <a:rPr lang="en-US" dirty="0" smtClean="0"/>
              <a:t>-3 vs. ω-6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Essential </a:t>
            </a:r>
            <a:r>
              <a:rPr lang="en-US" dirty="0" smtClean="0"/>
              <a:t>FA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Eicosands</a:t>
            </a:r>
            <a:r>
              <a:rPr lang="en-US" dirty="0" smtClean="0"/>
              <a:t> –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err="1"/>
              <a:t>a</a:t>
            </a:r>
            <a:r>
              <a:rPr lang="en-US" dirty="0" err="1" smtClean="0"/>
              <a:t>rachidonic</a:t>
            </a:r>
            <a:r>
              <a:rPr lang="en-US" dirty="0" smtClean="0"/>
              <a:t> acid, </a:t>
            </a:r>
            <a:r>
              <a:rPr lang="en-US" dirty="0" err="1" smtClean="0"/>
              <a:t>linolenic</a:t>
            </a:r>
            <a:r>
              <a:rPr lang="en-US" dirty="0" smtClean="0"/>
              <a:t> acid, linoleic acid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thromboxane, prostaglandin, prostacyclin, leukotriene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551" t="11062" r="69507" b="61551"/>
          <a:stretch/>
        </p:blipFill>
        <p:spPr>
          <a:xfrm>
            <a:off x="1321953" y="5220534"/>
            <a:ext cx="3124082" cy="1402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6333" y="5795040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You will have Table 28.1 on all exams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1745" y="4482366"/>
            <a:ext cx="174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(CH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18</a:t>
            </a:r>
            <a:r>
              <a:rPr lang="en-US" dirty="0" smtClean="0"/>
              <a:t>COOH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824516" y="991241"/>
            <a:ext cx="983557" cy="430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8121" y="102148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Ch. 35.2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9609" y="1007273"/>
            <a:ext cx="30875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Contain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Plants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Lower MP (liquids)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Spoil quickly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Cis/Trans Isomers (next slide)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907" y="884598"/>
            <a:ext cx="29523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No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Mostly animals </a:t>
            </a:r>
          </a:p>
          <a:p>
            <a:r>
              <a:rPr lang="en-US" dirty="0"/>
              <a:t> </a:t>
            </a:r>
            <a:r>
              <a:rPr lang="en-US" dirty="0" smtClean="0"/>
              <a:t>    (and higher plant cells)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Linear </a:t>
            </a:r>
            <a:r>
              <a:rPr lang="en-US" dirty="0">
                <a:sym typeface="Wingdings" pitchFamily="2" charset="2"/>
              </a:rPr>
              <a:t> LDF Pack better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Generally Solid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Higher MP (b/c……)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 Long shelf life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Used for Energy (28.4)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Form Micelles (28.7)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4907" y="3912321"/>
            <a:ext cx="27491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Excess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/>
              <a:t> atherosclerosis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heart diseases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Increase LDL (bad)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Decrease HDL (good)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Can block arteries easier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4009" y="3954971"/>
            <a:ext cx="25287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Good (better than Sat.)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Increase </a:t>
            </a:r>
            <a:r>
              <a:rPr lang="en-US" dirty="0" smtClean="0"/>
              <a:t>HDL (good) 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Decrease </a:t>
            </a:r>
            <a:r>
              <a:rPr lang="en-US" dirty="0" smtClean="0"/>
              <a:t>LDL (bad)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52523" y="2957641"/>
            <a:ext cx="26202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Bonus</a:t>
            </a:r>
            <a:r>
              <a:rPr lang="en-US" dirty="0" smtClean="0"/>
              <a:t> </a:t>
            </a:r>
            <a:r>
              <a:rPr lang="en-US" b="1" dirty="0" smtClean="0"/>
              <a:t>Reaction:   </a:t>
            </a:r>
            <a:r>
              <a:rPr lang="en-US" dirty="0" smtClean="0"/>
              <a:t>Use of Br</a:t>
            </a:r>
            <a:r>
              <a:rPr lang="en-US" baseline="-25000" dirty="0" smtClean="0"/>
              <a:t>2 </a:t>
            </a:r>
            <a:r>
              <a:rPr lang="en-US" dirty="0" smtClean="0"/>
              <a:t>to detect presence.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76573" y="322870"/>
            <a:ext cx="1825927" cy="488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Unsaturated FA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907" y="322870"/>
            <a:ext cx="1799493" cy="506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aturated FA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4730" y="5095394"/>
            <a:ext cx="297733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and/or Draw a Saturated or Unsaturated FA?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Structure -&gt; Physical Properties -&gt; Biological Property</a:t>
            </a:r>
          </a:p>
        </p:txBody>
      </p:sp>
      <p:sp>
        <p:nvSpPr>
          <p:cNvPr id="10" name="Smiley Face 9"/>
          <p:cNvSpPr/>
          <p:nvPr/>
        </p:nvSpPr>
        <p:spPr>
          <a:xfrm>
            <a:off x="5610829" y="3878131"/>
            <a:ext cx="499462" cy="51483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665" y="1429151"/>
            <a:ext cx="2268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Fatty Acids:</a:t>
            </a:r>
          </a:p>
          <a:p>
            <a:r>
              <a:rPr lang="en-US" sz="1600" dirty="0" smtClean="0"/>
              <a:t>Saturated </a:t>
            </a:r>
            <a:r>
              <a:rPr lang="en-US" sz="1600" dirty="0" err="1" smtClean="0"/>
              <a:t>v.s</a:t>
            </a:r>
            <a:r>
              <a:rPr lang="en-US" sz="1600" dirty="0" smtClean="0"/>
              <a:t>. </a:t>
            </a:r>
            <a:r>
              <a:rPr lang="en-US" sz="1600" dirty="0" err="1" smtClean="0"/>
              <a:t>Unsaturate</a:t>
            </a:r>
            <a:endParaRPr lang="en-US" sz="1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71372"/>
              </p:ext>
            </p:extLst>
          </p:nvPr>
        </p:nvGraphicFramePr>
        <p:xfrm>
          <a:off x="291992" y="850366"/>
          <a:ext cx="8852008" cy="5511418"/>
        </p:xfrm>
        <a:graphic>
          <a:graphicData uri="http://schemas.openxmlformats.org/drawingml/2006/table">
            <a:tbl>
              <a:tblPr/>
              <a:tblGrid>
                <a:gridCol w="201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7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7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161">
                <a:tc>
                  <a:txBody>
                    <a:bodyPr/>
                    <a:lstStyle/>
                    <a:p>
                      <a:pPr algn="ctr" fontAlgn="t"/>
                      <a:endParaRPr lang="en-US" sz="1600" b="1" i="0" dirty="0">
                        <a:effectLst/>
                        <a:latin typeface="inherit"/>
                      </a:endParaRPr>
                    </a:p>
                  </a:txBody>
                  <a:tcPr marL="35837" marR="35837" marT="33597" marB="33597">
                    <a:lnL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8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>
                          <a:effectLst/>
                          <a:latin typeface="inherit"/>
                        </a:rPr>
                        <a:t>Saturated Fats</a:t>
                      </a:r>
                    </a:p>
                  </a:txBody>
                  <a:tcPr marL="37331" marR="37331" marT="33597" marB="33597">
                    <a:lnL w="9525" cap="flat" cmpd="sng" algn="ctr">
                      <a:solidFill>
                        <a:srgbClr val="408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8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dirty="0">
                          <a:effectLst/>
                          <a:latin typeface="inherit"/>
                        </a:rPr>
                        <a:t>Unsaturated Fats</a:t>
                      </a:r>
                    </a:p>
                  </a:txBody>
                  <a:tcPr marL="37331" marR="37331" marT="33597" marB="33597">
                    <a:lnL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dirty="0">
                          <a:effectLst/>
                          <a:latin typeface="inherit"/>
                        </a:rPr>
                        <a:t>Recommended consumption: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8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9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Not more than 10% of total calories per day.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Not more than 30% of total calories per day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4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dirty="0">
                          <a:effectLst/>
                          <a:latin typeface="inherit"/>
                        </a:rPr>
                        <a:t>Health Effect: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9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9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Excessive consumption is not good because of their association with atherosclerosis and </a:t>
                      </a:r>
                      <a:r>
                        <a:rPr lang="en-US" sz="1600" b="0" i="0" dirty="0">
                          <a:solidFill>
                            <a:srgbClr val="009900"/>
                          </a:solidFill>
                          <a:effectLst/>
                          <a:latin typeface="Helvetica Neue"/>
                        </a:rPr>
                        <a:t>heart diseases</a:t>
                      </a:r>
                      <a:r>
                        <a:rPr lang="en-US" sz="1600" b="0" i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Unsaturated fats are considered good to eat if you are watching your </a:t>
                      </a:r>
                      <a:r>
                        <a:rPr lang="en-US" sz="1600" b="0" i="0" dirty="0">
                          <a:solidFill>
                            <a:srgbClr val="009900"/>
                          </a:solidFill>
                          <a:effectLst/>
                          <a:latin typeface="Helvetica Neue"/>
                        </a:rPr>
                        <a:t>cholesterol</a:t>
                      </a:r>
                      <a:r>
                        <a:rPr lang="en-US" sz="1600" b="0" i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>
                          <a:effectLst/>
                          <a:latin typeface="inherit"/>
                        </a:rPr>
                        <a:t>Life: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A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E0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These are long lasting and do not get spoiled quickly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These get spoiled quickly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0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>
                          <a:effectLst/>
                          <a:latin typeface="inherit"/>
                        </a:rPr>
                        <a:t>Commonly found in: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E0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E0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Butter, coconut oil, whole milk, </a:t>
                      </a:r>
                      <a:r>
                        <a:rPr lang="en-US" sz="1600" b="0" i="0" dirty="0" err="1">
                          <a:effectLst/>
                          <a:latin typeface="inherit"/>
                        </a:rPr>
                        <a:t>meat,peanut</a:t>
                      </a:r>
                      <a:r>
                        <a:rPr lang="en-US" sz="1600" b="0" i="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600" b="0" i="0" dirty="0" err="1">
                          <a:effectLst/>
                          <a:latin typeface="inherit"/>
                        </a:rPr>
                        <a:t>butter,margarine,cheese,vegetable</a:t>
                      </a:r>
                      <a:r>
                        <a:rPr lang="en-US" sz="1600" b="0" i="0" dirty="0">
                          <a:effectLst/>
                          <a:latin typeface="inherit"/>
                        </a:rPr>
                        <a:t> oil or </a:t>
                      </a:r>
                      <a:r>
                        <a:rPr lang="en-US" sz="1600" b="0" i="0" dirty="0">
                          <a:solidFill>
                            <a:srgbClr val="009900"/>
                          </a:solidFill>
                          <a:effectLst/>
                          <a:latin typeface="Helvetica Neue"/>
                        </a:rPr>
                        <a:t>fish oil</a:t>
                      </a:r>
                      <a:endParaRPr lang="en-US" sz="1600" b="0" i="0" dirty="0">
                        <a:effectLst/>
                        <a:latin typeface="inherit"/>
                      </a:endParaRP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Avocado, soybean oil, canola oil, olive oil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dirty="0">
                          <a:effectLst/>
                          <a:latin typeface="inherit"/>
                        </a:rPr>
                        <a:t>Cholesterol: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4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4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Saturated fats increase LDL (</a:t>
                      </a:r>
                      <a:r>
                        <a:rPr lang="en-US" sz="1600" b="0" i="0" dirty="0" err="1">
                          <a:effectLst/>
                          <a:latin typeface="inherit"/>
                        </a:rPr>
                        <a:t>badcholesterol</a:t>
                      </a:r>
                      <a:r>
                        <a:rPr lang="en-US" sz="1600" b="0" i="0" dirty="0">
                          <a:effectLst/>
                          <a:latin typeface="inherit"/>
                        </a:rPr>
                        <a:t>) and decrease the HDL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Unsaturated fats increase high-density lipoprotein ( HDL or </a:t>
                      </a:r>
                      <a:r>
                        <a:rPr lang="en-US" sz="1600" b="0" i="0" dirty="0" smtClean="0">
                          <a:effectLst/>
                          <a:latin typeface="inherit"/>
                        </a:rPr>
                        <a:t>good cholesterol</a:t>
                      </a:r>
                      <a:r>
                        <a:rPr lang="en-US" sz="1600" b="0" i="0" dirty="0">
                          <a:effectLst/>
                          <a:latin typeface="inherit"/>
                        </a:rPr>
                        <a:t>) and decrease LDL (bad cholesterol)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1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>
                          <a:effectLst/>
                          <a:latin typeface="inherit"/>
                        </a:rPr>
                        <a:t>Melting Point: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A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E6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>
                          <a:effectLst/>
                          <a:latin typeface="inherit"/>
                        </a:rPr>
                        <a:t>High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>
                          <a:effectLst/>
                          <a:latin typeface="inherit"/>
                        </a:rPr>
                        <a:t>Low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3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>
                          <a:effectLst/>
                          <a:latin typeface="inherit"/>
                        </a:rPr>
                        <a:t>Physical state at room temperature: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50E6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E6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>
                          <a:effectLst/>
                          <a:latin typeface="inherit"/>
                        </a:rPr>
                        <a:t>Solid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>
                          <a:effectLst/>
                          <a:latin typeface="inherit"/>
                        </a:rPr>
                        <a:t>Liquid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51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dirty="0">
                          <a:effectLst/>
                          <a:latin typeface="inherit"/>
                        </a:rPr>
                        <a:t>Type of bonds: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Consist of SINGLE bond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inherit"/>
                        </a:rPr>
                        <a:t>Consist </a:t>
                      </a:r>
                      <a:r>
                        <a:rPr lang="en-US" sz="1600" b="0" i="0" dirty="0" smtClean="0">
                          <a:effectLst/>
                          <a:latin typeface="inherit"/>
                        </a:rPr>
                        <a:t>of </a:t>
                      </a:r>
                      <a:r>
                        <a:rPr lang="en-US" sz="1600" b="0" i="0" dirty="0">
                          <a:effectLst/>
                          <a:latin typeface="inherit"/>
                        </a:rPr>
                        <a:t>at least 1 DOUBLE bond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7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0878" y="204424"/>
            <a:ext cx="1460012" cy="4039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Trans-Isomer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843" y="204424"/>
            <a:ext cx="1359210" cy="403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Cis</a:t>
            </a:r>
            <a:r>
              <a:rPr lang="en-US" b="1" dirty="0" smtClean="0">
                <a:solidFill>
                  <a:schemeClr val="tx1"/>
                </a:solidFill>
              </a:rPr>
              <a:t>-Isomer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5039" y="722140"/>
            <a:ext cx="35562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Contain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Rare in a nature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Man made through </a:t>
            </a:r>
          </a:p>
          <a:p>
            <a:r>
              <a:rPr lang="en-US" smtClean="0"/>
              <a:t>     </a:t>
            </a:r>
            <a:r>
              <a:rPr lang="en-US" smtClean="0"/>
              <a:t>Dehydrogenation </a:t>
            </a:r>
            <a:r>
              <a:rPr lang="en-US" dirty="0" smtClean="0"/>
              <a:t>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Linear </a:t>
            </a:r>
            <a:r>
              <a:rPr lang="en-US" dirty="0" smtClean="0">
                <a:sym typeface="Wingdings" pitchFamily="2" charset="2"/>
              </a:rPr>
              <a:t> Packs tightly  </a:t>
            </a:r>
            <a:r>
              <a:rPr lang="en-US" dirty="0">
                <a:sym typeface="Wingdings" pitchFamily="2" charset="2"/>
              </a:rPr>
              <a:t>H</a:t>
            </a:r>
            <a:r>
              <a:rPr lang="en-US" dirty="0" smtClean="0">
                <a:sym typeface="Wingdings" pitchFamily="2" charset="2"/>
              </a:rPr>
              <a:t>igh MP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0143" y="791296"/>
            <a:ext cx="2146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Contain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Naturally occurring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568" y="1897568"/>
            <a:ext cx="22490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GOOD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Decrease </a:t>
            </a:r>
            <a:r>
              <a:rPr lang="en-US" dirty="0"/>
              <a:t>LDL (bad)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Increase </a:t>
            </a:r>
            <a:r>
              <a:rPr lang="en-US" dirty="0"/>
              <a:t>HDL (good)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79248" y="2462653"/>
            <a:ext cx="29894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Increase LDL (bad)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Decrease HDL (good) 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Increase risk of Heart Attack</a:t>
            </a:r>
          </a:p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37982" r="54255"/>
          <a:stretch/>
        </p:blipFill>
        <p:spPr bwMode="auto">
          <a:xfrm>
            <a:off x="677303" y="4513196"/>
            <a:ext cx="2057606" cy="196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3" t="5520"/>
          <a:stretch/>
        </p:blipFill>
        <p:spPr bwMode="auto">
          <a:xfrm>
            <a:off x="7001352" y="4188166"/>
            <a:ext cx="2046131" cy="258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71998"/>
          <a:stretch/>
        </p:blipFill>
        <p:spPr>
          <a:xfrm>
            <a:off x="3801022" y="3993766"/>
            <a:ext cx="3064649" cy="650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44331" b="5026"/>
          <a:stretch/>
        </p:blipFill>
        <p:spPr>
          <a:xfrm>
            <a:off x="0" y="3201203"/>
            <a:ext cx="3064649" cy="11756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8033" y="5295772"/>
            <a:ext cx="337865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and/or Draw a Cis or Trans FA?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Structure -&gt; Physical Properties -&gt; Biological Property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3" t="5520"/>
          <a:stretch/>
        </p:blipFill>
        <p:spPr bwMode="auto">
          <a:xfrm>
            <a:off x="7015138" y="4216979"/>
            <a:ext cx="2046131" cy="258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91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lip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27291" y="1244832"/>
            <a:ext cx="162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ω</a:t>
            </a:r>
            <a:r>
              <a:rPr lang="en-US" b="1" dirty="0" smtClean="0"/>
              <a:t>-3 Fatty Acids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75" y="1816385"/>
            <a:ext cx="37779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GOOD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Precursor to molecules that produce</a:t>
            </a:r>
          </a:p>
          <a:p>
            <a:r>
              <a:rPr lang="en-US" dirty="0" smtClean="0"/>
              <a:t>     useful (less harmful) effects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Ex: </a:t>
            </a:r>
            <a:r>
              <a:rPr lang="en-US" dirty="0" err="1"/>
              <a:t>L</a:t>
            </a:r>
            <a:r>
              <a:rPr lang="en-US" dirty="0" err="1" smtClean="0"/>
              <a:t>inolenic</a:t>
            </a:r>
            <a:r>
              <a:rPr lang="en-US" dirty="0" smtClean="0"/>
              <a:t> acid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4944" y="1816385"/>
            <a:ext cx="3926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Precursor to molecules that produce</a:t>
            </a:r>
          </a:p>
          <a:p>
            <a:r>
              <a:rPr lang="en-US" dirty="0"/>
              <a:t> </a:t>
            </a:r>
            <a:r>
              <a:rPr lang="en-US" dirty="0" smtClean="0"/>
              <a:t>    harmful (exaggerated) effects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Ex: </a:t>
            </a:r>
            <a:r>
              <a:rPr lang="en-US" dirty="0" err="1" smtClean="0"/>
              <a:t>Arachidonic</a:t>
            </a:r>
            <a:r>
              <a:rPr lang="en-US" dirty="0" smtClean="0"/>
              <a:t> acid </a:t>
            </a:r>
            <a:r>
              <a:rPr lang="en-US" dirty="0" smtClean="0">
                <a:sym typeface="Wingdings" pitchFamily="2" charset="2"/>
              </a:rPr>
              <a:t> Trigger for </a:t>
            </a:r>
          </a:p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                                 Heart Attacks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1171" y="1205633"/>
            <a:ext cx="162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ω</a:t>
            </a:r>
            <a:r>
              <a:rPr lang="en-US" b="1" dirty="0" smtClean="0"/>
              <a:t>-6 </a:t>
            </a:r>
            <a:r>
              <a:rPr lang="en-US" b="1" dirty="0"/>
              <a:t>Fatty Acids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75" y="246520"/>
            <a:ext cx="851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Greek letter Omega (</a:t>
            </a:r>
            <a:r>
              <a:rPr lang="el-GR" b="0" dirty="0" smtClean="0"/>
              <a:t>ω</a:t>
            </a:r>
            <a:r>
              <a:rPr lang="en-US" b="0" dirty="0" smtClean="0"/>
              <a:t>) is the last letter in the Greek  alphabet.  It is used by biologist </a:t>
            </a:r>
          </a:p>
          <a:p>
            <a:r>
              <a:rPr lang="en-US" b="0" dirty="0" smtClean="0"/>
              <a:t>(counting from the wrong end of the molecule!) to indicate the position of the first </a:t>
            </a:r>
          </a:p>
          <a:p>
            <a:r>
              <a:rPr lang="en-US" b="0" dirty="0" smtClean="0"/>
              <a:t>C=C in an unsaturated fat.</a:t>
            </a:r>
            <a:endParaRPr lang="en-US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354752"/>
              </p:ext>
            </p:extLst>
          </p:nvPr>
        </p:nvGraphicFramePr>
        <p:xfrm>
          <a:off x="445021" y="3451052"/>
          <a:ext cx="2825550" cy="39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hemSketch" r:id="rId3" imgW="3767400" imgH="524160" progId="ACD.ChemSketch.20">
                  <p:embed/>
                </p:oleObj>
              </mc:Choice>
              <mc:Fallback>
                <p:oleObj name="ChemSketch" r:id="rId3" imgW="3767400" imgH="524160" progId="ACD.ChemSketch.20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021" y="3451052"/>
                        <a:ext cx="2825550" cy="39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0154"/>
              </p:ext>
            </p:extLst>
          </p:nvPr>
        </p:nvGraphicFramePr>
        <p:xfrm>
          <a:off x="5097206" y="3704774"/>
          <a:ext cx="2825550" cy="39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hemSketch" r:id="rId5" imgW="3767400" imgH="524160" progId="ACD.ChemSketch.20">
                  <p:embed/>
                </p:oleObj>
              </mc:Choice>
              <mc:Fallback>
                <p:oleObj name="ChemSketch" r:id="rId5" imgW="3767400" imgH="524160" progId="ACD.ChemSketch.20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206" y="3704774"/>
                        <a:ext cx="2825550" cy="39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 rot="10800000">
            <a:off x="737667" y="3649282"/>
            <a:ext cx="399570" cy="504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5911386" y="3963047"/>
            <a:ext cx="399570" cy="504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33965" y="5693992"/>
            <a:ext cx="362415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and/or Draw a </a:t>
            </a:r>
            <a:r>
              <a:rPr lang="el-GR" sz="1600" dirty="0" smtClean="0"/>
              <a:t>ω</a:t>
            </a:r>
            <a:r>
              <a:rPr lang="en-US" sz="1600" dirty="0" smtClean="0"/>
              <a:t>-3 or </a:t>
            </a:r>
            <a:r>
              <a:rPr lang="el-GR" sz="1600" dirty="0" smtClean="0"/>
              <a:t>ω</a:t>
            </a:r>
            <a:r>
              <a:rPr lang="en-US" sz="1600" dirty="0" smtClean="0"/>
              <a:t>-6 FA?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Structure -&gt; Physical Properties -&gt; Biological Property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17" y="6070387"/>
            <a:ext cx="3564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*More Information in 28 d</a:t>
            </a:r>
          </a:p>
          <a:p>
            <a:r>
              <a:rPr lang="en-US" dirty="0" smtClean="0"/>
              <a:t>Biological Pathways and Eicosanoids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2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13" y="174134"/>
            <a:ext cx="269580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Essential Fatty Acids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8113" y="665368"/>
            <a:ext cx="4715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Human can synthesis many FA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Lack enzyme to make specific </a:t>
            </a:r>
            <a:r>
              <a:rPr lang="el-GR" dirty="0" smtClean="0"/>
              <a:t>ω</a:t>
            </a:r>
            <a:r>
              <a:rPr lang="en-US" dirty="0" smtClean="0"/>
              <a:t>-3 and </a:t>
            </a:r>
            <a:r>
              <a:rPr lang="el-GR" dirty="0" smtClean="0"/>
              <a:t>ω</a:t>
            </a:r>
            <a:r>
              <a:rPr lang="en-US" dirty="0" smtClean="0"/>
              <a:t>-6 FA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Polyunsaturated Fatty Acids (PUFA)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2983" b="92142"/>
          <a:stretch/>
        </p:blipFill>
        <p:spPr>
          <a:xfrm>
            <a:off x="767109" y="2734633"/>
            <a:ext cx="3582668" cy="389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0246" t="8760" r="3680" b="25780"/>
          <a:stretch/>
        </p:blipFill>
        <p:spPr>
          <a:xfrm>
            <a:off x="218113" y="3170413"/>
            <a:ext cx="6300133" cy="3530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3548" t="76246" r="23277"/>
          <a:stretch/>
        </p:blipFill>
        <p:spPr>
          <a:xfrm>
            <a:off x="5127740" y="5584184"/>
            <a:ext cx="3838559" cy="1116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460" y="134493"/>
            <a:ext cx="2944267" cy="2944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1043"/>
          <a:stretch/>
        </p:blipFill>
        <p:spPr>
          <a:xfrm>
            <a:off x="900109" y="1605813"/>
            <a:ext cx="3118218" cy="111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6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1024</Words>
  <Application>Microsoft Office PowerPoint</Application>
  <PresentationFormat>On-screen Show (4:3)</PresentationFormat>
  <Paragraphs>240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Helvetica Neue</vt:lpstr>
      <vt:lpstr>inherit</vt:lpstr>
      <vt:lpstr>Wingdings</vt:lpstr>
      <vt:lpstr>Office Theme</vt:lpstr>
      <vt:lpstr>ChemSketch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29</cp:revision>
  <dcterms:created xsi:type="dcterms:W3CDTF">2020-03-25T15:59:49Z</dcterms:created>
  <dcterms:modified xsi:type="dcterms:W3CDTF">2022-03-23T17:11:15Z</dcterms:modified>
</cp:coreProperties>
</file>