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76" r:id="rId3"/>
    <p:sldId id="377" r:id="rId4"/>
    <p:sldId id="378" r:id="rId5"/>
    <p:sldId id="379" r:id="rId6"/>
    <p:sldId id="380" r:id="rId7"/>
    <p:sldId id="389" r:id="rId8"/>
    <p:sldId id="383" r:id="rId9"/>
    <p:sldId id="381" r:id="rId10"/>
    <p:sldId id="382" r:id="rId11"/>
    <p:sldId id="384" r:id="rId12"/>
    <p:sldId id="385" r:id="rId13"/>
    <p:sldId id="375" r:id="rId14"/>
    <p:sldId id="386" r:id="rId15"/>
    <p:sldId id="387" r:id="rId16"/>
    <p:sldId id="38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56" autoAdjust="0"/>
  </p:normalViewPr>
  <p:slideViewPr>
    <p:cSldViewPr snapToGrid="0">
      <p:cViewPr varScale="1">
        <p:scale>
          <a:sx n="110" d="100"/>
          <a:sy n="110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455800" cy="3570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Formation of cyclic structures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Formation of </a:t>
            </a:r>
            <a:r>
              <a:rPr lang="en-US" sz="1600" dirty="0" err="1" smtClean="0"/>
              <a:t>Diasaccharides</a:t>
            </a:r>
            <a:endParaRPr lang="en-US" sz="1600" dirty="0" smtClean="0"/>
          </a:p>
          <a:p>
            <a:pPr marL="257175" indent="-257175">
              <a:buAutoNum type="arabicPeriod"/>
            </a:pPr>
            <a:r>
              <a:rPr lang="en-US" sz="1600" dirty="0" smtClean="0"/>
              <a:t>Redox Reactions – Generic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Mild oxidation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Strong oxidation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Reductions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Diagnostic Tests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 smtClean="0"/>
              <a:t>Fehlings</a:t>
            </a:r>
            <a:r>
              <a:rPr lang="en-US" sz="1600" dirty="0" smtClean="0"/>
              <a:t>/Benedicts/</a:t>
            </a:r>
            <a:r>
              <a:rPr lang="en-US" sz="1600" dirty="0" err="1" smtClean="0"/>
              <a:t>Barfoeds</a:t>
            </a:r>
            <a:endParaRPr lang="en-US" sz="16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Reducing Sugars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Kiliani</a:t>
            </a:r>
            <a:r>
              <a:rPr lang="en-US" sz="1600" dirty="0" smtClean="0"/>
              <a:t>-Fischer synthesis (3 steps)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Addition/HCN (</a:t>
            </a:r>
            <a:r>
              <a:rPr lang="en-US" sz="1600" dirty="0" err="1" smtClean="0"/>
              <a:t>Ald</a:t>
            </a:r>
            <a:r>
              <a:rPr lang="en-US" sz="1600" dirty="0" smtClean="0"/>
              <a:t> → Cyanohydrin)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Hydrolysis/Oxidation to CA (CN → COOH)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Reduction (CA → </a:t>
            </a:r>
            <a:r>
              <a:rPr lang="en-US" sz="1600" dirty="0" err="1" smtClean="0"/>
              <a:t>Ald</a:t>
            </a:r>
            <a:r>
              <a:rPr lang="en-US" sz="1600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27e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27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6242" y="206597"/>
            <a:ext cx="65053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2021</a:t>
            </a:r>
          </a:p>
          <a:p>
            <a:pPr algn="ctr"/>
            <a:r>
              <a:rPr lang="en-US" sz="3200" dirty="0" smtClean="0"/>
              <a:t>Lecture 27e – Carbohydrate Reactions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515" y="566928"/>
            <a:ext cx="9030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Draw they dehydration reaction between the cyclic forms of </a:t>
            </a:r>
            <a:r>
              <a:rPr lang="el-GR" dirty="0" smtClean="0"/>
              <a:t>α</a:t>
            </a:r>
            <a:r>
              <a:rPr lang="en-US" dirty="0" smtClean="0"/>
              <a:t>-D-Glucose and </a:t>
            </a:r>
            <a:r>
              <a:rPr lang="el-GR" dirty="0" smtClean="0"/>
              <a:t>β</a:t>
            </a:r>
            <a:r>
              <a:rPr lang="en-US" dirty="0" smtClean="0"/>
              <a:t>-D-Glucose.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Name the molecule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Draw and label an arrow pointing to hemiacetal/</a:t>
            </a:r>
            <a:r>
              <a:rPr lang="en-US" dirty="0" err="1" smtClean="0"/>
              <a:t>acetal</a:t>
            </a:r>
            <a:r>
              <a:rPr lang="en-US" dirty="0" smtClean="0"/>
              <a:t>/</a:t>
            </a:r>
            <a:r>
              <a:rPr lang="en-US" dirty="0" err="1" smtClean="0"/>
              <a:t>hemiketal</a:t>
            </a:r>
            <a:r>
              <a:rPr lang="en-US" dirty="0" smtClean="0"/>
              <a:t>/ketal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" y="139553"/>
            <a:ext cx="116256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Lets Try It!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61367" y="81510"/>
            <a:ext cx="8563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9" y="2497489"/>
            <a:ext cx="7721142" cy="417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445932" y="2641483"/>
            <a:ext cx="704702" cy="248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63471" y="4811023"/>
            <a:ext cx="1083382" cy="209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51750" y="5167224"/>
            <a:ext cx="1154424" cy="25016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08114" y="4761780"/>
            <a:ext cx="742520" cy="2587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63471" y="2660997"/>
            <a:ext cx="997118" cy="209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24700" y="995551"/>
            <a:ext cx="4554383" cy="607398"/>
            <a:chOff x="398501" y="6731778"/>
            <a:chExt cx="4554383" cy="607398"/>
          </a:xfrm>
        </p:grpSpPr>
        <p:sp>
          <p:nvSpPr>
            <p:cNvPr id="20" name="TextBox 19"/>
            <p:cNvSpPr txBox="1"/>
            <p:nvPr/>
          </p:nvSpPr>
          <p:spPr>
            <a:xfrm>
              <a:off x="820270" y="6915006"/>
              <a:ext cx="8402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Cyanohydrin</a:t>
              </a:r>
            </a:p>
            <a:p>
              <a:pPr algn="ctr"/>
              <a:r>
                <a:rPr lang="en-US" sz="1000" dirty="0" err="1" smtClean="0"/>
                <a:t>Rxn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8501" y="6756098"/>
              <a:ext cx="6751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Aldehyde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13939" y="6743127"/>
              <a:ext cx="8402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Cyanohydrin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10793" y="6937444"/>
              <a:ext cx="713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Reduction</a:t>
              </a:r>
            </a:p>
            <a:p>
              <a:pPr algn="ctr"/>
              <a:r>
                <a:rPr lang="en-US" sz="1000" dirty="0" err="1" smtClean="0"/>
                <a:t>Rxn</a:t>
              </a:r>
              <a:endParaRPr lang="en-US" sz="1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2295981" y="6874213"/>
              <a:ext cx="457200" cy="17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1071918" y="6875834"/>
              <a:ext cx="457200" cy="17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3665960" y="6862864"/>
              <a:ext cx="457200" cy="17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741245" y="6739884"/>
              <a:ext cx="9733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Carboxylic Acid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90147" y="6731778"/>
              <a:ext cx="8627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Aldehyde + 1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8941" y="6939066"/>
              <a:ext cx="7168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Hydrolysis</a:t>
              </a:r>
            </a:p>
            <a:p>
              <a:pPr algn="ctr"/>
              <a:r>
                <a:rPr lang="en-US" sz="1000" dirty="0" err="1" smtClean="0"/>
                <a:t>Rxn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05067" y="2729390"/>
            <a:ext cx="1127232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Carbon Chain</a:t>
            </a:r>
          </a:p>
          <a:p>
            <a:r>
              <a:rPr lang="en-US" sz="1200" dirty="0" smtClean="0"/>
              <a:t>Gains a Carbon</a:t>
            </a:r>
          </a:p>
          <a:p>
            <a:pPr algn="ctr"/>
            <a:r>
              <a:rPr lang="en-US" sz="1200" dirty="0" smtClean="0"/>
              <a:t>3C </a:t>
            </a:r>
            <a:r>
              <a:rPr lang="en-US" sz="1200" dirty="0" smtClean="0">
                <a:sym typeface="Wingdings" pitchFamily="2" charset="2"/>
              </a:rPr>
              <a:t> 4C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214472" y="768190"/>
            <a:ext cx="5339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3 Steps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Addition/HCN (</a:t>
            </a:r>
            <a:r>
              <a:rPr lang="en-US" sz="1600" dirty="0" err="1"/>
              <a:t>Ald</a:t>
            </a:r>
            <a:r>
              <a:rPr lang="en-US" sz="1600" dirty="0"/>
              <a:t> → Cyanohydrin)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Hydrolysis/Oxidation to CA (CN → COOH)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Reduction (CA → </a:t>
            </a:r>
            <a:r>
              <a:rPr lang="en-US" sz="1600" dirty="0" err="1"/>
              <a:t>Ald</a:t>
            </a:r>
            <a:r>
              <a:rPr lang="en-US" sz="1600" dirty="0" smtClean="0"/>
              <a:t>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600" dirty="0" smtClean="0"/>
              <a:t>Synthesis of all carbohydrates from smaller molecules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278482" y="233715"/>
            <a:ext cx="319626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/>
              <a:t>Kiliani</a:t>
            </a:r>
            <a:r>
              <a:rPr lang="en-US" sz="2400" dirty="0"/>
              <a:t>-Fischer synthesis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9759" y="49049"/>
            <a:ext cx="212513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of Reactions:</a:t>
            </a:r>
          </a:p>
          <a:p>
            <a:pPr algn="ctr"/>
            <a:r>
              <a:rPr lang="en-US" dirty="0" smtClean="0"/>
              <a:t>Ch. 23 and 24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414189" y="2639909"/>
            <a:ext cx="476102" cy="248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14189" y="4793987"/>
            <a:ext cx="476102" cy="248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00468" y="3030906"/>
            <a:ext cx="1226475" cy="2095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077884" y="6280751"/>
            <a:ext cx="1440798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Many Books Show Amide Formation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4939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637" y="532990"/>
            <a:ext cx="1109663" cy="3693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5183" y="317538"/>
            <a:ext cx="6440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with the proper D-Pentose show the reaction which would lead to the formation of D-Glucose.  Only show the ½ the reaction leading to the desired product.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61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32" t="16100" r="12452" b="2893"/>
          <a:stretch/>
        </p:blipFill>
        <p:spPr>
          <a:xfrm>
            <a:off x="672861" y="983412"/>
            <a:ext cx="7901796" cy="55554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8482" y="233715"/>
            <a:ext cx="319626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/>
              <a:t>Kiliani</a:t>
            </a:r>
            <a:r>
              <a:rPr lang="en-US" sz="2400" dirty="0"/>
              <a:t>-Fischer synthesis </a:t>
            </a:r>
          </a:p>
        </p:txBody>
      </p:sp>
    </p:spTree>
    <p:extLst>
      <p:ext uri="{BB962C8B-B14F-4D97-AF65-F5344CB8AC3E}">
        <p14:creationId xmlns:p14="http://schemas.microsoft.com/office/powerpoint/2010/main" val="730747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9914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51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78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274320"/>
            <a:ext cx="2846805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Oxidation/Reduction </a:t>
            </a:r>
          </a:p>
          <a:p>
            <a:pPr algn="ctr"/>
            <a:r>
              <a:rPr lang="en-US" sz="2400" dirty="0" smtClean="0"/>
              <a:t>(Redox)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04672" y="2990088"/>
            <a:ext cx="23709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Oxidation – </a:t>
            </a:r>
            <a:r>
              <a:rPr lang="en-US" dirty="0" err="1" smtClean="0"/>
              <a:t>Dfn</a:t>
            </a:r>
            <a:r>
              <a:rPr lang="en-US" dirty="0" smtClean="0"/>
              <a:t>/3 signs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41080" y="2969557"/>
            <a:ext cx="241521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Reduction – </a:t>
            </a:r>
            <a:r>
              <a:rPr lang="en-US" dirty="0" err="1" smtClean="0"/>
              <a:t>Dfn</a:t>
            </a:r>
            <a:r>
              <a:rPr lang="en-US" dirty="0" smtClean="0"/>
              <a:t>/3 signs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6045" y="89654"/>
            <a:ext cx="8563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8432" y="1335024"/>
            <a:ext cx="62472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Plants </a:t>
            </a:r>
            <a:r>
              <a:rPr lang="en-US" u="sng" dirty="0" smtClean="0"/>
              <a:t>reduce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 to </a:t>
            </a:r>
            <a:r>
              <a:rPr lang="en-US" u="sng" dirty="0" smtClean="0"/>
              <a:t>store</a:t>
            </a:r>
            <a:r>
              <a:rPr lang="en-US" dirty="0" smtClean="0"/>
              <a:t> energy (in carbohydrates)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Humans </a:t>
            </a:r>
            <a:r>
              <a:rPr lang="en-US" u="sng" dirty="0" smtClean="0"/>
              <a:t>oxidize</a:t>
            </a:r>
            <a:r>
              <a:rPr lang="en-US" dirty="0" smtClean="0"/>
              <a:t> carbohydrates to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and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u="sng" dirty="0" smtClean="0"/>
              <a:t>release</a:t>
            </a:r>
            <a:r>
              <a:rPr lang="en-US" dirty="0" smtClean="0"/>
              <a:t> energy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Ch. 33 – Bioenergetics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Ch. 34 – EMP/Glycolysis + CAC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4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04" y="218729"/>
            <a:ext cx="139345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Oxidation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0565" y="794599"/>
            <a:ext cx="3784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Lots of different oxidizing agents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Mild vs Strong oxidation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Glycolysis (Ch. 34) and CAC (Ch. 34)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82576" y="1832134"/>
            <a:ext cx="3676556" cy="672637"/>
            <a:chOff x="374904" y="2505242"/>
            <a:chExt cx="3676556" cy="672637"/>
          </a:xfrm>
        </p:grpSpPr>
        <p:grpSp>
          <p:nvGrpSpPr>
            <p:cNvPr id="10" name="Group 9"/>
            <p:cNvGrpSpPr/>
            <p:nvPr/>
          </p:nvGrpSpPr>
          <p:grpSpPr>
            <a:xfrm>
              <a:off x="1555541" y="2505242"/>
              <a:ext cx="704094" cy="672637"/>
              <a:chOff x="4435901" y="786170"/>
              <a:chExt cx="704094" cy="672637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4454195" y="1135500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4507582" y="786170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[o]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435901" y="1089475"/>
                <a:ext cx="6495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mild 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74904" y="2669906"/>
              <a:ext cx="1064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Aldehyde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47816" y="2676531"/>
              <a:ext cx="160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Carboxylic Acid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201943" y="1792728"/>
            <a:ext cx="3662417" cy="708758"/>
            <a:chOff x="417593" y="3739494"/>
            <a:chExt cx="3662417" cy="708758"/>
          </a:xfrm>
        </p:grpSpPr>
        <p:grpSp>
          <p:nvGrpSpPr>
            <p:cNvPr id="11" name="Group 10"/>
            <p:cNvGrpSpPr/>
            <p:nvPr/>
          </p:nvGrpSpPr>
          <p:grpSpPr>
            <a:xfrm>
              <a:off x="1481730" y="3739494"/>
              <a:ext cx="777905" cy="692639"/>
              <a:chOff x="6075746" y="766168"/>
              <a:chExt cx="777905" cy="692639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6121799" y="1141893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6243324" y="766168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[o]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075746" y="1089475"/>
                <a:ext cx="7779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strong</a:t>
                </a:r>
                <a:endParaRPr lang="en-US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17593" y="3778042"/>
              <a:ext cx="10641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Aldehyde</a:t>
              </a:r>
            </a:p>
            <a:p>
              <a:r>
                <a:rPr lang="en-US" dirty="0" smtClean="0"/>
                <a:t>Alcohol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76366" y="3801921"/>
              <a:ext cx="16036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Carboxylic Acid</a:t>
              </a:r>
            </a:p>
            <a:p>
              <a:r>
                <a:rPr lang="en-US" dirty="0" smtClean="0"/>
                <a:t>Carboxylic Acid</a:t>
              </a:r>
              <a:endParaRPr lang="en-US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213" y="2510790"/>
            <a:ext cx="5251593" cy="423072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33658" y="3414969"/>
            <a:ext cx="172675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ose</a:t>
            </a:r>
            <a:r>
              <a:rPr lang="en-US" dirty="0" smtClean="0"/>
              <a:t> → </a:t>
            </a:r>
            <a:r>
              <a:rPr lang="en-US" dirty="0" err="1" smtClean="0"/>
              <a:t>onic</a:t>
            </a:r>
            <a:r>
              <a:rPr lang="en-US" dirty="0" smtClean="0"/>
              <a:t> acid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50682" y="5667494"/>
            <a:ext cx="167385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ose</a:t>
            </a:r>
            <a:r>
              <a:rPr lang="en-US" dirty="0" smtClean="0"/>
              <a:t> → </a:t>
            </a:r>
            <a:r>
              <a:rPr lang="en-US" dirty="0" err="1" smtClean="0"/>
              <a:t>aric</a:t>
            </a:r>
            <a:r>
              <a:rPr lang="en-US" dirty="0" smtClean="0"/>
              <a:t> acid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77690" y="2003423"/>
            <a:ext cx="3866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7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04" y="310896"/>
            <a:ext cx="145046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Reduction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4904" y="950976"/>
            <a:ext cx="3513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Lots of different reducing agents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Mild vs Strong oxidation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2576" y="1818757"/>
            <a:ext cx="2957770" cy="553998"/>
            <a:chOff x="382576" y="1818757"/>
            <a:chExt cx="2957770" cy="553998"/>
          </a:xfrm>
        </p:grpSpPr>
        <p:grpSp>
          <p:nvGrpSpPr>
            <p:cNvPr id="5" name="Group 4"/>
            <p:cNvGrpSpPr/>
            <p:nvPr/>
          </p:nvGrpSpPr>
          <p:grpSpPr>
            <a:xfrm>
              <a:off x="1581507" y="1818757"/>
              <a:ext cx="685800" cy="369332"/>
              <a:chOff x="4454195" y="772793"/>
              <a:chExt cx="6858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454195" y="1135500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4598282" y="772793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[r]</a:t>
                </a:r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82576" y="1996798"/>
              <a:ext cx="1064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Aldehyde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55488" y="2003423"/>
              <a:ext cx="884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Alcohol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78275" y="932241"/>
            <a:ext cx="685800" cy="369332"/>
            <a:chOff x="4454195" y="767435"/>
            <a:chExt cx="685800" cy="36933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454195" y="1135500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94155" y="76743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[r]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54305" y="943524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/Ni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202275" y="1300306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30335" y="950976"/>
            <a:ext cx="69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/Pt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678305" y="1307758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17668" y="1571072"/>
            <a:ext cx="87524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generic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44635" y="1571072"/>
            <a:ext cx="77457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23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5165" y="126525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80197" y="1571072"/>
            <a:ext cx="77457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27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243" y="2950287"/>
            <a:ext cx="5319164" cy="342669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421812" y="6192315"/>
            <a:ext cx="119872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ose</a:t>
            </a:r>
            <a:r>
              <a:rPr lang="en-US" dirty="0" smtClean="0"/>
              <a:t> → </a:t>
            </a:r>
            <a:r>
              <a:rPr lang="en-US" dirty="0" err="1" smtClean="0"/>
              <a:t>itol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55165" y="3794760"/>
            <a:ext cx="2877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“sugar alcohols”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Absorption in intestines partially blocked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½ calories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4048" y="384048"/>
            <a:ext cx="116256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Lets Try It!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7944" y="283464"/>
            <a:ext cx="48230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the products and names of the product for: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Mild oxidation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Strong oxidation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Reduction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6" y="2395728"/>
            <a:ext cx="1700784" cy="25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8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" y="201168"/>
            <a:ext cx="216533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Diagnostic Tests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9768" y="795528"/>
            <a:ext cx="70683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“Reducing Sugars” (Sugar oxidized, Metal reduced)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3 Functional Groups (+)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Aldehydes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α-</a:t>
            </a:r>
            <a:r>
              <a:rPr lang="en-US" dirty="0" err="1" smtClean="0"/>
              <a:t>hydroxyketones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Hemiacetal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Many variations of the test – </a:t>
            </a:r>
            <a:r>
              <a:rPr lang="en-US" dirty="0" err="1" smtClean="0"/>
              <a:t>Tollens</a:t>
            </a:r>
            <a:r>
              <a:rPr lang="en-US" dirty="0" smtClean="0"/>
              <a:t>, </a:t>
            </a:r>
            <a:r>
              <a:rPr lang="en-US" dirty="0" err="1" smtClean="0"/>
              <a:t>Fehlings</a:t>
            </a:r>
            <a:r>
              <a:rPr lang="en-US" dirty="0" smtClean="0"/>
              <a:t>, Benedicts, </a:t>
            </a:r>
            <a:r>
              <a:rPr lang="en-US" dirty="0" err="1" smtClean="0"/>
              <a:t>Barfoed</a:t>
            </a:r>
            <a:r>
              <a:rPr lang="en-US" dirty="0" smtClean="0"/>
              <a:t> etc.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/>
              <a:t>Glucose monitoring </a:t>
            </a:r>
            <a:r>
              <a:rPr lang="en-US" dirty="0" smtClean="0"/>
              <a:t>kits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Lab 28 (after break)</a:t>
            </a:r>
            <a:endParaRPr lang="en-US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1" y="3877056"/>
            <a:ext cx="2590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Aldehyde + 2 Cu</a:t>
            </a:r>
            <a:r>
              <a:rPr lang="en-US" baseline="30000" dirty="0" smtClean="0"/>
              <a:t>+2</a:t>
            </a:r>
            <a:r>
              <a:rPr lang="en-US" dirty="0" smtClean="0"/>
              <a:t> + 5 OH</a:t>
            </a:r>
            <a:r>
              <a:rPr lang="en-US" baseline="30000" dirty="0" smtClean="0"/>
              <a:t>-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84557" y="3738892"/>
            <a:ext cx="685800" cy="369332"/>
            <a:chOff x="4454195" y="786170"/>
            <a:chExt cx="685800" cy="36933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454195" y="1135500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507582" y="78617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923744" y="3903556"/>
            <a:ext cx="345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Ion + Cu</a:t>
            </a:r>
            <a:r>
              <a:rPr lang="en-US" baseline="-25000" dirty="0" smtClean="0"/>
              <a:t>2</a:t>
            </a:r>
            <a:r>
              <a:rPr lang="en-US" dirty="0" smtClean="0"/>
              <a:t>O + 3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41" y="4108224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(blue)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80179" y="4246388"/>
            <a:ext cx="100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brick red</a:t>
            </a:r>
          </a:p>
          <a:p>
            <a:pPr algn="ctr"/>
            <a:r>
              <a:rPr lang="en-US" dirty="0" err="1" smtClean="0"/>
              <a:t>ppt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1" y="3293965"/>
            <a:ext cx="261635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Fehling/Benedict/</a:t>
            </a:r>
            <a:r>
              <a:rPr lang="en-US" dirty="0" err="1" smtClean="0"/>
              <a:t>Barfoed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14617" y="3092561"/>
            <a:ext cx="18470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Very Inconsistent in Literature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4320" y="5180986"/>
            <a:ext cx="83099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Tollens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5838" y="5885688"/>
            <a:ext cx="185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Aldehyde + 2 Ag</a:t>
            </a:r>
            <a:r>
              <a:rPr lang="en-US" baseline="30000" dirty="0" smtClean="0"/>
              <a:t>+1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429343" y="5701022"/>
            <a:ext cx="685800" cy="369332"/>
            <a:chOff x="4454195" y="786170"/>
            <a:chExt cx="685800" cy="36933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4454195" y="1135500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507582" y="78617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299220" y="5888400"/>
            <a:ext cx="364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Ion + 2 Ag (s) + 3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97854" y="6255020"/>
            <a:ext cx="176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Silver Mirror/</a:t>
            </a:r>
            <a:r>
              <a:rPr lang="en-US" dirty="0" err="1" smtClean="0"/>
              <a:t>ppt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90863" y="6239870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Clear/Colorless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00158" y="1408362"/>
            <a:ext cx="237398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Key Negative is Sucrose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27981" y="5021227"/>
            <a:ext cx="364663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Sometimes shown as CA Salt with Na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1594" y="4344355"/>
            <a:ext cx="52129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61871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132" y="209005"/>
            <a:ext cx="877035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Lets try it:  Write the reaction for glucose undergoing the Benedicts test and the </a:t>
            </a:r>
            <a:r>
              <a:rPr lang="en-US" dirty="0" err="1" smtClean="0"/>
              <a:t>Tollens</a:t>
            </a:r>
            <a:r>
              <a:rPr lang="en-US" dirty="0" smtClean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139553"/>
            <a:ext cx="116256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Lets Try It!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040" y="704088"/>
            <a:ext cx="719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Which of the following will give a positive (+) </a:t>
            </a:r>
            <a:r>
              <a:rPr lang="en-US" dirty="0" err="1" smtClean="0"/>
              <a:t>Tollens</a:t>
            </a:r>
            <a:r>
              <a:rPr lang="en-US" dirty="0" smtClean="0"/>
              <a:t> (</a:t>
            </a:r>
            <a:r>
              <a:rPr lang="en-US" dirty="0" err="1" smtClean="0"/>
              <a:t>etc</a:t>
            </a:r>
            <a:r>
              <a:rPr lang="en-US" dirty="0" smtClean="0"/>
              <a:t>) test?  Explain.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What is the visible evidence of positive (+) result?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31" y="1545622"/>
            <a:ext cx="1551943" cy="23267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796" t="850" r="627" b="5684"/>
          <a:stretch/>
        </p:blipFill>
        <p:spPr>
          <a:xfrm>
            <a:off x="3230743" y="1906437"/>
            <a:ext cx="1819870" cy="15801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6528" t="10495" r="10332" b="26422"/>
          <a:stretch/>
        </p:blipFill>
        <p:spPr>
          <a:xfrm>
            <a:off x="432131" y="4347714"/>
            <a:ext cx="3959524" cy="1742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70528" t="25475" b="18760"/>
          <a:stretch/>
        </p:blipFill>
        <p:spPr>
          <a:xfrm>
            <a:off x="6297283" y="1906437"/>
            <a:ext cx="1492349" cy="20942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b="17017"/>
          <a:stretch/>
        </p:blipFill>
        <p:spPr>
          <a:xfrm>
            <a:off x="4761779" y="4390847"/>
            <a:ext cx="4133850" cy="169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5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" y="356616"/>
            <a:ext cx="311553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Dehydration/Hydrolysis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6535" y="1295472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2005671" y="1295472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3752" y="92614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[-H</a:t>
            </a:r>
            <a:r>
              <a:rPr lang="en-US" baseline="-25000" dirty="0" smtClean="0"/>
              <a:t>2</a:t>
            </a:r>
            <a:r>
              <a:rPr lang="en-US" dirty="0" smtClean="0"/>
              <a:t>O]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0446" y="92614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[+H</a:t>
            </a:r>
            <a:r>
              <a:rPr lang="en-US" baseline="-25000" dirty="0" smtClean="0"/>
              <a:t>2</a:t>
            </a:r>
            <a:r>
              <a:rPr lang="en-US" dirty="0" smtClean="0"/>
              <a:t>O]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5471" y="1580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Dehydration combines molecules together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Hydrolysis breaks molecules apart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535" y="3081528"/>
            <a:ext cx="352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Monosaccharide + Monosaccharide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999039" y="2896862"/>
            <a:ext cx="771365" cy="369332"/>
            <a:chOff x="646152" y="1078540"/>
            <a:chExt cx="771365" cy="36933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688935" y="144787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46152" y="1078540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[-H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O]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910502" y="3081528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Disaccharide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154" y="4460603"/>
            <a:ext cx="235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Polysaccharides (</a:t>
            </a:r>
            <a:r>
              <a:rPr lang="el-GR" dirty="0" smtClean="0"/>
              <a:t>α</a:t>
            </a:r>
            <a:r>
              <a:rPr lang="en-US" dirty="0" smtClean="0"/>
              <a:t>-1,4)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770760" y="4331612"/>
            <a:ext cx="816249" cy="369332"/>
            <a:chOff x="2092846" y="1078540"/>
            <a:chExt cx="816249" cy="369332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158071" y="144787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092846" y="1078540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[+H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O]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53366" y="5345504"/>
            <a:ext cx="816249" cy="369332"/>
            <a:chOff x="2092846" y="1078540"/>
            <a:chExt cx="816249" cy="36933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2158071" y="144787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92846" y="1078540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[+H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O]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881658" y="4460603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Mono/Di-saccharides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4683" y="5530170"/>
            <a:ext cx="235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Polysaccharides (</a:t>
            </a:r>
            <a:r>
              <a:rPr lang="el-GR" dirty="0" smtClean="0"/>
              <a:t>β</a:t>
            </a:r>
            <a:r>
              <a:rPr lang="en-US" dirty="0" smtClean="0"/>
              <a:t>-1,4)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51917" y="5391670"/>
            <a:ext cx="2668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Humans Lack Enzyme (NR)</a:t>
            </a:r>
          </a:p>
          <a:p>
            <a:r>
              <a:rPr lang="en-US" dirty="0" smtClean="0"/>
              <a:t>Bacteria have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2750</TotalTime>
  <Words>561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176</cp:revision>
  <dcterms:created xsi:type="dcterms:W3CDTF">2020-03-25T15:59:49Z</dcterms:created>
  <dcterms:modified xsi:type="dcterms:W3CDTF">2022-03-24T18:23:42Z</dcterms:modified>
</cp:coreProperties>
</file>