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75" r:id="rId3"/>
    <p:sldId id="379" r:id="rId4"/>
    <p:sldId id="376" r:id="rId5"/>
    <p:sldId id="378" r:id="rId6"/>
    <p:sldId id="377" r:id="rId7"/>
    <p:sldId id="383" r:id="rId8"/>
    <p:sldId id="385" r:id="rId9"/>
    <p:sldId id="386" r:id="rId10"/>
    <p:sldId id="387" r:id="rId11"/>
    <p:sldId id="388" r:id="rId12"/>
    <p:sldId id="384" r:id="rId13"/>
    <p:sldId id="389" r:id="rId14"/>
    <p:sldId id="391" r:id="rId15"/>
    <p:sldId id="381" r:id="rId16"/>
    <p:sldId id="39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735B-9C3A-43D6-B9FE-096E531F1232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CCA3-5C81-4B3C-BA4D-01FAA7B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aylordotorg.github.io/text_the-basics-of-general-organic-and-biological-chemistry/s19-06-disaccharides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30777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3 Important Disaccharides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Formation Reaction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Disaccharide Structure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Draw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ID Hemiacetal, </a:t>
            </a:r>
            <a:r>
              <a:rPr lang="en-US" sz="1600" dirty="0" err="1" smtClean="0"/>
              <a:t>acetal</a:t>
            </a:r>
            <a:r>
              <a:rPr lang="en-US" sz="1600" dirty="0" smtClean="0"/>
              <a:t>, ketal, </a:t>
            </a:r>
            <a:r>
              <a:rPr lang="en-US" sz="1600" dirty="0" err="1" smtClean="0"/>
              <a:t>hemiketal</a:t>
            </a:r>
            <a:endParaRPr lang="en-US" sz="16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err="1" smtClean="0"/>
              <a:t>Glycosidic</a:t>
            </a:r>
            <a:r>
              <a:rPr lang="en-US" sz="1600" dirty="0" smtClean="0"/>
              <a:t> Bonds (ID, Label)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3 Important Polysaccharides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Structural differences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Functional differences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Draw/ID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Structure/Function Relationship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27 </a:t>
            </a:r>
            <a:r>
              <a:rPr lang="en-US" dirty="0" err="1" smtClean="0"/>
              <a:t>c,d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5054205"/>
            <a:ext cx="4294772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27</a:t>
            </a:r>
          </a:p>
          <a:p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saylordotorg.github.io/text_the-basics-of-general-organic-and-biological-chemistry/s19-06-disaccharides.html</a:t>
            </a:r>
            <a:r>
              <a:rPr lang="en-US" sz="12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041" y="158390"/>
            <a:ext cx="86455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102 Spring 2021</a:t>
            </a:r>
          </a:p>
          <a:p>
            <a:pPr algn="ctr"/>
            <a:r>
              <a:rPr lang="en-US" sz="3200" dirty="0" smtClean="0"/>
              <a:t>Lecture 27 </a:t>
            </a:r>
            <a:r>
              <a:rPr lang="en-US" sz="3200" dirty="0" err="1" smtClean="0"/>
              <a:t>c,d</a:t>
            </a:r>
            <a:r>
              <a:rPr lang="en-US" sz="3200" dirty="0" smtClean="0"/>
              <a:t> – Disaccharides and Polysaccharides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26" y="158620"/>
            <a:ext cx="131157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Cellulose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1926" y="727787"/>
            <a:ext cx="37687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α-D-glucose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 smtClean="0"/>
              <a:t>β</a:t>
            </a:r>
            <a:r>
              <a:rPr lang="en-US" dirty="0" smtClean="0"/>
              <a:t>-1,4-glycosidic bonds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Structural component plants/wood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Forms sheets held together by HB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Human </a:t>
            </a:r>
            <a:r>
              <a:rPr lang="en-US" u="sng" dirty="0" smtClean="0"/>
              <a:t>can’t</a:t>
            </a:r>
            <a:r>
              <a:rPr lang="en-US" dirty="0" smtClean="0"/>
              <a:t> hydrolyze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261" b="60020"/>
          <a:stretch/>
        </p:blipFill>
        <p:spPr>
          <a:xfrm>
            <a:off x="3906317" y="620285"/>
            <a:ext cx="5172368" cy="1519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682" t="19017" r="14225" b="5315"/>
          <a:stretch/>
        </p:blipFill>
        <p:spPr>
          <a:xfrm>
            <a:off x="93305" y="2369974"/>
            <a:ext cx="5458409" cy="44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44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6" y="414491"/>
            <a:ext cx="6422847" cy="593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56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61" y="100115"/>
            <a:ext cx="8889739" cy="5706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9616" y="5806440"/>
            <a:ext cx="1646541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Can‘t Hydrolyze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26695" y="5806440"/>
            <a:ext cx="18183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Easy to Hydrolyze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85719" y="5739384"/>
            <a:ext cx="18183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Easy to Hydrolyze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75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92608"/>
            <a:ext cx="465993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Many Other Uses for Carbohydrates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664134" y="491329"/>
            <a:ext cx="274495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Glycoaminoglycans</a:t>
            </a:r>
            <a:endParaRPr lang="en-US" dirty="0" smtClean="0"/>
          </a:p>
          <a:p>
            <a:pPr algn="ctr"/>
            <a:r>
              <a:rPr lang="en-US" dirty="0" smtClean="0"/>
              <a:t>Connective Tissue in Joints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122"/>
            <a:ext cx="4733477" cy="379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816" y="1229101"/>
            <a:ext cx="3483852" cy="15506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24925" y="1091878"/>
            <a:ext cx="2131481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/>
              <a:t>Antigen/</a:t>
            </a:r>
            <a:r>
              <a:rPr lang="en-US" dirty="0" err="1"/>
              <a:t>Bloodtyping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816" y="2957032"/>
            <a:ext cx="3648456" cy="376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1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976" y="281499"/>
            <a:ext cx="73096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Try It!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8519" y="263570"/>
            <a:ext cx="6832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the reaction resulting in </a:t>
            </a:r>
            <a:r>
              <a:rPr lang="el-GR" dirty="0" smtClean="0"/>
              <a:t>α</a:t>
            </a:r>
            <a:r>
              <a:rPr lang="en-US" dirty="0" smtClean="0"/>
              <a:t>-D-talopyranosyl-1,3-</a:t>
            </a:r>
            <a:r>
              <a:rPr lang="el-GR" dirty="0" smtClean="0"/>
              <a:t>β</a:t>
            </a:r>
            <a:r>
              <a:rPr lang="en-US" dirty="0" smtClean="0"/>
              <a:t>-D-</a:t>
            </a:r>
            <a:r>
              <a:rPr lang="en-US" dirty="0" err="1" smtClean="0"/>
              <a:t>altropyranose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23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877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50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224" y="225024"/>
            <a:ext cx="358232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Formation of Disaccharides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7224" y="779929"/>
            <a:ext cx="291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Alcohol + Alcohol → Ether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17" y="2104902"/>
            <a:ext cx="8625970" cy="2368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42898" y="1781736"/>
            <a:ext cx="134100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Dehydration</a:t>
            </a:r>
          </a:p>
          <a:p>
            <a:pPr algn="ctr"/>
            <a:r>
              <a:rPr lang="en-US" dirty="0" smtClean="0"/>
              <a:t>Reaction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2"/>
          </p:cNvCxnSpPr>
          <p:nvPr/>
        </p:nvCxnSpPr>
        <p:spPr>
          <a:xfrm>
            <a:off x="7109009" y="1981199"/>
            <a:ext cx="0" cy="141281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96396" y="1334868"/>
            <a:ext cx="222522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α-1,4-Glycosidic Bond</a:t>
            </a:r>
          </a:p>
          <a:p>
            <a:pPr algn="ctr"/>
            <a:r>
              <a:rPr lang="en-US" dirty="0" smtClean="0"/>
              <a:t>“Ether Bond”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85647" y="4597528"/>
            <a:ext cx="767326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Acetal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569310" y="3394015"/>
            <a:ext cx="109396" cy="120351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00713" y="4612325"/>
            <a:ext cx="1241815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Hemiacetal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221620" y="3394015"/>
            <a:ext cx="545862" cy="12183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0417" y="4966860"/>
            <a:ext cx="120116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Maltose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00417" y="5585012"/>
            <a:ext cx="2559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Glucose + Glucose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Obtained from </a:t>
            </a:r>
            <a:r>
              <a:rPr lang="en-US" dirty="0" err="1" smtClean="0"/>
              <a:t>starchs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Fermented products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“Reducing Sugar”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2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941" y="225496"/>
            <a:ext cx="112742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Lactose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71" y="2495275"/>
            <a:ext cx="3935506" cy="22829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693709" y="1799384"/>
            <a:ext cx="3202641" cy="2461091"/>
            <a:chOff x="5161430" y="1877826"/>
            <a:chExt cx="3202641" cy="24610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r="64355" b="26702"/>
            <a:stretch/>
          </p:blipFill>
          <p:spPr>
            <a:xfrm>
              <a:off x="5161430" y="1877826"/>
              <a:ext cx="2960594" cy="212939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270377" y="3639670"/>
              <a:ext cx="1093694" cy="69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956177" y="2303930"/>
              <a:ext cx="407894" cy="1487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1937" r="1326"/>
          <a:stretch/>
        </p:blipFill>
        <p:spPr>
          <a:xfrm>
            <a:off x="5693709" y="4068908"/>
            <a:ext cx="2948268" cy="25481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0830" y="852554"/>
            <a:ext cx="45286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Milk Sugar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Galactose + Glucose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Lactose Intolerance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“Reducing Sugar</a:t>
            </a:r>
            <a:r>
              <a:rPr lang="en-US" dirty="0" smtClean="0"/>
              <a:t>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Carbon capable of </a:t>
            </a:r>
            <a:r>
              <a:rPr lang="en-US" dirty="0" err="1" smtClean="0"/>
              <a:t>mutaroation</a:t>
            </a:r>
            <a:r>
              <a:rPr lang="en-US" dirty="0" smtClean="0"/>
              <a:t>/hemiacetal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84382" y="4955222"/>
            <a:ext cx="459042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β-D-</a:t>
            </a:r>
            <a:r>
              <a:rPr lang="en-US" dirty="0" err="1" smtClean="0"/>
              <a:t>Galactopyranosyl</a:t>
            </a:r>
            <a:r>
              <a:rPr lang="en-US" dirty="0" smtClean="0"/>
              <a:t>-(1,4</a:t>
            </a:r>
            <a:r>
              <a:rPr lang="en-US" dirty="0"/>
              <a:t>)-β-D-</a:t>
            </a:r>
            <a:r>
              <a:rPr lang="en-US" dirty="0" err="1"/>
              <a:t>Glucopyranose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59365" y="113890"/>
            <a:ext cx="4179286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Identify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Any hemiacetal, </a:t>
            </a:r>
            <a:r>
              <a:rPr lang="en-US" dirty="0" err="1" smtClean="0"/>
              <a:t>acetal</a:t>
            </a:r>
            <a:r>
              <a:rPr lang="en-US" dirty="0" smtClean="0"/>
              <a:t>, ketal, </a:t>
            </a:r>
            <a:r>
              <a:rPr lang="en-US" dirty="0" err="1" smtClean="0"/>
              <a:t>hemiketal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α and </a:t>
            </a:r>
            <a:r>
              <a:rPr lang="el-GR" dirty="0" smtClean="0"/>
              <a:t>β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Carbon capable of </a:t>
            </a:r>
            <a:r>
              <a:rPr lang="en-US" dirty="0" err="1" smtClean="0"/>
              <a:t>mutarotation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141" b="7256"/>
          <a:stretch/>
        </p:blipFill>
        <p:spPr>
          <a:xfrm>
            <a:off x="5316070" y="2128073"/>
            <a:ext cx="3716211" cy="2706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059" y="5747190"/>
            <a:ext cx="416037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-D-</a:t>
            </a:r>
            <a:r>
              <a:rPr lang="en-US" dirty="0" err="1" smtClean="0"/>
              <a:t>glucopyranosyl</a:t>
            </a:r>
            <a:r>
              <a:rPr lang="en-US" dirty="0" smtClean="0"/>
              <a:t>-(1,2)-</a:t>
            </a:r>
            <a:r>
              <a:rPr lang="el-GR" dirty="0" smtClean="0"/>
              <a:t>β</a:t>
            </a:r>
            <a:r>
              <a:rPr lang="en-US" dirty="0" smtClean="0"/>
              <a:t>-</a:t>
            </a:r>
            <a:r>
              <a:rPr lang="en-US" dirty="0" err="1" smtClean="0"/>
              <a:t>fructofuranose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77" y="2429223"/>
            <a:ext cx="4454024" cy="2662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177" y="236838"/>
            <a:ext cx="115595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Sucrose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21122" y="5186976"/>
            <a:ext cx="208319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Normal way to draw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65287" y="4993343"/>
            <a:ext cx="24177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Alternative way to draw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27058" y="5440832"/>
            <a:ext cx="3002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Reversed direction of fructose</a:t>
            </a:r>
          </a:p>
          <a:p>
            <a:r>
              <a:rPr lang="en-US" dirty="0" smtClean="0"/>
              <a:t>Reverse how </a:t>
            </a:r>
            <a:r>
              <a:rPr lang="el-GR" dirty="0" smtClean="0"/>
              <a:t>α</a:t>
            </a:r>
            <a:r>
              <a:rPr lang="en-US" dirty="0" smtClean="0"/>
              <a:t>/</a:t>
            </a:r>
            <a:r>
              <a:rPr lang="el-GR" dirty="0" smtClean="0"/>
              <a:t>β</a:t>
            </a:r>
            <a:r>
              <a:rPr lang="en-US" dirty="0" smtClean="0"/>
              <a:t> determined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38236" y="6165320"/>
            <a:ext cx="147187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Don’t do this!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59365" y="113890"/>
            <a:ext cx="4179286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Identify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Any hemiacetal, </a:t>
            </a:r>
            <a:r>
              <a:rPr lang="en-US" dirty="0" err="1" smtClean="0"/>
              <a:t>acetal</a:t>
            </a:r>
            <a:r>
              <a:rPr lang="en-US" dirty="0" smtClean="0"/>
              <a:t>, ketal, </a:t>
            </a:r>
            <a:r>
              <a:rPr lang="en-US" dirty="0" err="1" smtClean="0"/>
              <a:t>hemiketal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α and </a:t>
            </a:r>
            <a:r>
              <a:rPr lang="el-GR" dirty="0" smtClean="0"/>
              <a:t>β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Carbon capable of </a:t>
            </a:r>
            <a:r>
              <a:rPr lang="en-US" dirty="0" err="1" smtClean="0"/>
              <a:t>mutarotation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6177" y="724786"/>
            <a:ext cx="49823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Sugar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Glucose + Fructose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NOT “reducing</a:t>
            </a:r>
            <a:r>
              <a:rPr lang="en-US" dirty="0" smtClean="0"/>
              <a:t>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No carbon capable of </a:t>
            </a:r>
            <a:r>
              <a:rPr lang="en-US" dirty="0" err="1" smtClean="0"/>
              <a:t>mutarotation</a:t>
            </a:r>
            <a:r>
              <a:rPr lang="en-US" dirty="0" smtClean="0"/>
              <a:t> (</a:t>
            </a:r>
            <a:r>
              <a:rPr lang="en-US" dirty="0" err="1" smtClean="0"/>
              <a:t>acetal</a:t>
            </a:r>
            <a:r>
              <a:rPr lang="en-US" dirty="0" smtClean="0"/>
              <a:t> only)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Most abundant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Average consume 100 </a:t>
            </a:r>
            <a:r>
              <a:rPr lang="en-US" dirty="0" err="1" smtClean="0"/>
              <a:t>lbs</a:t>
            </a:r>
            <a:r>
              <a:rPr lang="en-US" dirty="0" smtClean="0"/>
              <a:t>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0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976" y="281499"/>
            <a:ext cx="73096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Try It!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8519" y="263570"/>
            <a:ext cx="717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the reaction resulting in </a:t>
            </a:r>
            <a:r>
              <a:rPr lang="el-GR" dirty="0" smtClean="0"/>
              <a:t>β</a:t>
            </a:r>
            <a:r>
              <a:rPr lang="en-US" dirty="0" smtClean="0"/>
              <a:t>-D-Iodopyranosyl-1,2-</a:t>
            </a:r>
            <a:r>
              <a:rPr lang="el-GR" dirty="0" smtClean="0"/>
              <a:t>α</a:t>
            </a:r>
            <a:r>
              <a:rPr lang="en-US" dirty="0" smtClean="0"/>
              <a:t>-D-</a:t>
            </a:r>
            <a:r>
              <a:rPr lang="en-US" dirty="0" err="1" smtClean="0"/>
              <a:t>Galactopyranose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7653" y="5563714"/>
            <a:ext cx="4179286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Identify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Any hemiacetal, </a:t>
            </a:r>
            <a:r>
              <a:rPr lang="en-US" dirty="0" err="1" smtClean="0"/>
              <a:t>acetal</a:t>
            </a:r>
            <a:r>
              <a:rPr lang="en-US" dirty="0" smtClean="0"/>
              <a:t>, ketal, </a:t>
            </a:r>
            <a:r>
              <a:rPr lang="en-US" dirty="0" err="1" smtClean="0"/>
              <a:t>hemiketal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α and </a:t>
            </a:r>
            <a:r>
              <a:rPr lang="el-GR" dirty="0" smtClean="0"/>
              <a:t>β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Carbon capable of </a:t>
            </a:r>
            <a:r>
              <a:rPr lang="en-US" dirty="0" err="1" smtClean="0"/>
              <a:t>mutarotation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2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012" y="277906"/>
            <a:ext cx="215693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Polysaccharides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7445" y="887506"/>
            <a:ext cx="4381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Poly = many 10,000+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Nonreducing</a:t>
            </a:r>
            <a:r>
              <a:rPr lang="en-US" dirty="0" smtClean="0"/>
              <a:t>, not sweet, no </a:t>
            </a:r>
            <a:r>
              <a:rPr lang="en-US" dirty="0" err="1" smtClean="0"/>
              <a:t>mutarotation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Homo vs Hetero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Many uses (Energy/Structure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012" y="2886636"/>
            <a:ext cx="309309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4 Main Polysaccharides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4357" y="3496236"/>
            <a:ext cx="21135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Starch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Amylose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Amylopectin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Glycogen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Cellulose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54651" y="34962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Won’t have to draw only “recognize” them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Type of </a:t>
            </a:r>
            <a:r>
              <a:rPr lang="en-US" dirty="0" err="1"/>
              <a:t>Glycosidic</a:t>
            </a:r>
            <a:r>
              <a:rPr lang="en-US" dirty="0"/>
              <a:t> Bond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Large scale structure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Physical/Chemical/Biological properties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58968" y="2886636"/>
            <a:ext cx="196489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What to Know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034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336" y="173736"/>
            <a:ext cx="96667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Starch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6622" y="736414"/>
            <a:ext cx="5148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Mixture of Amylose (20%) and Amylopectin (80%)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“Storage” form of glucose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Easily Hydrolyzed (+ H</a:t>
            </a:r>
            <a:r>
              <a:rPr lang="en-US" baseline="-25000" dirty="0" smtClean="0"/>
              <a:t>2</a:t>
            </a:r>
            <a:r>
              <a:rPr lang="en-US" dirty="0" smtClean="0"/>
              <a:t>O)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50% of average nutritional calories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5321" y="2587752"/>
            <a:ext cx="98187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Amylose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391" y="3074838"/>
            <a:ext cx="35264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 smtClean="0"/>
              <a:t>α</a:t>
            </a:r>
            <a:r>
              <a:rPr lang="en-US" dirty="0" smtClean="0"/>
              <a:t>-D-glucose molecules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 smtClean="0"/>
              <a:t>α</a:t>
            </a:r>
            <a:r>
              <a:rPr lang="en-US" dirty="0" smtClean="0"/>
              <a:t>-1,4 </a:t>
            </a:r>
            <a:r>
              <a:rPr lang="en-US" dirty="0" err="1" smtClean="0"/>
              <a:t>Glycosidic</a:t>
            </a:r>
            <a:r>
              <a:rPr lang="en-US" dirty="0" smtClean="0"/>
              <a:t> bonds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250-1000+ units long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Less dense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Coiled/Helix Structure due to HB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81194" y="2546364"/>
            <a:ext cx="136338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Amylopectin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64544" y="2936339"/>
            <a:ext cx="39371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 smtClean="0"/>
              <a:t>α</a:t>
            </a:r>
            <a:r>
              <a:rPr lang="en-US" dirty="0" smtClean="0"/>
              <a:t>-D-glucose molecules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 smtClean="0"/>
              <a:t>α</a:t>
            </a:r>
            <a:r>
              <a:rPr lang="en-US" dirty="0" smtClean="0"/>
              <a:t>-1,4 </a:t>
            </a:r>
            <a:r>
              <a:rPr lang="en-US" dirty="0" err="1" smtClean="0"/>
              <a:t>Glycosidic</a:t>
            </a:r>
            <a:r>
              <a:rPr lang="en-US" dirty="0" smtClean="0"/>
              <a:t> bonds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Every ~25 units </a:t>
            </a:r>
            <a:r>
              <a:rPr lang="el-GR" dirty="0" smtClean="0"/>
              <a:t>α</a:t>
            </a:r>
            <a:r>
              <a:rPr lang="en-US" dirty="0" smtClean="0"/>
              <a:t>-1,6 </a:t>
            </a:r>
            <a:r>
              <a:rPr lang="en-US" dirty="0" err="1" smtClean="0"/>
              <a:t>glycosidic</a:t>
            </a:r>
            <a:r>
              <a:rPr lang="en-US" dirty="0" smtClean="0"/>
              <a:t> bond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250-1000+ units </a:t>
            </a:r>
            <a:r>
              <a:rPr lang="en-US" dirty="0" smtClean="0"/>
              <a:t>long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More dense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Tree like structure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365" y="146304"/>
            <a:ext cx="3737526" cy="2441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568" y="4648937"/>
            <a:ext cx="3763136" cy="19782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25" y="4985667"/>
            <a:ext cx="4288536" cy="14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6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201" y="288805"/>
            <a:ext cx="98187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Amylose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64074" y="258264"/>
            <a:ext cx="136338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Amylopectin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7733"/>
          <a:stretch/>
        </p:blipFill>
        <p:spPr>
          <a:xfrm>
            <a:off x="63752" y="627596"/>
            <a:ext cx="9080248" cy="4240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178" t="44701" r="31893" b="14539"/>
          <a:stretch/>
        </p:blipFill>
        <p:spPr>
          <a:xfrm>
            <a:off x="530352" y="4102856"/>
            <a:ext cx="2782082" cy="244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8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910" y="149290"/>
            <a:ext cx="13313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Glycogen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7910" y="682594"/>
            <a:ext cx="3601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Animal Starch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Stored in Liver/Muscles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Similar to Amylopectin except more branched (10-15 units)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Easily Hydrolyzed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0" y="2231561"/>
            <a:ext cx="699135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249" y="149289"/>
            <a:ext cx="4047931" cy="43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61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1773</TotalTime>
  <Words>414</Words>
  <Application>Microsoft Office PowerPoint</Application>
  <PresentationFormat>On-screen Show (4:3)</PresentationFormat>
  <Paragraphs>122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174</cp:revision>
  <dcterms:created xsi:type="dcterms:W3CDTF">2020-03-25T15:59:49Z</dcterms:created>
  <dcterms:modified xsi:type="dcterms:W3CDTF">2023-03-06T21:54:38Z</dcterms:modified>
</cp:coreProperties>
</file>