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75" r:id="rId3"/>
    <p:sldId id="383" r:id="rId4"/>
    <p:sldId id="384" r:id="rId5"/>
    <p:sldId id="385" r:id="rId6"/>
    <p:sldId id="386" r:id="rId7"/>
    <p:sldId id="376" r:id="rId8"/>
    <p:sldId id="379" r:id="rId9"/>
    <p:sldId id="382" r:id="rId10"/>
    <p:sldId id="380" r:id="rId11"/>
    <p:sldId id="377" r:id="rId12"/>
    <p:sldId id="387" r:id="rId13"/>
    <p:sldId id="388" r:id="rId14"/>
    <p:sldId id="378" r:id="rId15"/>
    <p:sldId id="389" r:id="rId16"/>
    <p:sldId id="392" r:id="rId17"/>
    <p:sldId id="395" r:id="rId18"/>
    <p:sldId id="393" r:id="rId19"/>
    <p:sldId id="394" r:id="rId20"/>
    <p:sldId id="391" r:id="rId21"/>
    <p:sldId id="3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test-prep/mcat/chemical-processes/aldehydes-and-ketones/a/cyclic-hemiacetals-and-hemiketal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5293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Nomenclature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Classifications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Mono, Di, Oligo, Poly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Triose, </a:t>
            </a:r>
            <a:r>
              <a:rPr lang="en-US" sz="1600" dirty="0" err="1" smtClean="0"/>
              <a:t>Tetrose</a:t>
            </a:r>
            <a:r>
              <a:rPr lang="en-US" sz="1600" dirty="0" smtClean="0"/>
              <a:t>, Pentose, Hexose…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Aldose, Ketose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D/L Isomers, +/- Isomer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Pyranose/</a:t>
            </a:r>
            <a:r>
              <a:rPr lang="en-US" sz="1600" dirty="0" err="1" smtClean="0"/>
              <a:t>Furanose</a:t>
            </a:r>
            <a:r>
              <a:rPr lang="en-US" sz="1600" dirty="0" smtClean="0"/>
              <a:t> 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Importance of Carbohydrates (3)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Monosaccharides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Glucose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Galactose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Fructose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Cyclic Structure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Anomer</a:t>
            </a:r>
            <a:r>
              <a:rPr lang="en-US" sz="1600" dirty="0" smtClean="0"/>
              <a:t>, </a:t>
            </a:r>
            <a:r>
              <a:rPr lang="en-US" sz="1600" dirty="0" err="1" smtClean="0"/>
              <a:t>Epimer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Mutarotation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Hemiacetal/</a:t>
            </a:r>
            <a:r>
              <a:rPr lang="en-US" sz="1600" dirty="0" err="1" smtClean="0"/>
              <a:t>Acetal</a:t>
            </a:r>
            <a:r>
              <a:rPr lang="en-US" sz="1600" dirty="0" smtClean="0"/>
              <a:t>/</a:t>
            </a:r>
            <a:r>
              <a:rPr lang="en-US" sz="1600" dirty="0" err="1" smtClean="0"/>
              <a:t>Hemiketal</a:t>
            </a:r>
            <a:r>
              <a:rPr lang="en-US" sz="1600" dirty="0" smtClean="0"/>
              <a:t>/ketal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Chain vs Ring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Haworth Structures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27 </a:t>
            </a:r>
            <a:r>
              <a:rPr lang="en-US" dirty="0" err="1" smtClean="0"/>
              <a:t>a,b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3841" y="5737492"/>
            <a:ext cx="4294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27.1-27.8</a:t>
            </a:r>
          </a:p>
          <a:p>
            <a:r>
              <a:rPr lang="en-US" dirty="0" smtClean="0"/>
              <a:t>Cheat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294" y="206597"/>
            <a:ext cx="5363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27 </a:t>
            </a:r>
            <a:r>
              <a:rPr lang="en-US" sz="3200" dirty="0" err="1" smtClean="0"/>
              <a:t>a,b</a:t>
            </a:r>
            <a:r>
              <a:rPr lang="en-US" sz="3200" dirty="0" smtClean="0"/>
              <a:t> – Carbohydrates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85" y="2344296"/>
            <a:ext cx="3817483" cy="3260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332" y="2270354"/>
            <a:ext cx="1317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375386"/>
            <a:ext cx="25158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Categorize the following: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21" t="19864" r="5200" b="1940"/>
          <a:stretch/>
        </p:blipFill>
        <p:spPr>
          <a:xfrm>
            <a:off x="3243712" y="896937"/>
            <a:ext cx="4052237" cy="253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705" t="22466" r="2842" b="7138"/>
          <a:stretch/>
        </p:blipFill>
        <p:spPr>
          <a:xfrm>
            <a:off x="7780425" y="994684"/>
            <a:ext cx="1228891" cy="233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21" t="16789" r="70337" b="7138"/>
          <a:stretch/>
        </p:blipFill>
        <p:spPr>
          <a:xfrm>
            <a:off x="1130147" y="829127"/>
            <a:ext cx="950506" cy="202814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267549" y="1082806"/>
            <a:ext cx="733925" cy="760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997169" y="1022666"/>
            <a:ext cx="733925" cy="760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419" y="2941685"/>
            <a:ext cx="187211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carbons:</a:t>
            </a:r>
          </a:p>
          <a:p>
            <a:endParaRPr lang="en-US" dirty="0"/>
          </a:p>
          <a:p>
            <a:r>
              <a:rPr lang="en-US" dirty="0" smtClean="0"/>
              <a:t>Functional Group:</a:t>
            </a:r>
          </a:p>
          <a:p>
            <a:endParaRPr lang="en-US" dirty="0"/>
          </a:p>
          <a:p>
            <a:r>
              <a:rPr lang="en-US" dirty="0" smtClean="0"/>
              <a:t>#  Units:</a:t>
            </a:r>
          </a:p>
          <a:p>
            <a:endParaRPr lang="en-US" dirty="0"/>
          </a:p>
          <a:p>
            <a:r>
              <a:rPr lang="en-US" dirty="0" smtClean="0"/>
              <a:t>D/L: </a:t>
            </a:r>
          </a:p>
          <a:p>
            <a:endParaRPr lang="en-US" dirty="0"/>
          </a:p>
          <a:p>
            <a:r>
              <a:rPr lang="en-US" dirty="0" smtClean="0"/>
              <a:t>+/-:</a:t>
            </a:r>
          </a:p>
          <a:p>
            <a:endParaRPr lang="en-US" dirty="0"/>
          </a:p>
          <a:p>
            <a:r>
              <a:rPr lang="en-US" dirty="0" smtClean="0"/>
              <a:t>Ring Size:</a:t>
            </a:r>
          </a:p>
          <a:p>
            <a:endParaRPr lang="en-US" dirty="0"/>
          </a:p>
          <a:p>
            <a:r>
              <a:rPr lang="en-US" dirty="0" smtClean="0"/>
              <a:t>α or </a:t>
            </a:r>
            <a:r>
              <a:rPr lang="el-GR" dirty="0" smtClean="0"/>
              <a:t>β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642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541"/>
            <a:ext cx="6130925" cy="4285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279133"/>
            <a:ext cx="42480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3+1 Important Monosaccharides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20050" y="94467"/>
            <a:ext cx="26386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Don’t Memorize Structure</a:t>
            </a:r>
          </a:p>
          <a:p>
            <a:pPr algn="ctr"/>
            <a:r>
              <a:rPr lang="en-US" dirty="0" smtClean="0"/>
              <a:t>“Cheat” sheet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2861"/>
          <a:stretch/>
        </p:blipFill>
        <p:spPr>
          <a:xfrm>
            <a:off x="6264796" y="1745476"/>
            <a:ext cx="2511396" cy="2293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1264"/>
          <a:stretch/>
        </p:blipFill>
        <p:spPr>
          <a:xfrm>
            <a:off x="6325647" y="3957325"/>
            <a:ext cx="2596449" cy="2293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4730" y="6343051"/>
            <a:ext cx="1218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925" y="825505"/>
            <a:ext cx="403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 have same formula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Interconvertible (metabolic pathways)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Source of Energy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46382" y="1241003"/>
            <a:ext cx="109837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Ch. 33/34</a:t>
            </a:r>
          </a:p>
        </p:txBody>
      </p:sp>
    </p:spTree>
    <p:extLst>
      <p:ext uri="{BB962C8B-B14F-4D97-AF65-F5344CB8AC3E}">
        <p14:creationId xmlns:p14="http://schemas.microsoft.com/office/powerpoint/2010/main" val="18100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389" y="279133"/>
            <a:ext cx="117436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2130" y="808522"/>
            <a:ext cx="3092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common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Found in all disaccharides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Found in all Polysaccharides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“Dextrose or Blood Sugar”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Brain =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Diabetes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73" y="1963271"/>
            <a:ext cx="3097394" cy="1841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83" y="85485"/>
            <a:ext cx="2847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0863" r="11846"/>
          <a:stretch/>
        </p:blipFill>
        <p:spPr>
          <a:xfrm>
            <a:off x="5278013" y="4277591"/>
            <a:ext cx="3567954" cy="21338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26" y="3263153"/>
            <a:ext cx="4571603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6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44" t="21140" r="18015" b="7353"/>
          <a:stretch/>
        </p:blipFill>
        <p:spPr>
          <a:xfrm>
            <a:off x="4186695" y="1474552"/>
            <a:ext cx="4957305" cy="3411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07" y="317879"/>
            <a:ext cx="140955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Galactose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1095" y="874388"/>
            <a:ext cx="310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mtClean="0"/>
              <a:t>½ </a:t>
            </a:r>
            <a:r>
              <a:rPr lang="en-US" dirty="0" smtClean="0"/>
              <a:t>of Lactose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Glycolipids/Cell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Galactosemia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98" y="3143028"/>
            <a:ext cx="3701508" cy="2961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6158" y="1004047"/>
            <a:ext cx="10983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33/34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2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26" y="314991"/>
            <a:ext cx="126047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Fructose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94" y="96158"/>
            <a:ext cx="3511362" cy="6714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77" y="976334"/>
            <a:ext cx="4733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Sweetest common carbohydrate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common sweetener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½ of Sucrose (table sugar)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High fructose corn syrup, Honey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be directly metabolized, but also converted to glucose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32" y="2930338"/>
            <a:ext cx="3770556" cy="39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7" y="268941"/>
            <a:ext cx="40854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Cyclic Structure + </a:t>
            </a:r>
            <a:r>
              <a:rPr lang="en-US" sz="2400" dirty="0" err="1" smtClean="0"/>
              <a:t>Mutarotation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8033" y="1093694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8494" y="911686"/>
            <a:ext cx="335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Aldehyde + Alcohol → Hemiacetal</a:t>
            </a:r>
          </a:p>
          <a:p>
            <a:r>
              <a:rPr lang="en-US" dirty="0" smtClean="0"/>
              <a:t>Ketone + Alcohol → </a:t>
            </a:r>
            <a:r>
              <a:rPr lang="en-US" dirty="0" err="1" smtClean="0"/>
              <a:t>Hemiketal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378824" y="911685"/>
            <a:ext cx="307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Hemiacetal + Alcohol → </a:t>
            </a:r>
            <a:r>
              <a:rPr lang="en-US" dirty="0" err="1"/>
              <a:t>Acetal</a:t>
            </a:r>
            <a:endParaRPr lang="en-US" dirty="0"/>
          </a:p>
          <a:p>
            <a:r>
              <a:rPr lang="en-US" dirty="0" err="1"/>
              <a:t>Hemiketal</a:t>
            </a:r>
            <a:r>
              <a:rPr lang="en-US" dirty="0"/>
              <a:t> + Alcohol → Ketal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1750"/>
          <a:stretch/>
        </p:blipFill>
        <p:spPr>
          <a:xfrm>
            <a:off x="5084547" y="1821670"/>
            <a:ext cx="3286125" cy="1309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7589" y="573712"/>
            <a:ext cx="27773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 Disaccharides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52446"/>
          <a:stretch/>
        </p:blipFill>
        <p:spPr>
          <a:xfrm>
            <a:off x="408033" y="1921105"/>
            <a:ext cx="3286125" cy="12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5" y="1625473"/>
            <a:ext cx="7484322" cy="4564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8883" y="613396"/>
            <a:ext cx="23462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Beta (</a:t>
            </a:r>
            <a:r>
              <a:rPr lang="el-GR" dirty="0"/>
              <a:t>β</a:t>
            </a:r>
            <a:r>
              <a:rPr lang="en-US" dirty="0"/>
              <a:t>) = OH is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Alpha (</a:t>
            </a:r>
            <a:r>
              <a:rPr lang="el-GR" dirty="0" smtClean="0"/>
              <a:t>α</a:t>
            </a:r>
            <a:r>
              <a:rPr lang="en-US" dirty="0" smtClean="0"/>
              <a:t>) = OH is down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1301" y="169409"/>
            <a:ext cx="7294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BUDA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482" y="6581001"/>
            <a:ext cx="835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www.khanacademy.org/test-prep/mcat/chemical-processes/aldehydes-and-ketones/a/cyclic-hemiacetals-and-hemiketals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30989" y="4419629"/>
            <a:ext cx="7441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4117" y="268941"/>
            <a:ext cx="40854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Cyclic Structure + </a:t>
            </a:r>
            <a:r>
              <a:rPr lang="en-US" sz="2400" dirty="0" err="1" smtClean="0"/>
              <a:t>Mutarotation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4117" y="1625473"/>
            <a:ext cx="144276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Mutarotation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15398" y="1606945"/>
            <a:ext cx="445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by which </a:t>
            </a:r>
            <a:r>
              <a:rPr lang="en-US" dirty="0" err="1" smtClean="0"/>
              <a:t>anomers</a:t>
            </a:r>
            <a:r>
              <a:rPr lang="en-US" dirty="0" smtClean="0"/>
              <a:t> are </a:t>
            </a:r>
            <a:r>
              <a:rPr lang="en-US" dirty="0" smtClean="0"/>
              <a:t>interconverted</a:t>
            </a:r>
          </a:p>
          <a:p>
            <a:r>
              <a:rPr lang="en-US" dirty="0" smtClean="0"/>
              <a:t>Occurs at the hemi-</a:t>
            </a:r>
            <a:r>
              <a:rPr lang="en-US" dirty="0" err="1" smtClean="0"/>
              <a:t>acetal</a:t>
            </a:r>
            <a:r>
              <a:rPr lang="en-US" dirty="0" smtClean="0"/>
              <a:t> carbon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4117" y="936562"/>
            <a:ext cx="94128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Anomer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6124" y="857763"/>
            <a:ext cx="485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cyclic isomers that differ in the orientation of the carbon involved in </a:t>
            </a:r>
            <a:r>
              <a:rPr lang="en-US" dirty="0" err="1" smtClean="0"/>
              <a:t>mutarotation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9502" y="2211830"/>
            <a:ext cx="218425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D-isomer = always up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61267" y="2623631"/>
            <a:ext cx="1367455" cy="328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01993" y="6153647"/>
            <a:ext cx="1228413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Figure 27.3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3" y="29583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3" y="1774846"/>
            <a:ext cx="1273200" cy="2174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4682" y="203502"/>
            <a:ext cx="734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</a:t>
            </a:r>
            <a:r>
              <a:rPr lang="el-GR" dirty="0" smtClean="0"/>
              <a:t>α</a:t>
            </a:r>
            <a:r>
              <a:rPr lang="en-US" dirty="0" smtClean="0"/>
              <a:t>-D-</a:t>
            </a:r>
            <a:r>
              <a:rPr lang="en-US" dirty="0" err="1" smtClean="0"/>
              <a:t>Mannopyranose</a:t>
            </a:r>
            <a:endParaRPr lang="en-US" dirty="0" smtClean="0"/>
          </a:p>
          <a:p>
            <a:r>
              <a:rPr lang="en-US" dirty="0" smtClean="0"/>
              <a:t>Draw and Label an arrow pointing to the carbon the determine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endParaRPr lang="en-US" dirty="0" smtClean="0"/>
          </a:p>
          <a:p>
            <a:r>
              <a:rPr lang="en-US" dirty="0" smtClean="0"/>
              <a:t>Draw and Label an arrow pointing to any hemiacetal, </a:t>
            </a:r>
            <a:r>
              <a:rPr lang="en-US" dirty="0" err="1" smtClean="0"/>
              <a:t>acetal</a:t>
            </a:r>
            <a:r>
              <a:rPr lang="en-US" dirty="0" smtClean="0"/>
              <a:t>, </a:t>
            </a:r>
            <a:r>
              <a:rPr lang="en-US" dirty="0" err="1" smtClean="0"/>
              <a:t>hemiketal</a:t>
            </a:r>
            <a:r>
              <a:rPr lang="en-US" dirty="0" smtClean="0"/>
              <a:t>, ketal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0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68" y="1024777"/>
            <a:ext cx="3009900" cy="280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224" y="152400"/>
            <a:ext cx="21746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Glucose Models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83" y="857531"/>
            <a:ext cx="3466054" cy="2826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73" y="4095207"/>
            <a:ext cx="8092220" cy="2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45" y="2115671"/>
            <a:ext cx="7825192" cy="3912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17" y="259976"/>
            <a:ext cx="29723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Fructose – Cyclic Form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4117" y="793848"/>
            <a:ext cx="7709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Draw and Label an arrow pointing to the carbon the determine </a:t>
            </a:r>
            <a:r>
              <a:rPr lang="el-GR" dirty="0"/>
              <a:t>α</a:t>
            </a:r>
            <a:r>
              <a:rPr lang="en-US" dirty="0"/>
              <a:t>/</a:t>
            </a:r>
            <a:r>
              <a:rPr lang="el-GR" dirty="0"/>
              <a:t>β</a:t>
            </a:r>
            <a:endParaRPr lang="en-US" dirty="0"/>
          </a:p>
          <a:p>
            <a:r>
              <a:rPr lang="en-US" dirty="0"/>
              <a:t>Draw and Label an arrow pointing to any hemiacetal, </a:t>
            </a:r>
            <a:r>
              <a:rPr lang="en-US" dirty="0" err="1"/>
              <a:t>acetal</a:t>
            </a:r>
            <a:r>
              <a:rPr lang="en-US" dirty="0"/>
              <a:t>, </a:t>
            </a:r>
            <a:r>
              <a:rPr lang="en-US" dirty="0" err="1"/>
              <a:t>hemiketal</a:t>
            </a:r>
            <a:r>
              <a:rPr lang="en-US" dirty="0"/>
              <a:t>, ketal </a:t>
            </a:r>
          </a:p>
        </p:txBody>
      </p:sp>
    </p:spTree>
    <p:extLst>
      <p:ext uri="{BB962C8B-B14F-4D97-AF65-F5344CB8AC3E}">
        <p14:creationId xmlns:p14="http://schemas.microsoft.com/office/powerpoint/2010/main" val="12994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85" y="442763"/>
            <a:ext cx="19999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Carbohydrates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3511" y="1039529"/>
            <a:ext cx="3556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Carbon Hydrates – (C·H2O)</a:t>
            </a:r>
            <a:r>
              <a:rPr lang="en-US" baseline="-25000" dirty="0" smtClean="0"/>
              <a:t>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Polyhydroxy</a:t>
            </a:r>
            <a:r>
              <a:rPr lang="en-US" dirty="0" smtClean="0"/>
              <a:t> aldehyde or ketones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1882" y="442762"/>
            <a:ext cx="295119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Important Functions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634" y="1039529"/>
            <a:ext cx="4427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Energy Source (Fats/Proteins)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Easily transported (water soluble)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Structural Support (plant and animal cells)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2907" y="787312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34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0138" y="758437"/>
            <a:ext cx="14638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28, 29, 35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00" y="2311328"/>
            <a:ext cx="66579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3" y="29583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4682" y="203502"/>
            <a:ext cx="7395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Cyclic Structure</a:t>
            </a:r>
          </a:p>
          <a:p>
            <a:r>
              <a:rPr lang="en-US" dirty="0" smtClean="0"/>
              <a:t>Name the Molecule</a:t>
            </a:r>
          </a:p>
          <a:p>
            <a:r>
              <a:rPr lang="en-US" dirty="0" smtClean="0"/>
              <a:t>Did you draw the </a:t>
            </a:r>
            <a:r>
              <a:rPr lang="el-GR" dirty="0" smtClean="0"/>
              <a:t>α</a:t>
            </a:r>
            <a:r>
              <a:rPr lang="en-US" dirty="0" smtClean="0"/>
              <a:t> or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anomer</a:t>
            </a:r>
            <a:r>
              <a:rPr lang="en-US" smtClean="0"/>
              <a:t>?</a:t>
            </a:r>
            <a:endParaRPr lang="en-US" dirty="0" smtClean="0"/>
          </a:p>
          <a:p>
            <a:r>
              <a:rPr lang="en-US" dirty="0" smtClean="0"/>
              <a:t>Draw and Label an arrow pointing to the carbon the determine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endParaRPr lang="en-US" dirty="0" smtClean="0"/>
          </a:p>
          <a:p>
            <a:r>
              <a:rPr lang="en-US" dirty="0" smtClean="0"/>
              <a:t>Draw and Label an arrow pointing to any hemiacetal, </a:t>
            </a:r>
            <a:r>
              <a:rPr lang="en-US" dirty="0" err="1" smtClean="0"/>
              <a:t>acetal</a:t>
            </a:r>
            <a:r>
              <a:rPr lang="en-US" dirty="0" smtClean="0"/>
              <a:t>, </a:t>
            </a:r>
            <a:r>
              <a:rPr lang="en-US" dirty="0" err="1" smtClean="0"/>
              <a:t>hemiketal</a:t>
            </a:r>
            <a:r>
              <a:rPr lang="en-US" dirty="0" smtClean="0"/>
              <a:t>, ketal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3" y="1300276"/>
            <a:ext cx="1142600" cy="21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5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64" y="177357"/>
            <a:ext cx="258590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Number of Carbon Atoms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3" y="1156935"/>
            <a:ext cx="8582025" cy="539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464" y="589292"/>
            <a:ext cx="966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Treose</a:t>
            </a:r>
            <a:endParaRPr lang="en-US" dirty="0" smtClean="0"/>
          </a:p>
          <a:p>
            <a:r>
              <a:rPr lang="en-US" dirty="0" err="1" smtClean="0"/>
              <a:t>Tetrose</a:t>
            </a:r>
            <a:endParaRPr lang="en-US" dirty="0" smtClean="0"/>
          </a:p>
          <a:p>
            <a:r>
              <a:rPr lang="en-US" dirty="0" smtClean="0"/>
              <a:t>Pentose</a:t>
            </a:r>
          </a:p>
          <a:p>
            <a:r>
              <a:rPr lang="en-US" dirty="0" smtClean="0"/>
              <a:t>Hexose</a:t>
            </a:r>
          </a:p>
          <a:p>
            <a:r>
              <a:rPr lang="en-US" dirty="0" err="1" smtClean="0"/>
              <a:t>Heptose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599" y="427786"/>
            <a:ext cx="3067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monosaccharides that differ only in the configuration around a single carbon atom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6291" y="674308"/>
            <a:ext cx="9373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Epimers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2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0" y="344277"/>
            <a:ext cx="18095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Functional Group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20" y="815912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Aldose</a:t>
            </a:r>
          </a:p>
          <a:p>
            <a:r>
              <a:rPr lang="en-US" dirty="0" smtClean="0"/>
              <a:t>Ketose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47" t="5446" r="26660" b="16908"/>
          <a:stretch/>
        </p:blipFill>
        <p:spPr>
          <a:xfrm>
            <a:off x="176806" y="1684421"/>
            <a:ext cx="2589196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4013" y="344277"/>
            <a:ext cx="143500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 or L Isomer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5256" y="815912"/>
            <a:ext cx="422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– OH group on last chiral carbon (right)</a:t>
            </a:r>
          </a:p>
          <a:p>
            <a:r>
              <a:rPr lang="en-US" dirty="0" smtClean="0"/>
              <a:t>L – OH group on the last chiral carbon (left)</a:t>
            </a:r>
          </a:p>
          <a:p>
            <a:r>
              <a:rPr lang="en-US" dirty="0" smtClean="0"/>
              <a:t>+/- impossible to tell from structure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64" y="1841545"/>
            <a:ext cx="5658051" cy="44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95" y="433138"/>
            <a:ext cx="6260513" cy="2461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926" y="344277"/>
            <a:ext cx="24125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 Carbohydrate Units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926" y="802192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Monosaccharide</a:t>
            </a:r>
          </a:p>
          <a:p>
            <a:r>
              <a:rPr lang="en-US" dirty="0" smtClean="0"/>
              <a:t>Disaccharide</a:t>
            </a:r>
          </a:p>
          <a:p>
            <a:r>
              <a:rPr lang="en-US" dirty="0" smtClean="0"/>
              <a:t>Oligosaccharide</a:t>
            </a:r>
          </a:p>
          <a:p>
            <a:r>
              <a:rPr lang="en-US" dirty="0" smtClean="0"/>
              <a:t>Polysaccharides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0913"/>
          <a:stretch/>
        </p:blipFill>
        <p:spPr>
          <a:xfrm>
            <a:off x="824940" y="3927108"/>
            <a:ext cx="7857048" cy="23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2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10" y="229404"/>
            <a:ext cx="20310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of Ring Formed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010" y="671983"/>
            <a:ext cx="26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member ring = </a:t>
            </a:r>
            <a:r>
              <a:rPr lang="en-US" dirty="0" err="1" smtClean="0"/>
              <a:t>furanose</a:t>
            </a:r>
            <a:endParaRPr lang="en-US" dirty="0" smtClean="0"/>
          </a:p>
          <a:p>
            <a:r>
              <a:rPr lang="en-US" dirty="0" smtClean="0"/>
              <a:t>6 member ring = pyranose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4" y="2569496"/>
            <a:ext cx="5211405" cy="3921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2531" y="682066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Beta (</a:t>
            </a:r>
            <a:r>
              <a:rPr lang="el-GR" dirty="0"/>
              <a:t>β</a:t>
            </a:r>
            <a:r>
              <a:rPr lang="en-US" dirty="0"/>
              <a:t>) = OH is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Alpha (</a:t>
            </a:r>
            <a:r>
              <a:rPr lang="el-GR" dirty="0" smtClean="0"/>
              <a:t>α</a:t>
            </a:r>
            <a:r>
              <a:rPr lang="en-US" dirty="0" smtClean="0"/>
              <a:t>) = OH is 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8825" y="231292"/>
            <a:ext cx="102707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Anomers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68101" y="102875"/>
            <a:ext cx="7294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BUDA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120" t="14191" r="1798" b="25408"/>
          <a:stretch/>
        </p:blipFill>
        <p:spPr>
          <a:xfrm>
            <a:off x="6349597" y="2012549"/>
            <a:ext cx="2021305" cy="1597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159" r="50709" b="27167"/>
          <a:stretch/>
        </p:blipFill>
        <p:spPr>
          <a:xfrm>
            <a:off x="6199151" y="3924229"/>
            <a:ext cx="2210002" cy="1578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700" y="288288"/>
            <a:ext cx="2995514" cy="20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7" y="232877"/>
            <a:ext cx="41408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Classifications of Carbohydrates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6885" y="989169"/>
            <a:ext cx="258590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Number of Carbon Atoms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149" y="1451180"/>
            <a:ext cx="966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Treose</a:t>
            </a:r>
            <a:endParaRPr lang="en-US" dirty="0" smtClean="0"/>
          </a:p>
          <a:p>
            <a:r>
              <a:rPr lang="en-US" dirty="0" err="1" smtClean="0"/>
              <a:t>Tetrose</a:t>
            </a:r>
            <a:endParaRPr lang="en-US" dirty="0" smtClean="0"/>
          </a:p>
          <a:p>
            <a:r>
              <a:rPr lang="en-US" dirty="0" smtClean="0"/>
              <a:t>Pentose</a:t>
            </a:r>
          </a:p>
          <a:p>
            <a:r>
              <a:rPr lang="en-US" dirty="0" smtClean="0"/>
              <a:t>Hexose</a:t>
            </a:r>
          </a:p>
          <a:p>
            <a:r>
              <a:rPr lang="en-US" dirty="0" err="1" smtClean="0"/>
              <a:t>Heptose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7838" y="998795"/>
            <a:ext cx="18095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Functional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7838" y="1470430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Aldose</a:t>
            </a:r>
          </a:p>
          <a:p>
            <a:r>
              <a:rPr lang="en-US" dirty="0" smtClean="0"/>
              <a:t>Ketose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960" y="989169"/>
            <a:ext cx="24125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 Carbohydrate Units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0224" y="1475960"/>
            <a:ext cx="1745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Monosaccharide</a:t>
            </a:r>
          </a:p>
          <a:p>
            <a:r>
              <a:rPr lang="en-US" dirty="0" smtClean="0"/>
              <a:t>Disaccharide</a:t>
            </a:r>
          </a:p>
          <a:p>
            <a:r>
              <a:rPr lang="en-US" dirty="0" smtClean="0"/>
              <a:t>Oligosaccharide</a:t>
            </a:r>
          </a:p>
          <a:p>
            <a:r>
              <a:rPr lang="en-US" dirty="0" smtClean="0"/>
              <a:t>Polysaccharides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516" y="3819627"/>
            <a:ext cx="1435008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 or L Isomer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885" y="4466304"/>
            <a:ext cx="422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– OH group on last chiral carbon (right)</a:t>
            </a:r>
          </a:p>
          <a:p>
            <a:r>
              <a:rPr lang="en-US" dirty="0" smtClean="0"/>
              <a:t>L – OH group on the last chiral carbon (left)</a:t>
            </a:r>
          </a:p>
          <a:p>
            <a:r>
              <a:rPr lang="en-US" dirty="0" smtClean="0"/>
              <a:t>+/- impossible to tell from structure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4560" y="3819627"/>
            <a:ext cx="20310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of Ring Formed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2412" y="4493212"/>
            <a:ext cx="265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member ring = </a:t>
            </a:r>
            <a:r>
              <a:rPr lang="en-US" dirty="0" err="1" smtClean="0"/>
              <a:t>furanose</a:t>
            </a:r>
            <a:endParaRPr lang="en-US" dirty="0" smtClean="0"/>
          </a:p>
          <a:p>
            <a:r>
              <a:rPr lang="en-US" dirty="0" smtClean="0"/>
              <a:t>6 member ring = pyranose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4560" y="5783071"/>
            <a:ext cx="23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Beta (</a:t>
            </a:r>
            <a:r>
              <a:rPr lang="el-GR" dirty="0"/>
              <a:t>β</a:t>
            </a:r>
            <a:r>
              <a:rPr lang="en-US" dirty="0"/>
              <a:t>) = OH is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Alpha (</a:t>
            </a:r>
            <a:r>
              <a:rPr lang="el-GR" dirty="0" smtClean="0"/>
              <a:t>α</a:t>
            </a:r>
            <a:r>
              <a:rPr lang="en-US" dirty="0" smtClean="0"/>
              <a:t>) = OH is down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40854" y="5332297"/>
            <a:ext cx="102707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Anomers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375386"/>
            <a:ext cx="25158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Categorize the following: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16" t="15277" r="3347" b="18110"/>
          <a:stretch/>
        </p:blipFill>
        <p:spPr>
          <a:xfrm>
            <a:off x="4113155" y="1799924"/>
            <a:ext cx="4774132" cy="282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635" y="1645177"/>
            <a:ext cx="187211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carbons:</a:t>
            </a:r>
          </a:p>
          <a:p>
            <a:endParaRPr lang="en-US" dirty="0"/>
          </a:p>
          <a:p>
            <a:r>
              <a:rPr lang="en-US" dirty="0" smtClean="0"/>
              <a:t>Functional Group:</a:t>
            </a:r>
          </a:p>
          <a:p>
            <a:endParaRPr lang="en-US" dirty="0"/>
          </a:p>
          <a:p>
            <a:r>
              <a:rPr lang="en-US" dirty="0" smtClean="0"/>
              <a:t>#  Units:</a:t>
            </a:r>
          </a:p>
          <a:p>
            <a:endParaRPr lang="en-US" dirty="0"/>
          </a:p>
          <a:p>
            <a:r>
              <a:rPr lang="en-US" dirty="0" smtClean="0"/>
              <a:t>D/L: </a:t>
            </a:r>
          </a:p>
          <a:p>
            <a:endParaRPr lang="en-US" dirty="0"/>
          </a:p>
          <a:p>
            <a:r>
              <a:rPr lang="en-US" dirty="0" smtClean="0"/>
              <a:t>+/-:</a:t>
            </a:r>
          </a:p>
          <a:p>
            <a:endParaRPr lang="en-US" dirty="0"/>
          </a:p>
          <a:p>
            <a:r>
              <a:rPr lang="en-US" dirty="0" smtClean="0"/>
              <a:t>Ring Size:</a:t>
            </a:r>
          </a:p>
          <a:p>
            <a:endParaRPr lang="en-US" dirty="0"/>
          </a:p>
          <a:p>
            <a:r>
              <a:rPr lang="en-US" dirty="0" smtClean="0"/>
              <a:t>α or </a:t>
            </a:r>
            <a:r>
              <a:rPr lang="el-GR" dirty="0" smtClean="0"/>
              <a:t>β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317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375386"/>
            <a:ext cx="25158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Categorize the following: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585" b="8455"/>
          <a:stretch/>
        </p:blipFill>
        <p:spPr>
          <a:xfrm>
            <a:off x="5996539" y="1065232"/>
            <a:ext cx="2454442" cy="4738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635" y="1645177"/>
            <a:ext cx="187211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carbons:</a:t>
            </a:r>
          </a:p>
          <a:p>
            <a:endParaRPr lang="en-US" dirty="0"/>
          </a:p>
          <a:p>
            <a:r>
              <a:rPr lang="en-US" dirty="0" smtClean="0"/>
              <a:t>Functional Group:</a:t>
            </a:r>
          </a:p>
          <a:p>
            <a:endParaRPr lang="en-US" dirty="0"/>
          </a:p>
          <a:p>
            <a:r>
              <a:rPr lang="en-US" dirty="0" smtClean="0"/>
              <a:t>#  Units:</a:t>
            </a:r>
          </a:p>
          <a:p>
            <a:endParaRPr lang="en-US" dirty="0"/>
          </a:p>
          <a:p>
            <a:r>
              <a:rPr lang="en-US" dirty="0" smtClean="0"/>
              <a:t>D/L: </a:t>
            </a:r>
          </a:p>
          <a:p>
            <a:endParaRPr lang="en-US" dirty="0"/>
          </a:p>
          <a:p>
            <a:r>
              <a:rPr lang="en-US" dirty="0" smtClean="0"/>
              <a:t>+/-:</a:t>
            </a:r>
          </a:p>
          <a:p>
            <a:endParaRPr lang="en-US" dirty="0"/>
          </a:p>
          <a:p>
            <a:r>
              <a:rPr lang="en-US" dirty="0" smtClean="0"/>
              <a:t>Ring Size:</a:t>
            </a:r>
          </a:p>
          <a:p>
            <a:endParaRPr lang="en-US" dirty="0"/>
          </a:p>
          <a:p>
            <a:r>
              <a:rPr lang="en-US" dirty="0" smtClean="0"/>
              <a:t>α or </a:t>
            </a:r>
            <a:r>
              <a:rPr lang="el-GR" dirty="0" smtClean="0"/>
              <a:t>β</a:t>
            </a:r>
            <a:r>
              <a:rPr lang="en-US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934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3132</TotalTime>
  <Words>668</Words>
  <Application>Microsoft Office PowerPoint</Application>
  <PresentationFormat>On-screen Show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179</cp:revision>
  <dcterms:created xsi:type="dcterms:W3CDTF">2020-03-25T15:59:49Z</dcterms:created>
  <dcterms:modified xsi:type="dcterms:W3CDTF">2023-03-06T21:55:52Z</dcterms:modified>
</cp:coreProperties>
</file>