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414" r:id="rId3"/>
    <p:sldId id="412" r:id="rId4"/>
    <p:sldId id="411" r:id="rId5"/>
    <p:sldId id="413" r:id="rId6"/>
    <p:sldId id="415" r:id="rId7"/>
    <p:sldId id="416" r:id="rId8"/>
    <p:sldId id="429" r:id="rId9"/>
    <p:sldId id="425" r:id="rId10"/>
    <p:sldId id="423" r:id="rId11"/>
    <p:sldId id="424" r:id="rId12"/>
    <p:sldId id="434" r:id="rId13"/>
    <p:sldId id="418" r:id="rId14"/>
    <p:sldId id="426" r:id="rId15"/>
    <p:sldId id="427" r:id="rId16"/>
    <p:sldId id="419" r:id="rId17"/>
    <p:sldId id="433" r:id="rId18"/>
    <p:sldId id="430" r:id="rId19"/>
    <p:sldId id="431" r:id="rId20"/>
    <p:sldId id="432" r:id="rId21"/>
    <p:sldId id="428" r:id="rId22"/>
    <p:sldId id="438" r:id="rId23"/>
    <p:sldId id="422" r:id="rId24"/>
    <p:sldId id="421" r:id="rId25"/>
    <p:sldId id="417" r:id="rId26"/>
    <p:sldId id="43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E735B-9C3A-43D6-B9FE-096E531F1232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ACCA3-5C81-4B3C-BA4D-01FAA7BD3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28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ophat.com/marketplace/science-&amp;-math/chemistry/full-course/organic-chemistry-i-&amp;-ii-steven-forsey/294/6827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elix.northwestern.edu/article/thalidomide-tragedy-lessons-drug-safety-and-regulatio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en.wikipedia.org/wiki/Thalidomide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tophat.com/marketplace/science-&amp;-math/chemistry/full-course/organic-chemistry-i-&amp;-ii-steven-forsey/294/68270/" TargetMode="External"/><Relationship Id="rId3" Type="http://schemas.openxmlformats.org/officeDocument/2006/relationships/image" Target="../media/image37.png"/><Relationship Id="rId7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.libretexts.org/Bookshelves/Organic_Chemistry/Book%3A_Basic_Principles_of_Organic_Chemistry_(Roberts_and_Caserio)/05%3A_Stereoisomerism_of_Organic_Molecul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helix.northwestern.edu/article/thalidomide-tragedy-lessons-drug-safety-and-regulation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poundchem.com/2014/05/22/typesofisomeris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mdpi.org/molecules/wedge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6" y="1367065"/>
            <a:ext cx="4294772" cy="33239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Terminology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Optical Activity/Optical Rotation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Stereoisomers/Optical Isomers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Chiral/Achiral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Enantiomer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err="1" smtClean="0"/>
              <a:t>Diastereomer</a:t>
            </a:r>
            <a:endParaRPr lang="en-US" sz="1600" dirty="0" smtClean="0"/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err="1" smtClean="0"/>
              <a:t>Meso</a:t>
            </a:r>
            <a:r>
              <a:rPr lang="en-US" sz="1600" dirty="0" smtClean="0"/>
              <a:t> Compound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D/L, (+/-), R/S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Identify Chiral Carbons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Draw/ID Enantiomers, </a:t>
            </a:r>
            <a:r>
              <a:rPr lang="en-US" sz="1600" dirty="0" err="1" smtClean="0"/>
              <a:t>Diasteromers</a:t>
            </a:r>
            <a:r>
              <a:rPr lang="en-US" sz="1600" dirty="0" smtClean="0"/>
              <a:t>, </a:t>
            </a:r>
            <a:r>
              <a:rPr lang="en-US" sz="1600" dirty="0" err="1" smtClean="0"/>
              <a:t>Meso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Optical Rotation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S/F/G, P/C/B, 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26a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8614" y="5700441"/>
            <a:ext cx="4294772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Chapter 26</a:t>
            </a:r>
          </a:p>
          <a:p>
            <a:r>
              <a:rPr lang="en-US" sz="1200" dirty="0">
                <a:hlinkClick r:id="rId2"/>
              </a:rPr>
              <a:t>https://tophat.com/marketplace/science-&amp;-math/chemistry/full-course/organic-chemistry-i-&amp;-ii-steven-forsey/294/68270</a:t>
            </a:r>
            <a:r>
              <a:rPr lang="en-US" sz="1200" dirty="0" smtClean="0">
                <a:hlinkClick r:id="rId2"/>
              </a:rPr>
              <a:t>/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773616" y="206597"/>
            <a:ext cx="49105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102 Spring 2021</a:t>
            </a:r>
          </a:p>
          <a:p>
            <a:pPr algn="ctr"/>
            <a:r>
              <a:rPr lang="en-US" sz="3200" dirty="0" smtClean="0"/>
              <a:t>Lecture 26a – Stereoisomers</a:t>
            </a:r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130" y="192506"/>
            <a:ext cx="2379434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Same vs Different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98383" y="856648"/>
            <a:ext cx="3565976" cy="1477328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 Methods</a:t>
            </a:r>
          </a:p>
          <a:p>
            <a:pPr marL="342900" indent="-342900">
              <a:buAutoNum type="arabicPeriod"/>
            </a:pPr>
            <a:r>
              <a:rPr lang="en-US" dirty="0" smtClean="0"/>
              <a:t>Read Book – rotations, flip, flops</a:t>
            </a:r>
          </a:p>
          <a:p>
            <a:pPr marL="342900" indent="-342900">
              <a:buAutoNum type="arabicPeriod"/>
            </a:pPr>
            <a:r>
              <a:rPr lang="en-US" dirty="0" smtClean="0"/>
              <a:t>Swap/Exchange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Odd = different molecule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Even = same molecule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383" y="2536453"/>
            <a:ext cx="1066959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618" y="192506"/>
            <a:ext cx="4637964" cy="361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39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755" y="250256"/>
            <a:ext cx="1437060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Lets Practice!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400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882" y="240632"/>
            <a:ext cx="500513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Molecules with Multiple Chiral </a:t>
            </a:r>
            <a:r>
              <a:rPr lang="en-US" sz="2400" dirty="0"/>
              <a:t>A</a:t>
            </a:r>
            <a:r>
              <a:rPr lang="en-US" sz="2400" dirty="0" smtClean="0"/>
              <a:t>toms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42762" y="991402"/>
            <a:ext cx="342722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# stereoisomers = (# chiral atoms)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882" y="1649839"/>
            <a:ext cx="2398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Number of chiral atoms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039979" y="1649839"/>
            <a:ext cx="1693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# Stereoisomers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470749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630" y="250258"/>
            <a:ext cx="3303148" cy="46166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3 Types of Stereoisomers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630" y="479831"/>
            <a:ext cx="3207333" cy="36782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820" y="4520846"/>
            <a:ext cx="3906547" cy="233715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63630" y="1011000"/>
            <a:ext cx="5061467" cy="1414218"/>
            <a:chOff x="163630" y="1011000"/>
            <a:chExt cx="5061467" cy="1414218"/>
          </a:xfrm>
        </p:grpSpPr>
        <p:sp>
          <p:nvSpPr>
            <p:cNvPr id="5" name="TextBox 4"/>
            <p:cNvSpPr txBox="1"/>
            <p:nvPr/>
          </p:nvSpPr>
          <p:spPr>
            <a:xfrm>
              <a:off x="163630" y="1011000"/>
              <a:ext cx="1366400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Enantiomers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30030" y="1011000"/>
              <a:ext cx="3679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Stereoisomers that are mirror images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3630" y="1501888"/>
              <a:ext cx="488050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dirty="0" smtClean="0"/>
                <a:t>Same Formula, Structure, Diff Geometry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dirty="0" smtClean="0"/>
                <a:t>Same Physical/Chemical Properties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dirty="0" smtClean="0"/>
                <a:t>Different Biological Properties/Optical Rotation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3630" y="1022091"/>
              <a:ext cx="5061467" cy="1403127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8353" y="2937838"/>
            <a:ext cx="5601277" cy="1414218"/>
            <a:chOff x="148353" y="2818946"/>
            <a:chExt cx="5601277" cy="1414218"/>
          </a:xfrm>
        </p:grpSpPr>
        <p:sp>
          <p:nvSpPr>
            <p:cNvPr id="9" name="TextBox 8"/>
            <p:cNvSpPr txBox="1"/>
            <p:nvPr/>
          </p:nvSpPr>
          <p:spPr>
            <a:xfrm>
              <a:off x="148353" y="2818946"/>
              <a:ext cx="1547988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Diastereomers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96341" y="2827315"/>
              <a:ext cx="40532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Stereoisomers that are </a:t>
              </a:r>
              <a:r>
                <a:rPr lang="en-US" u="sng" dirty="0" smtClean="0"/>
                <a:t>not</a:t>
              </a:r>
              <a:r>
                <a:rPr lang="en-US" dirty="0" smtClean="0"/>
                <a:t> mirror images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3630" y="3309834"/>
              <a:ext cx="488050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dirty="0" smtClean="0"/>
                <a:t>Same Formula, Structure, </a:t>
              </a:r>
              <a:r>
                <a:rPr lang="en-US" dirty="0"/>
                <a:t>Diff </a:t>
              </a:r>
              <a:r>
                <a:rPr lang="en-US" dirty="0" smtClean="0"/>
                <a:t>Geometry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dirty="0" smtClean="0"/>
                <a:t>Different Physical/Chemical Properties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dirty="0" smtClean="0"/>
                <a:t>Different Biological Properties/Optical Rotation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8353" y="2818946"/>
              <a:ext cx="5501676" cy="1414218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48353" y="4838647"/>
            <a:ext cx="4881651" cy="1701552"/>
            <a:chOff x="163630" y="4449536"/>
            <a:chExt cx="4881651" cy="1701552"/>
          </a:xfrm>
        </p:grpSpPr>
        <p:sp>
          <p:nvSpPr>
            <p:cNvPr id="13" name="TextBox 12"/>
            <p:cNvSpPr txBox="1"/>
            <p:nvPr/>
          </p:nvSpPr>
          <p:spPr>
            <a:xfrm>
              <a:off x="163630" y="4520846"/>
              <a:ext cx="708848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Meso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4778" y="5227758"/>
              <a:ext cx="488050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dirty="0" smtClean="0"/>
                <a:t>Same Formula, Structure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dirty="0" smtClean="0"/>
                <a:t>Different Physical/Chemical Properties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dirty="0" smtClean="0"/>
                <a:t>Different Biological Properties/Optical Rotation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63674" y="4449536"/>
              <a:ext cx="38710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Stereoisomers with an additional plane of symmetry (</a:t>
              </a:r>
              <a:r>
                <a:rPr lang="en-US" u="sng" dirty="0" smtClean="0"/>
                <a:t>not</a:t>
              </a:r>
              <a:r>
                <a:rPr lang="en-US" dirty="0" smtClean="0"/>
                <a:t> chiral)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63630" y="4520846"/>
              <a:ext cx="4880503" cy="1630242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7709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595" y="1044886"/>
            <a:ext cx="3782405" cy="13803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630" y="250258"/>
            <a:ext cx="3303148" cy="46166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3 Types of Stereoisomers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63630" y="1011000"/>
            <a:ext cx="5061467" cy="1414218"/>
            <a:chOff x="163630" y="1011000"/>
            <a:chExt cx="5061467" cy="1414218"/>
          </a:xfrm>
        </p:grpSpPr>
        <p:sp>
          <p:nvSpPr>
            <p:cNvPr id="5" name="TextBox 4"/>
            <p:cNvSpPr txBox="1"/>
            <p:nvPr/>
          </p:nvSpPr>
          <p:spPr>
            <a:xfrm>
              <a:off x="163630" y="1011000"/>
              <a:ext cx="1366400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Enantiomers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30030" y="1011000"/>
              <a:ext cx="3679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Stereoisomers that are mirror images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3630" y="1501888"/>
              <a:ext cx="488050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dirty="0" smtClean="0"/>
                <a:t>Same Formula, Structure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dirty="0" smtClean="0"/>
                <a:t>Same Physical/Chemical Properties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dirty="0" smtClean="0"/>
                <a:t>Different Biological Properties/Optical Rotation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3630" y="1022091"/>
              <a:ext cx="5061467" cy="1403127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015" y="2608445"/>
            <a:ext cx="3369224" cy="41581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5505" t="23853"/>
          <a:stretch/>
        </p:blipFill>
        <p:spPr>
          <a:xfrm>
            <a:off x="127954" y="2782818"/>
            <a:ext cx="5132817" cy="310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23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630" y="250258"/>
            <a:ext cx="3303148" cy="46166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3 Types of Stereoisomers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163630" y="1089788"/>
            <a:ext cx="5601277" cy="1414218"/>
            <a:chOff x="148353" y="2818946"/>
            <a:chExt cx="5601277" cy="1414218"/>
          </a:xfrm>
        </p:grpSpPr>
        <p:sp>
          <p:nvSpPr>
            <p:cNvPr id="4" name="TextBox 3"/>
            <p:cNvSpPr txBox="1"/>
            <p:nvPr/>
          </p:nvSpPr>
          <p:spPr>
            <a:xfrm>
              <a:off x="148353" y="2818946"/>
              <a:ext cx="1547988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Diastereomers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96341" y="2827315"/>
              <a:ext cx="40532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Stereoisomers that are </a:t>
              </a:r>
              <a:r>
                <a:rPr lang="en-US" u="sng" dirty="0" smtClean="0"/>
                <a:t>not</a:t>
              </a:r>
              <a:r>
                <a:rPr lang="en-US" dirty="0" smtClean="0"/>
                <a:t> mirror images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3630" y="3309834"/>
              <a:ext cx="488050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dirty="0" smtClean="0"/>
                <a:t>Same Formula, Structure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dirty="0" smtClean="0"/>
                <a:t>Different Physical/Chemical Properties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dirty="0" smtClean="0"/>
                <a:t>Different Biological Properties/Optical Rotation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48353" y="2818946"/>
              <a:ext cx="5501676" cy="1414218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8316" t="14457" r="8843"/>
          <a:stretch/>
        </p:blipFill>
        <p:spPr>
          <a:xfrm>
            <a:off x="189027" y="2727867"/>
            <a:ext cx="4870383" cy="377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17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630" y="250258"/>
            <a:ext cx="3303148" cy="46166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3 Types of Stereoisomers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163630" y="853789"/>
            <a:ext cx="4881651" cy="1701552"/>
            <a:chOff x="163630" y="4449536"/>
            <a:chExt cx="4881651" cy="1701552"/>
          </a:xfrm>
        </p:grpSpPr>
        <p:sp>
          <p:nvSpPr>
            <p:cNvPr id="7" name="TextBox 6"/>
            <p:cNvSpPr txBox="1"/>
            <p:nvPr/>
          </p:nvSpPr>
          <p:spPr>
            <a:xfrm>
              <a:off x="163630" y="4520846"/>
              <a:ext cx="708848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Meso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4778" y="5227758"/>
              <a:ext cx="488050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dirty="0" smtClean="0"/>
                <a:t>Same Formula, Structure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dirty="0" smtClean="0"/>
                <a:t>Different Physical/Chemical Properties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dirty="0" smtClean="0"/>
                <a:t>Different Biological Properties/Optical Rotation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63674" y="4449536"/>
              <a:ext cx="38710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Stereoisomers with an additional plane of symmetry (</a:t>
              </a:r>
              <a:r>
                <a:rPr lang="en-US" u="sng" dirty="0" smtClean="0"/>
                <a:t>not</a:t>
              </a:r>
              <a:r>
                <a:rPr lang="en-US" dirty="0" smtClean="0"/>
                <a:t> chiral)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3630" y="4520846"/>
              <a:ext cx="4880503" cy="1630242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046" y="1038556"/>
            <a:ext cx="3970954" cy="11869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485" y="3109262"/>
            <a:ext cx="6914286" cy="3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00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32" y="156025"/>
            <a:ext cx="2660186" cy="14796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395" y="2228905"/>
            <a:ext cx="7085714" cy="3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0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858" y="170099"/>
            <a:ext cx="2095644" cy="11389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76" y="1122601"/>
            <a:ext cx="7114286" cy="24952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85" y="277902"/>
            <a:ext cx="415203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Identifying and Labeling - E,D,M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3586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46" y="1234174"/>
            <a:ext cx="7342857" cy="5371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85" y="277902"/>
            <a:ext cx="415203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Identifying and Labeling - E,D,M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5820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8962" y="2036171"/>
            <a:ext cx="3775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58595B"/>
                </a:solidFill>
              </a:rPr>
              <a:t>Phocomelia</a:t>
            </a:r>
            <a:r>
              <a:rPr lang="en-US" dirty="0">
                <a:solidFill>
                  <a:srgbClr val="58595B"/>
                </a:solidFill>
              </a:rPr>
              <a:t> </a:t>
            </a:r>
            <a:r>
              <a:rPr lang="en-US" dirty="0" smtClean="0">
                <a:solidFill>
                  <a:srgbClr val="58595B"/>
                </a:solidFill>
              </a:rPr>
              <a:t>- resulted </a:t>
            </a:r>
            <a:r>
              <a:rPr lang="en-US" dirty="0">
                <a:solidFill>
                  <a:srgbClr val="58595B"/>
                </a:solidFill>
              </a:rPr>
              <a:t>in shortened, absent, or flipper-like limbs.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981" y="358702"/>
            <a:ext cx="4045284" cy="22754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47126" y="268250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helix.northwestern.edu/article/thalidomide-tragedy-lessons-drug-safety-and-regulation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73255" y="202131"/>
            <a:ext cx="318305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Children of Thalidomide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73255" y="900677"/>
            <a:ext cx="4271682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Cancer drug, sleep aid, morning sickness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stereoisomer = safe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stereoisomer = birth defects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62314" y="6607842"/>
            <a:ext cx="28816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4"/>
              </a:rPr>
              <a:t>https://</a:t>
            </a:r>
            <a:r>
              <a:rPr lang="en-US" sz="1200" dirty="0" smtClean="0">
                <a:hlinkClick r:id="rId4"/>
              </a:rPr>
              <a:t>en.wikipedia.org/wiki/Thalidomide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255" y="3209886"/>
            <a:ext cx="6174370" cy="353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39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004" y="240632"/>
            <a:ext cx="1361719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Lets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816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57" y="839368"/>
            <a:ext cx="7142857" cy="15333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0632" y="192504"/>
            <a:ext cx="228626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Racemic Mixture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44" y="2728601"/>
            <a:ext cx="3247619" cy="2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34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4840"/>
          <a:stretch/>
        </p:blipFill>
        <p:spPr>
          <a:xfrm>
            <a:off x="94869" y="946812"/>
            <a:ext cx="5799621" cy="32692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69" y="4577821"/>
            <a:ext cx="8952878" cy="20972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505" y="202130"/>
            <a:ext cx="185659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Racemization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810" y="760047"/>
            <a:ext cx="3276190" cy="3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99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7634" y="365760"/>
            <a:ext cx="371460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Stereoisomer Nomenclature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17634" y="1150825"/>
            <a:ext cx="73289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D/L:  Dextrorotary and Levorotary: </a:t>
            </a:r>
            <a:r>
              <a:rPr lang="en-US" dirty="0"/>
              <a:t>based on direction of optical </a:t>
            </a:r>
            <a:r>
              <a:rPr lang="en-US" dirty="0" smtClean="0"/>
              <a:t>rotation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+/- : based on direction of optical rotation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R/S : based on priority of group, clockwise (R), counterclockwise (S)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D/L : Orientation around last chiral carbon (Carbohydrates/Amino Acids)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7" y="3118585"/>
            <a:ext cx="5811351" cy="33355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836" y="3407343"/>
            <a:ext cx="3521309" cy="328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02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1774"/>
          <a:stretch/>
        </p:blipFill>
        <p:spPr>
          <a:xfrm>
            <a:off x="136524" y="229387"/>
            <a:ext cx="3630908" cy="579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24" y="3040621"/>
            <a:ext cx="3925494" cy="32721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24" y="943276"/>
            <a:ext cx="3757441" cy="19625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8359" y="86827"/>
            <a:ext cx="3569526" cy="26707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8359" y="2591751"/>
            <a:ext cx="3320603" cy="19042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8359" y="4343178"/>
            <a:ext cx="3849313" cy="2209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6942" y="6534947"/>
            <a:ext cx="78301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8"/>
              </a:rPr>
              <a:t>https://tophat.com/marketplace/science-&amp;-math/chemistry/full-course/organic-chemistry-i-&amp;-ii-steven-forsey/294/68270</a:t>
            </a:r>
            <a:r>
              <a:rPr lang="en-US" sz="1200" dirty="0" smtClean="0">
                <a:hlinkClick r:id="rId8"/>
              </a:rPr>
              <a:t>/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7937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007" y="211757"/>
            <a:ext cx="2069093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Optical Activity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26547" y="781556"/>
            <a:ext cx="45046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Almost only Physical property that can differentiate between enantiomers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D/L:  Dextrorotary and Levorotary: based on direction of optical rotation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+/- : based on direction of optical </a:t>
            </a:r>
            <a:r>
              <a:rPr lang="en-US" dirty="0" smtClean="0"/>
              <a:t>rotation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6547" y="2363529"/>
            <a:ext cx="266842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Normal/</a:t>
            </a:r>
            <a:r>
              <a:rPr lang="en-US" dirty="0" err="1" smtClean="0"/>
              <a:t>Unpolarized</a:t>
            </a:r>
            <a:r>
              <a:rPr lang="en-US" dirty="0" smtClean="0"/>
              <a:t>  Light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6547" y="2777722"/>
            <a:ext cx="325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Vibrates in </a:t>
            </a:r>
            <a:r>
              <a:rPr lang="en-US" u="sng" dirty="0" smtClean="0"/>
              <a:t>all</a:t>
            </a:r>
            <a:r>
              <a:rPr lang="en-US" dirty="0" smtClean="0"/>
              <a:t> possible directions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64725" y="2304864"/>
            <a:ext cx="154972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Polarized Light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67329" y="2762893"/>
            <a:ext cx="3028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Vibrates only in </a:t>
            </a:r>
            <a:r>
              <a:rPr lang="en-US" u="sng" dirty="0" smtClean="0"/>
              <a:t>one</a:t>
            </a:r>
            <a:r>
              <a:rPr lang="en-US" dirty="0" smtClean="0"/>
              <a:t> direction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169" y="367407"/>
            <a:ext cx="4173018" cy="17150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13273" y="367407"/>
            <a:ext cx="98289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Rotation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2"/>
          </p:cNvCxnSpPr>
          <p:nvPr/>
        </p:nvCxnSpPr>
        <p:spPr>
          <a:xfrm flipH="1">
            <a:off x="6313273" y="736739"/>
            <a:ext cx="491449" cy="804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817678" y="752357"/>
            <a:ext cx="1163961" cy="767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11473" t="54176" r="737"/>
          <a:stretch/>
        </p:blipFill>
        <p:spPr>
          <a:xfrm>
            <a:off x="582680" y="3621031"/>
            <a:ext cx="8027469" cy="314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05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823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758" y="308009"/>
            <a:ext cx="381187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Importance of Stereoisomers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02131" y="914399"/>
            <a:ext cx="5829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In a beaker (chemistry) = little difference (optical activity)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In a body (biochemistry) = can cause large differences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83" y="2474467"/>
            <a:ext cx="3401817" cy="34133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8691" y="3534790"/>
            <a:ext cx="1934184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Different Tastes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isomer = sweet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 </a:t>
            </a:r>
            <a:r>
              <a:rPr lang="en-US" dirty="0" smtClean="0"/>
              <a:t>isomer = bitter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2443" y="5241445"/>
            <a:ext cx="2377061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Different Smells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isomer = caraway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 </a:t>
            </a:r>
            <a:r>
              <a:rPr lang="en-US" dirty="0" smtClean="0"/>
              <a:t>isomer = spearmint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9692" y="5083590"/>
            <a:ext cx="42279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More examples in the future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Carbohydrates (Ch. 27) = D isomers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Amino Acids (Ch. 29) = L isomers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Enzyme Functionality (Ch. 30)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Metabolism (Ch. 34/35)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67644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3"/>
              </a:rPr>
              <a:t>https://chem.libretexts.org/Bookshelves/Organic_Chemistry/Book%3A_Basic_Principles_of_Organic_Chemistry_(Roberts_and_Caserio)/</a:t>
            </a:r>
            <a:r>
              <a:rPr lang="en-US" sz="1200" dirty="0" smtClean="0">
                <a:hlinkClick r:id="rId3"/>
              </a:rPr>
              <a:t>05%3A_Stereoisomerism_of_Organic_Molecules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50530"/>
          <a:stretch/>
        </p:blipFill>
        <p:spPr>
          <a:xfrm>
            <a:off x="6461645" y="3910"/>
            <a:ext cx="2268754" cy="18209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41222" y="1907211"/>
            <a:ext cx="2542556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isomer = no headache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isomer = headache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02131" y="438595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5"/>
              </a:rPr>
              <a:t>https://</a:t>
            </a:r>
            <a:r>
              <a:rPr lang="en-US" sz="1200" dirty="0" smtClean="0">
                <a:hlinkClick r:id="rId5"/>
              </a:rPr>
              <a:t>helix.northwestern.edu/article/thalidomide-tragedy-lessons-drug-safety-and-regulation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576" y="1675278"/>
            <a:ext cx="4304068" cy="260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75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274001"/>
            <a:ext cx="229344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Isomers - Review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72702" y="998857"/>
            <a:ext cx="42831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chemical Formula, Different Structure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How atoms connected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Orientation around C=C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Chirality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76" y="2522300"/>
            <a:ext cx="5590049" cy="39536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6136" y="3255954"/>
            <a:ext cx="77457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Ch. 19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39189" y="6118369"/>
            <a:ext cx="77457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Ch. 20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13927" y="5747414"/>
            <a:ext cx="77457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Ch. 26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8282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3"/>
              </a:rPr>
              <a:t>https://www.compoundchem.com/2014/05/22/typesofisomerism</a:t>
            </a:r>
            <a:r>
              <a:rPr lang="en-US" sz="1200" dirty="0" smtClean="0">
                <a:hlinkClick r:id="rId3"/>
              </a:rPr>
              <a:t>/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67457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512" y="413886"/>
            <a:ext cx="197220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Stereoisomers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98384" y="1135781"/>
            <a:ext cx="3099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Same Chemical Formula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Same Chemical Structure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Different Geometry around a “Chiral” carbon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522" y="413886"/>
            <a:ext cx="2352381" cy="1590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461" y="2190569"/>
            <a:ext cx="2409524" cy="1323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461" y="3711894"/>
            <a:ext cx="2590800" cy="176212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2362700">
            <a:off x="3086830" y="2075319"/>
            <a:ext cx="827773" cy="7265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87709" y="2774482"/>
            <a:ext cx="154798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 Types</a:t>
            </a:r>
          </a:p>
          <a:p>
            <a:r>
              <a:rPr lang="en-US" dirty="0" smtClean="0"/>
              <a:t>Enantiomers</a:t>
            </a:r>
          </a:p>
          <a:p>
            <a:r>
              <a:rPr lang="en-US" dirty="0" err="1" smtClean="0"/>
              <a:t>Diastereomers</a:t>
            </a:r>
            <a:endParaRPr lang="en-US" dirty="0" smtClean="0"/>
          </a:p>
          <a:p>
            <a:r>
              <a:rPr lang="en-US" dirty="0" err="1" smtClean="0"/>
              <a:t>Meso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1350" y="3374646"/>
            <a:ext cx="3351174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Requirements</a:t>
            </a:r>
          </a:p>
          <a:p>
            <a:r>
              <a:rPr lang="en-US" dirty="0" smtClean="0"/>
              <a:t>4 Bonds (C, sometimes N)</a:t>
            </a:r>
          </a:p>
          <a:p>
            <a:r>
              <a:rPr lang="en-US" dirty="0" smtClean="0"/>
              <a:t>4 different groups</a:t>
            </a:r>
          </a:p>
          <a:p>
            <a:r>
              <a:rPr lang="en-US" dirty="0" smtClean="0"/>
              <a:t>No additional planes of symmetry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5400000">
            <a:off x="1305573" y="2489205"/>
            <a:ext cx="827773" cy="7265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4278759" y="4229688"/>
            <a:ext cx="827773" cy="7265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21491" y="5120639"/>
            <a:ext cx="108042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Effect on:</a:t>
            </a:r>
          </a:p>
          <a:p>
            <a:r>
              <a:rPr lang="en-US" dirty="0" smtClean="0"/>
              <a:t>Physical</a:t>
            </a:r>
          </a:p>
          <a:p>
            <a:r>
              <a:rPr lang="en-US" dirty="0" smtClean="0"/>
              <a:t>Chemical</a:t>
            </a:r>
          </a:p>
          <a:p>
            <a:r>
              <a:rPr lang="en-US" dirty="0" smtClean="0"/>
              <a:t>Biological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19863030">
            <a:off x="3313997" y="869908"/>
            <a:ext cx="827773" cy="7265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73796" y="468528"/>
            <a:ext cx="185929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Representations</a:t>
            </a:r>
          </a:p>
          <a:p>
            <a:r>
              <a:rPr lang="en-US" dirty="0" smtClean="0"/>
              <a:t>Wedge</a:t>
            </a:r>
          </a:p>
          <a:p>
            <a:r>
              <a:rPr lang="en-US" dirty="0" smtClean="0"/>
              <a:t>Fischer Projection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267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517" y="927423"/>
            <a:ext cx="3802092" cy="1477328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Requirements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4 Bonds (C, sometimes N)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4 different groups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No additional planes of symmetry or Not Superimposable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517" y="327259"/>
            <a:ext cx="366029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Identifying Chiral Molecules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40226" y="2578607"/>
            <a:ext cx="1361719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Lets Practice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64006" y="281092"/>
            <a:ext cx="276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“Asymmetric” Carbon Atom</a:t>
            </a:r>
          </a:p>
          <a:p>
            <a:r>
              <a:rPr lang="en-US" dirty="0" smtClean="0"/>
              <a:t>Center of “Dissymmetry”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929" y="196286"/>
            <a:ext cx="2148807" cy="25042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13558" y="2717107"/>
            <a:ext cx="1859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J.H. </a:t>
            </a:r>
            <a:r>
              <a:rPr lang="en-US" sz="1200" dirty="0" err="1" smtClean="0"/>
              <a:t>van’t</a:t>
            </a:r>
            <a:r>
              <a:rPr lang="en-US" sz="1200" dirty="0" smtClean="0"/>
              <a:t> Hoff (1852-1911)</a:t>
            </a:r>
          </a:p>
          <a:p>
            <a:r>
              <a:rPr lang="en-US" sz="1200" dirty="0" smtClean="0"/>
              <a:t>1901 – 1</a:t>
            </a:r>
            <a:r>
              <a:rPr lang="en-US" sz="1200" baseline="30000" dirty="0" smtClean="0"/>
              <a:t>st</a:t>
            </a:r>
            <a:r>
              <a:rPr lang="en-US" sz="1200" dirty="0" smtClean="0"/>
              <a:t> Nobel Prize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24285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882" y="317634"/>
            <a:ext cx="307308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Drawing Stereoisomers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85011" y="1058953"/>
            <a:ext cx="22376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Sawhorse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Wedge Method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Fischer Projections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86615" y="6581001"/>
            <a:ext cx="28573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2"/>
              </a:rPr>
              <a:t>https://</a:t>
            </a:r>
            <a:r>
              <a:rPr lang="en-US" sz="1200" dirty="0" smtClean="0">
                <a:hlinkClick r:id="rId2"/>
              </a:rPr>
              <a:t>www.mdpi.org/molecules/wedge/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85011" y="2223436"/>
            <a:ext cx="268310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Most oxidized end up</a:t>
            </a:r>
          </a:p>
          <a:p>
            <a:r>
              <a:rPr lang="en-US" dirty="0" smtClean="0"/>
              <a:t>Don’t change main change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623" y="663118"/>
            <a:ext cx="5447619" cy="20666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141" y="3426420"/>
            <a:ext cx="8034234" cy="280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90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966" y="171617"/>
            <a:ext cx="1361719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Lets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54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256" y="192506"/>
            <a:ext cx="3073085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Drawing Stereoisomers</a:t>
            </a:r>
          </a:p>
          <a:p>
            <a:pPr algn="ctr"/>
            <a:r>
              <a:rPr lang="en-US" dirty="0" smtClean="0"/>
              <a:t>“a few other examples”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1" y="1116530"/>
            <a:ext cx="4256490" cy="44958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746" y="433137"/>
            <a:ext cx="4558716" cy="604133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420118" y="192506"/>
            <a:ext cx="0" cy="6535553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628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10059</TotalTime>
  <Words>648</Words>
  <Application>Microsoft Office PowerPoint</Application>
  <PresentationFormat>On-screen Show (4:3)</PresentationFormat>
  <Paragraphs>159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230</cp:revision>
  <dcterms:created xsi:type="dcterms:W3CDTF">2020-03-25T15:59:49Z</dcterms:created>
  <dcterms:modified xsi:type="dcterms:W3CDTF">2021-03-01T21:09:16Z</dcterms:modified>
</cp:coreProperties>
</file>