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414" r:id="rId3"/>
    <p:sldId id="413" r:id="rId4"/>
    <p:sldId id="415" r:id="rId5"/>
    <p:sldId id="416" r:id="rId6"/>
    <p:sldId id="417" r:id="rId7"/>
    <p:sldId id="418" r:id="rId8"/>
    <p:sldId id="423" r:id="rId9"/>
    <p:sldId id="419" r:id="rId10"/>
    <p:sldId id="420" r:id="rId11"/>
    <p:sldId id="398" r:id="rId12"/>
    <p:sldId id="412" r:id="rId13"/>
    <p:sldId id="421" r:id="rId14"/>
    <p:sldId id="422" r:id="rId15"/>
    <p:sldId id="406" r:id="rId16"/>
    <p:sldId id="393" r:id="rId17"/>
    <p:sldId id="394" r:id="rId18"/>
    <p:sldId id="41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0928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Reactions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Formation Reaction (</a:t>
            </a:r>
            <a:r>
              <a:rPr lang="en-US" sz="1600" dirty="0" err="1" smtClean="0"/>
              <a:t>Subst</a:t>
            </a:r>
            <a:r>
              <a:rPr lang="en-US" sz="1600" dirty="0" smtClean="0"/>
              <a:t>/Add)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Reduction/Addition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Base Characteristics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Amide Formation (1 or 2 steps)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Formation/Dehydration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Hydrolysis (Acid and Base)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25b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565" y="206597"/>
            <a:ext cx="79866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25b – Reactions of Amines and Amides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007" y="288758"/>
            <a:ext cx="145725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Hydrolysis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83680" y="150258"/>
            <a:ext cx="23875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– Ester Versions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007" y="1155031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Amide + Acid (HX)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1755" y="1155031"/>
            <a:ext cx="283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Amine Salt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04761" y="132991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1007" y="1928971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Amide + Base (MOH)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90561" y="1975138"/>
            <a:ext cx="387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Salt  + Amine/Ammonia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2442" y="212310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90293" y="1098530"/>
            <a:ext cx="15888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 = Amine Salt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65661" y="1975138"/>
            <a:ext cx="13211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= CA Salt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5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04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25" y="369869"/>
            <a:ext cx="29817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 – Ch. 24+ 25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9425" y="1181528"/>
            <a:ext cx="198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Reaction Type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75" y="1181521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Mechanism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430378" y="118152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/>
              <a:t>Misc</a:t>
            </a:r>
            <a:endParaRPr lang="en-US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592170" y="1181521"/>
            <a:ext cx="14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Recognize</a:t>
            </a:r>
            <a:endParaRPr lang="en-US" sz="2400" b="1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7180210" y="139037"/>
            <a:ext cx="1771639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→ CA Salts</a:t>
            </a:r>
          </a:p>
          <a:p>
            <a:r>
              <a:rPr lang="en-US" dirty="0" smtClean="0"/>
              <a:t>Cl → Amine Salts</a:t>
            </a:r>
          </a:p>
          <a:p>
            <a:r>
              <a:rPr lang="en-US" dirty="0" smtClean="0"/>
              <a:t>Na + Cl → Love!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882" y="2408685"/>
            <a:ext cx="11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Hydrolysis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8916" y="1793190"/>
            <a:ext cx="21387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Ester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Ester + </a:t>
            </a:r>
            <a:r>
              <a:rPr lang="en-US" dirty="0" err="1" smtClean="0"/>
              <a:t>NaOH</a:t>
            </a:r>
            <a:endParaRPr lang="en-US" dirty="0" smtClean="0"/>
          </a:p>
          <a:p>
            <a:r>
              <a:rPr lang="en-US" dirty="0" smtClean="0"/>
              <a:t>Nitrile + 2 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smtClean="0"/>
              <a:t>Amide + Acid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Amide + </a:t>
            </a:r>
            <a:r>
              <a:rPr lang="en-US" dirty="0" err="1" smtClean="0"/>
              <a:t>NaOH</a:t>
            </a:r>
            <a:endParaRPr lang="en-US" dirty="0" smtClean="0"/>
          </a:p>
          <a:p>
            <a:r>
              <a:rPr lang="en-US" dirty="0" smtClean="0"/>
              <a:t>Nitrile + </a:t>
            </a:r>
            <a:r>
              <a:rPr lang="en-US" dirty="0" err="1" smtClean="0"/>
              <a:t>NaOH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6375" y="2420679"/>
            <a:ext cx="222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 Molecule Apart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3512" y="4735629"/>
            <a:ext cx="13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841436" y="4565137"/>
            <a:ext cx="771365" cy="369332"/>
            <a:chOff x="2674834" y="4204531"/>
            <a:chExt cx="771365" cy="36933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728818" y="455490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74834" y="4204531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86522" y="4981210"/>
            <a:ext cx="1269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 + </a:t>
            </a:r>
            <a:r>
              <a:rPr lang="en-US" dirty="0" err="1" smtClean="0"/>
              <a:t>Alc</a:t>
            </a:r>
            <a:endParaRPr lang="en-US" dirty="0" smtClean="0"/>
          </a:p>
          <a:p>
            <a:r>
              <a:rPr lang="en-US" dirty="0" smtClean="0"/>
              <a:t>CA + Amine</a:t>
            </a:r>
          </a:p>
          <a:p>
            <a:r>
              <a:rPr lang="en-US" dirty="0" smtClean="0"/>
              <a:t>CA + CA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220" y="384544"/>
            <a:ext cx="150791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 Reactions!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5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25" y="369869"/>
            <a:ext cx="30507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 – Ch. 24 + 25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9425" y="1181528"/>
            <a:ext cx="198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Reaction Type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75" y="1181521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Mechanism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430378" y="118152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/>
              <a:t>Misc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92170" y="1181521"/>
            <a:ext cx="14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Recognize</a:t>
            </a:r>
            <a:endParaRPr lang="en-US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7180210" y="139037"/>
            <a:ext cx="1771639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→ CA Salts</a:t>
            </a:r>
          </a:p>
          <a:p>
            <a:r>
              <a:rPr lang="en-US" dirty="0" smtClean="0"/>
              <a:t>Cl → Amine Salts</a:t>
            </a:r>
          </a:p>
          <a:p>
            <a:r>
              <a:rPr lang="en-US" dirty="0" smtClean="0"/>
              <a:t>Na + Cl → Love!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865550" y="1693583"/>
            <a:ext cx="685800" cy="371405"/>
            <a:chOff x="8081078" y="353478"/>
            <a:chExt cx="685800" cy="371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527667" y="2169209"/>
            <a:ext cx="202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Aldehyde</a:t>
            </a:r>
          </a:p>
          <a:p>
            <a:r>
              <a:rPr lang="en-US" dirty="0" smtClean="0"/>
              <a:t>Benzene Ring (SCO)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80688" y="1913636"/>
            <a:ext cx="11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Makes CA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49669" y="1762344"/>
            <a:ext cx="170046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Gain bonds to O</a:t>
            </a:r>
          </a:p>
          <a:p>
            <a:r>
              <a:rPr lang="en-US" dirty="0" smtClean="0"/>
              <a:t>Make CA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0483" y="5091764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67007" y="5091764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Amine + R-Cl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433" y="3492663"/>
            <a:ext cx="113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592170" y="3341563"/>
            <a:ext cx="840295" cy="734332"/>
            <a:chOff x="4628494" y="974925"/>
            <a:chExt cx="840295" cy="734332"/>
          </a:xfrm>
        </p:grpSpPr>
        <p:grpSp>
          <p:nvGrpSpPr>
            <p:cNvPr id="22" name="Group 21"/>
            <p:cNvGrpSpPr/>
            <p:nvPr/>
          </p:nvGrpSpPr>
          <p:grpSpPr>
            <a:xfrm>
              <a:off x="4628494" y="974925"/>
              <a:ext cx="840295" cy="369332"/>
              <a:chOff x="2024378" y="1340370"/>
              <a:chExt cx="840295" cy="36933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2024378" y="170970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024378" y="1340370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/Ni]</a:t>
                </a:r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4856921" y="1339925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/>
                <a:t>Δ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061325" y="3489280"/>
            <a:ext cx="16924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Gain bonds to H</a:t>
            </a:r>
          </a:p>
          <a:p>
            <a:pPr algn="ctr"/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0741" y="2253678"/>
            <a:ext cx="109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Oxidation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2170" y="3931901"/>
            <a:ext cx="79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Amide</a:t>
            </a:r>
          </a:p>
          <a:p>
            <a:r>
              <a:rPr lang="en-US" dirty="0" smtClean="0"/>
              <a:t>Nitrile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28573" y="3526229"/>
            <a:ext cx="154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Makes Amines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6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425" y="369869"/>
            <a:ext cx="30507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 – Ch. 24 + 25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80210" y="139037"/>
            <a:ext cx="1771639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→ CA Salts</a:t>
            </a:r>
          </a:p>
          <a:p>
            <a:r>
              <a:rPr lang="en-US" dirty="0" smtClean="0"/>
              <a:t>Cl → Amine Salts</a:t>
            </a:r>
          </a:p>
          <a:p>
            <a:r>
              <a:rPr lang="en-US" dirty="0" smtClean="0"/>
              <a:t>Na + Cl → Love!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425" y="1181528"/>
            <a:ext cx="198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Reaction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375" y="1181521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Mechanism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430378" y="118152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/>
              <a:t>Misc</a:t>
            </a:r>
            <a:endParaRPr lang="en-US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592170" y="1181521"/>
            <a:ext cx="14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Recognize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08009" y="208608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Acid/Base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6635" y="1947590"/>
            <a:ext cx="1426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Amine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Amine + 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8009" y="3036817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1147" y="300619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40459" y="2944716"/>
            <a:ext cx="1619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Acid Halide +</a:t>
            </a:r>
          </a:p>
          <a:p>
            <a:r>
              <a:rPr lang="en-US" dirty="0" smtClean="0"/>
              <a:t>Rearrange stuff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51722" y="438827"/>
            <a:ext cx="313797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Misc. – Don’t fit a category well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80274" y="4254366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Amine + Acid Halide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0350" y="4254366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696" y="1775541"/>
            <a:ext cx="124546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Memorize?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21695" y="3023614"/>
            <a:ext cx="124546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Memorize?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21695" y="4254366"/>
            <a:ext cx="124546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Memorize?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79960" y="5914811"/>
            <a:ext cx="137005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 Reactions?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2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67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45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755" y="279133"/>
            <a:ext cx="235603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Amine Formation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7141" y="1020278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Ammonia + Alkyl Halide (RX)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84347" y="121779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58504" y="103313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1° Amine + HX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141" y="1484424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1° Amine </a:t>
            </a:r>
            <a:r>
              <a:rPr lang="en-US" dirty="0" smtClean="0"/>
              <a:t>+ Alkyl Halide (RX)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84347" y="168194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58504" y="1497276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2° Amine + HX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141" y="1974275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2° </a:t>
            </a:r>
            <a:r>
              <a:rPr lang="en-US" dirty="0"/>
              <a:t>Amine </a:t>
            </a:r>
            <a:r>
              <a:rPr lang="en-US" dirty="0" smtClean="0"/>
              <a:t>+ Alkyl Halide (RX)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84347" y="2171793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8504" y="1987127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3° Amine + HX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7141" y="2464125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3° </a:t>
            </a:r>
            <a:r>
              <a:rPr lang="en-US" dirty="0"/>
              <a:t>Amine </a:t>
            </a:r>
            <a:r>
              <a:rPr lang="en-US" dirty="0" smtClean="0"/>
              <a:t>+ Alkyl Halide (RX)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84347" y="2661643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8504" y="2476977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4° Amine Salt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78839" y="1020278"/>
            <a:ext cx="132228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78840" y="1486612"/>
            <a:ext cx="132228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78841" y="1987127"/>
            <a:ext cx="132228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78838" y="2531217"/>
            <a:ext cx="9877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2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28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08" y="288758"/>
            <a:ext cx="262764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Reduction/Addition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6855" y="1224574"/>
            <a:ext cx="3235181" cy="734332"/>
            <a:chOff x="442564" y="1849099"/>
            <a:chExt cx="3235181" cy="734332"/>
          </a:xfrm>
        </p:grpSpPr>
        <p:sp>
          <p:nvSpPr>
            <p:cNvPr id="5" name="TextBox 4"/>
            <p:cNvSpPr txBox="1"/>
            <p:nvPr/>
          </p:nvSpPr>
          <p:spPr>
            <a:xfrm>
              <a:off x="442564" y="2029434"/>
              <a:ext cx="3235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Amide			Amine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408084" y="1849099"/>
              <a:ext cx="840295" cy="734332"/>
              <a:chOff x="4628494" y="974925"/>
              <a:chExt cx="840295" cy="73433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628494" y="974925"/>
                <a:ext cx="840295" cy="369332"/>
                <a:chOff x="2024378" y="1340370"/>
                <a:chExt cx="840295" cy="369332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2024378" y="1709702"/>
                  <a:ext cx="771365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2024378" y="1340370"/>
                  <a:ext cx="8402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[H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/Ni]</a:t>
                  </a:r>
                  <a:endParaRPr lang="en-US" dirty="0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4856921" y="1339925"/>
                <a:ext cx="314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Δ</a:t>
                </a:r>
                <a:endParaRPr lang="en-US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96855" y="2143571"/>
            <a:ext cx="2691763" cy="734332"/>
            <a:chOff x="442564" y="1849099"/>
            <a:chExt cx="2691763" cy="734332"/>
          </a:xfrm>
        </p:grpSpPr>
        <p:sp>
          <p:nvSpPr>
            <p:cNvPr id="12" name="TextBox 11"/>
            <p:cNvSpPr txBox="1"/>
            <p:nvPr/>
          </p:nvSpPr>
          <p:spPr>
            <a:xfrm>
              <a:off x="442564" y="2029434"/>
              <a:ext cx="2691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Nitrile			Amine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408084" y="1849099"/>
              <a:ext cx="840295" cy="734332"/>
              <a:chOff x="4628494" y="974925"/>
              <a:chExt cx="840295" cy="734332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628494" y="974925"/>
                <a:ext cx="840295" cy="369332"/>
                <a:chOff x="2024378" y="1340370"/>
                <a:chExt cx="840295" cy="369332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024378" y="1709702"/>
                  <a:ext cx="771365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2024378" y="1340370"/>
                  <a:ext cx="8402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[H</a:t>
                  </a:r>
                  <a:r>
                    <a:rPr lang="en-US" baseline="-25000" dirty="0" smtClean="0"/>
                    <a:t>2</a:t>
                  </a:r>
                  <a:r>
                    <a:rPr lang="en-US" dirty="0" smtClean="0"/>
                    <a:t>/Ni]</a:t>
                  </a:r>
                  <a:endParaRPr lang="en-US" dirty="0"/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4856921" y="1339925"/>
                <a:ext cx="314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Δ</a:t>
                </a:r>
                <a:endParaRPr lang="en-US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5832910" y="1677575"/>
            <a:ext cx="261807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Reduction (</a:t>
            </a:r>
            <a:r>
              <a:rPr lang="en-US" dirty="0" err="1" smtClean="0"/>
              <a:t>ie</a:t>
            </a:r>
            <a:r>
              <a:rPr lang="en-US" dirty="0" smtClean="0"/>
              <a:t> addition of H</a:t>
            </a:r>
            <a:r>
              <a:rPr lang="en-US" baseline="-25000" dirty="0" smtClean="0"/>
              <a:t>2</a:t>
            </a:r>
            <a:r>
              <a:rPr lang="en-US" dirty="0" smtClean="0"/>
              <a:t> across a C=O or C≡N)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0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31" y="259882"/>
            <a:ext cx="332308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Acid/Base Characteristic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755" y="127053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Amine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15123" y="1415700"/>
            <a:ext cx="771365" cy="79002"/>
            <a:chOff x="2411890" y="5162550"/>
            <a:chExt cx="771365" cy="79002"/>
          </a:xfrm>
        </p:grpSpPr>
        <p:cxnSp>
          <p:nvCxnSpPr>
            <p:cNvPr id="5" name="Straight Arrow Connector 4"/>
            <p:cNvCxnSpPr/>
            <p:nvPr/>
          </p:nvCxnSpPr>
          <p:spPr>
            <a:xfrm rot="10800000">
              <a:off x="2411890" y="5241552"/>
              <a:ext cx="77136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2487594" y="5162550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723950" y="1231034"/>
            <a:ext cx="304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Ammonium Ion (R-NH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  <a:r>
              <a:rPr lang="en-US" dirty="0" smtClean="0"/>
              <a:t>) + OH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91752" y="1231034"/>
            <a:ext cx="182152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Amines are Bases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37318" y="1971353"/>
            <a:ext cx="213039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Acid/Base Neutralize</a:t>
            </a:r>
          </a:p>
          <a:p>
            <a:r>
              <a:rPr lang="en-US" dirty="0" smtClean="0"/>
              <a:t>Acid + Base = Salt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0755" y="2109853"/>
            <a:ext cx="2595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Amine + Strong Acid (HX)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76877" y="2294519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7009" y="2109853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Ammonium Salt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0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39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510" y="336884"/>
            <a:ext cx="235603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Amide Formation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3630" y="1212784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(Amines 1° or 2°) + Acid Halide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85987" y="139105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44741" y="1237048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Amide + Amine Salt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08344" y="1237048"/>
            <a:ext cx="234660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 +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6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52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80" y="259882"/>
            <a:ext cx="242495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Amide Formation 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Amidification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4380" y="1389403"/>
            <a:ext cx="243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 + Amine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76777" y="1277923"/>
            <a:ext cx="771365" cy="369332"/>
            <a:chOff x="2674834" y="4204531"/>
            <a:chExt cx="771365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728818" y="455490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674834" y="4204531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03595" y="1389403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Amide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71743" y="789272"/>
            <a:ext cx="19806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Dehydration (-H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60334" y="1277923"/>
            <a:ext cx="22563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- Esterification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76130" y="1777986"/>
            <a:ext cx="1771832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“Find the Water”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0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4347</TotalTime>
  <Words>462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203</cp:revision>
  <dcterms:created xsi:type="dcterms:W3CDTF">2020-03-25T15:59:49Z</dcterms:created>
  <dcterms:modified xsi:type="dcterms:W3CDTF">2021-02-24T18:20:14Z</dcterms:modified>
</cp:coreProperties>
</file>