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75" r:id="rId3"/>
    <p:sldId id="441" r:id="rId4"/>
    <p:sldId id="393" r:id="rId5"/>
    <p:sldId id="411" r:id="rId6"/>
    <p:sldId id="443" r:id="rId7"/>
    <p:sldId id="435" r:id="rId8"/>
    <p:sldId id="419" r:id="rId9"/>
    <p:sldId id="392" r:id="rId10"/>
    <p:sldId id="444" r:id="rId11"/>
    <p:sldId id="431" r:id="rId12"/>
    <p:sldId id="447" r:id="rId13"/>
    <p:sldId id="401" r:id="rId14"/>
    <p:sldId id="430" r:id="rId15"/>
    <p:sldId id="399" r:id="rId16"/>
    <p:sldId id="394" r:id="rId17"/>
    <p:sldId id="436" r:id="rId18"/>
    <p:sldId id="449" r:id="rId19"/>
    <p:sldId id="450" r:id="rId20"/>
    <p:sldId id="448" r:id="rId21"/>
    <p:sldId id="420" r:id="rId22"/>
    <p:sldId id="42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CA3-5C81-4B3C-BA4D-01FAA7BD3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ocratic.org/chemistry/intermolecular-bonding/polarity-of-bond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New Functional Groups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R-NH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 smtClean="0"/>
              <a:t>– </a:t>
            </a:r>
            <a:r>
              <a:rPr lang="en-US" sz="1600" dirty="0" smtClean="0"/>
              <a:t>Amine (-amine)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RCONH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 smtClean="0"/>
              <a:t>– </a:t>
            </a:r>
            <a:r>
              <a:rPr lang="en-US" sz="1600" dirty="0" smtClean="0"/>
              <a:t>Amide (-amide)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Naming </a:t>
            </a:r>
            <a:r>
              <a:rPr lang="en-US" sz="1600" dirty="0" smtClean="0"/>
              <a:t>Rules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IMF and Physical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Important </a:t>
            </a:r>
            <a:r>
              <a:rPr lang="en-US" sz="1600" dirty="0" smtClean="0"/>
              <a:t>Amines and Amides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84316" y="1367065"/>
            <a:ext cx="429477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25a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</a:t>
            </a:r>
            <a:r>
              <a:rPr lang="en-US" dirty="0" smtClean="0"/>
              <a:t>Amines and Amides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Name </a:t>
            </a:r>
            <a:r>
              <a:rPr lang="en-US" dirty="0"/>
              <a:t>Amines and Amides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IMF </a:t>
            </a:r>
            <a:r>
              <a:rPr lang="en-US" dirty="0" smtClean="0"/>
              <a:t>in </a:t>
            </a:r>
            <a:r>
              <a:rPr lang="en-US" dirty="0"/>
              <a:t>Amines and Amides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56" y="6070713"/>
            <a:ext cx="51888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25.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16382" y="206597"/>
            <a:ext cx="5825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25a </a:t>
            </a:r>
            <a:r>
              <a:rPr lang="en-US" sz="3200" dirty="0" smtClean="0"/>
              <a:t>– </a:t>
            </a:r>
            <a:r>
              <a:rPr lang="en-US" sz="3200" dirty="0" smtClean="0"/>
              <a:t>Amines and Amides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80" y="3071506"/>
            <a:ext cx="4624708" cy="31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4675" y="121479"/>
            <a:ext cx="33572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Intermolecular Forces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637" t="36853" r="11824" b="21041"/>
          <a:stretch/>
        </p:blipFill>
        <p:spPr>
          <a:xfrm>
            <a:off x="334577" y="4621135"/>
            <a:ext cx="2780098" cy="2165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608" y="459237"/>
            <a:ext cx="112883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Amide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2927" y="1468806"/>
            <a:ext cx="35746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IMF = </a:t>
            </a:r>
            <a:r>
              <a:rPr lang="en-US" sz="2400" dirty="0" smtClean="0"/>
              <a:t>DD + 0-2 HB (strong)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880" r="58834" b="36984"/>
          <a:stretch/>
        </p:blipFill>
        <p:spPr>
          <a:xfrm>
            <a:off x="1724626" y="330668"/>
            <a:ext cx="1076769" cy="932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187" y="877601"/>
            <a:ext cx="4514286" cy="242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684" y="4947737"/>
            <a:ext cx="5380952" cy="647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4950" y="5955822"/>
            <a:ext cx="376181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IMF between 2 </a:t>
            </a:r>
            <a:r>
              <a:rPr lang="en-US" sz="1600" dirty="0" smtClean="0"/>
              <a:t>Amides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IMF between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and </a:t>
            </a:r>
            <a:r>
              <a:rPr lang="en-US" sz="1600" dirty="0" smtClean="0"/>
              <a:t>Amide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296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84971"/>
            <a:ext cx="462511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IMF’s – Boiling </a:t>
            </a:r>
            <a:r>
              <a:rPr lang="en-US" sz="2800" dirty="0" smtClean="0"/>
              <a:t>Points - Amines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37" y="3918779"/>
            <a:ext cx="4066667" cy="24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810" y="1042586"/>
            <a:ext cx="2897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Amines = weak HB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Between eth/</a:t>
            </a:r>
            <a:r>
              <a:rPr lang="en-US" dirty="0" err="1" smtClean="0"/>
              <a:t>ald</a:t>
            </a:r>
            <a:r>
              <a:rPr lang="en-US" dirty="0" smtClean="0"/>
              <a:t>/</a:t>
            </a:r>
            <a:r>
              <a:rPr lang="en-US" dirty="0" err="1" smtClean="0"/>
              <a:t>ket</a:t>
            </a:r>
            <a:r>
              <a:rPr lang="en-US" dirty="0" smtClean="0"/>
              <a:t>….</a:t>
            </a:r>
            <a:r>
              <a:rPr lang="en-US" dirty="0" err="1" smtClean="0"/>
              <a:t>alc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1° vs 2° vs 3° vs 4° (salt)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33" y="416322"/>
            <a:ext cx="4196430" cy="29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84971"/>
            <a:ext cx="462511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IMF’s – Boiling </a:t>
            </a:r>
            <a:r>
              <a:rPr lang="en-US" sz="2800" dirty="0" smtClean="0"/>
              <a:t>Points - Amides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64810" y="1068223"/>
            <a:ext cx="2675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Amides = strong HB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Bp</a:t>
            </a:r>
            <a:r>
              <a:rPr lang="en-US" dirty="0" smtClean="0"/>
              <a:t> &gt; 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1° vs 2° vs 3° vs 4° (salt)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60" y="817427"/>
            <a:ext cx="4790476" cy="26952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01116" y="3959674"/>
            <a:ext cx="5628438" cy="2786691"/>
            <a:chOff x="264810" y="3840033"/>
            <a:chExt cx="5628438" cy="2786691"/>
          </a:xfrm>
        </p:grpSpPr>
        <p:grpSp>
          <p:nvGrpSpPr>
            <p:cNvPr id="6" name="Group 5"/>
            <p:cNvGrpSpPr/>
            <p:nvPr/>
          </p:nvGrpSpPr>
          <p:grpSpPr>
            <a:xfrm>
              <a:off x="264810" y="3840033"/>
              <a:ext cx="5628438" cy="2786691"/>
              <a:chOff x="1961984" y="2182149"/>
              <a:chExt cx="5628438" cy="278669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1984" y="2182149"/>
                <a:ext cx="4482937" cy="2786691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708449" y="2199240"/>
                <a:ext cx="881973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Amines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03934" y="3462594"/>
                <a:ext cx="881973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Amides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74288" y="4469572"/>
                <a:ext cx="1370632" cy="36933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 and Ester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438525" y="4494770"/>
              <a:ext cx="106202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Alc</a:t>
              </a:r>
              <a:r>
                <a:rPr lang="en-US" dirty="0" smtClean="0"/>
                <a:t>/Ether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881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84971"/>
            <a:ext cx="522841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IMF’s – Boiling </a:t>
            </a:r>
            <a:r>
              <a:rPr lang="en-US" sz="2800" dirty="0" smtClean="0"/>
              <a:t>Points – All the FG’s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998" y="6200776"/>
            <a:ext cx="89047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ane</a:t>
            </a:r>
            <a:r>
              <a:rPr lang="en-US" sz="2400" dirty="0" smtClean="0"/>
              <a:t>/</a:t>
            </a:r>
            <a:r>
              <a:rPr lang="en-US" sz="2400" dirty="0" err="1" smtClean="0"/>
              <a:t>ene</a:t>
            </a:r>
            <a:r>
              <a:rPr lang="en-US" sz="2400" dirty="0" smtClean="0"/>
              <a:t>/</a:t>
            </a:r>
            <a:r>
              <a:rPr lang="en-US" sz="2400" dirty="0" err="1" smtClean="0"/>
              <a:t>yne</a:t>
            </a:r>
            <a:r>
              <a:rPr lang="en-US" sz="2400" dirty="0" smtClean="0"/>
              <a:t> </a:t>
            </a:r>
            <a:r>
              <a:rPr lang="en-US" sz="2400" dirty="0" smtClean="0"/>
              <a:t>&lt; ether </a:t>
            </a:r>
            <a:r>
              <a:rPr lang="en-US" sz="2400" dirty="0" smtClean="0"/>
              <a:t>&lt; </a:t>
            </a:r>
            <a:r>
              <a:rPr lang="en-US" sz="2400" dirty="0" smtClean="0"/>
              <a:t>ester/</a:t>
            </a:r>
            <a:r>
              <a:rPr lang="en-US" sz="2400" dirty="0" err="1" smtClean="0"/>
              <a:t>ald</a:t>
            </a:r>
            <a:r>
              <a:rPr lang="en-US" sz="2400" dirty="0" smtClean="0"/>
              <a:t>/</a:t>
            </a:r>
            <a:r>
              <a:rPr lang="en-US" sz="2400" dirty="0" err="1" smtClean="0"/>
              <a:t>ket</a:t>
            </a:r>
            <a:r>
              <a:rPr lang="en-US" sz="2400" dirty="0" smtClean="0"/>
              <a:t> </a:t>
            </a:r>
            <a:r>
              <a:rPr lang="en-US" sz="2400" dirty="0" smtClean="0"/>
              <a:t>&lt; amines &lt; </a:t>
            </a:r>
            <a:r>
              <a:rPr lang="en-US" sz="2400" dirty="0" smtClean="0"/>
              <a:t>alcohol &lt; </a:t>
            </a:r>
            <a:r>
              <a:rPr lang="en-US" sz="2400" dirty="0" smtClean="0"/>
              <a:t>CA &lt; Amides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235708"/>
              </p:ext>
            </p:extLst>
          </p:nvPr>
        </p:nvGraphicFramePr>
        <p:xfrm>
          <a:off x="319043" y="1044023"/>
          <a:ext cx="521008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338">
                  <a:extLst>
                    <a:ext uri="{9D8B030D-6E8A-4147-A177-3AD203B41FA5}">
                      <a16:colId xmlns:a16="http://schemas.microsoft.com/office/drawing/2014/main" val="2138202201"/>
                    </a:ext>
                  </a:extLst>
                </a:gridCol>
                <a:gridCol w="980750">
                  <a:extLst>
                    <a:ext uri="{9D8B030D-6E8A-4147-A177-3AD203B41FA5}">
                      <a16:colId xmlns:a16="http://schemas.microsoft.com/office/drawing/2014/main" val="4022939168"/>
                    </a:ext>
                  </a:extLst>
                </a:gridCol>
                <a:gridCol w="2238998">
                  <a:extLst>
                    <a:ext uri="{9D8B030D-6E8A-4147-A177-3AD203B41FA5}">
                      <a16:colId xmlns:a16="http://schemas.microsoft.com/office/drawing/2014/main" val="326065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Compound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(°C)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7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pentane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1-Pentene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2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1-Pentyne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29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1-ethoxypropane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</a:t>
                      </a:r>
                      <a:r>
                        <a:rPr lang="en-US" baseline="0" dirty="0" smtClean="0"/>
                        <a:t> – weak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4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ethoxy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propanoate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49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pentanal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5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2-pentanone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49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1-pentanamine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94-110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HB - weak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1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1-pentanol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pentanoic</a:t>
                      </a:r>
                      <a:r>
                        <a:rPr lang="en-US" dirty="0" smtClean="0"/>
                        <a:t> acid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r>
                        <a:rPr lang="en-US" baseline="0" dirty="0" smtClean="0"/>
                        <a:t> + DD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pentanamide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HB (strong)</a:t>
                      </a:r>
                      <a:r>
                        <a:rPr lang="en-US" baseline="0" dirty="0" smtClean="0"/>
                        <a:t> + DD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6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sodium </a:t>
                      </a:r>
                      <a:r>
                        <a:rPr lang="en-US" dirty="0" err="1" smtClean="0"/>
                        <a:t>penanoate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&gt; 270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r>
                        <a:rPr lang="en-US" baseline="0" dirty="0" smtClean="0"/>
                        <a:t> + 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73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9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46" y="238125"/>
            <a:ext cx="28857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Solubility - Amines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6581001"/>
            <a:ext cx="5000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socratic.org/chemistry/intermolecular-bonding/polarity-of-bonds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499735"/>
            <a:ext cx="3705836" cy="232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352" y="3624096"/>
            <a:ext cx="3152381" cy="16095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6330" y="988198"/>
            <a:ext cx="2829942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Amines </a:t>
            </a:r>
            <a:r>
              <a:rPr lang="en-US" dirty="0" smtClean="0"/>
              <a:t>soluble &lt; 5 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Bigger </a:t>
            </a:r>
            <a:r>
              <a:rPr lang="en-US" dirty="0" smtClean="0"/>
              <a:t>Amines </a:t>
            </a:r>
            <a:r>
              <a:rPr lang="en-US" dirty="0" smtClean="0"/>
              <a:t>insoluble due to LDF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1° vs 2° vs 3° vs 4° (salt</a:t>
            </a:r>
            <a:r>
              <a:rPr lang="en-US" dirty="0" smtClean="0"/>
              <a:t>) matters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b="57280"/>
          <a:stretch/>
        </p:blipFill>
        <p:spPr>
          <a:xfrm>
            <a:off x="196330" y="2692379"/>
            <a:ext cx="4404791" cy="5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871" y="5690736"/>
            <a:ext cx="250395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Explain Solubility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Like Dissolved Like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Oil and Water don’t mix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490336" y="65481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https://www.chemguide.co.uk/organicprops/esters/background.html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546" y="238125"/>
            <a:ext cx="28857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Solubility </a:t>
            </a:r>
            <a:r>
              <a:rPr lang="en-US" sz="2800" dirty="0" smtClean="0"/>
              <a:t>-</a:t>
            </a:r>
            <a:r>
              <a:rPr lang="en-US" sz="2800" dirty="0"/>
              <a:t> </a:t>
            </a:r>
            <a:r>
              <a:rPr lang="en-US" sz="2800" dirty="0" smtClean="0"/>
              <a:t>Amides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546" y="864174"/>
            <a:ext cx="2829942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Amides </a:t>
            </a:r>
            <a:r>
              <a:rPr lang="en-US" dirty="0" smtClean="0"/>
              <a:t>soluble &lt; 5 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Bigger </a:t>
            </a:r>
            <a:r>
              <a:rPr lang="en-US" dirty="0" smtClean="0"/>
              <a:t>Amides </a:t>
            </a:r>
            <a:r>
              <a:rPr lang="en-US" dirty="0" smtClean="0"/>
              <a:t>insoluble due to LDF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1° vs 2° vs 3° vs 4° (salt</a:t>
            </a:r>
            <a:r>
              <a:rPr lang="en-US" dirty="0" smtClean="0"/>
              <a:t>) matters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3" y="2793151"/>
            <a:ext cx="2173673" cy="2722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892" y="420880"/>
            <a:ext cx="3347103" cy="25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5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1" y="132046"/>
            <a:ext cx="24446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</a:t>
            </a:r>
            <a:r>
              <a:rPr lang="en-US" sz="2400" dirty="0" smtClean="0"/>
              <a:t>Amines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7161" y="712125"/>
            <a:ext cx="168956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Stink!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Medical uses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25" t="34074" r="6935" b="41103"/>
          <a:stretch/>
        </p:blipFill>
        <p:spPr>
          <a:xfrm>
            <a:off x="5870962" y="5548631"/>
            <a:ext cx="3148556" cy="940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7763" y="6488668"/>
            <a:ext cx="12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Cadaverine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853" y="4374396"/>
            <a:ext cx="2992574" cy="1076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27" y="1637485"/>
            <a:ext cx="4287418" cy="5220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625" t="9869" r="2609" b="43678"/>
          <a:stretch/>
        </p:blipFill>
        <p:spPr>
          <a:xfrm>
            <a:off x="3375588" y="222192"/>
            <a:ext cx="5643929" cy="20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1" y="257175"/>
            <a:ext cx="24446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</a:t>
            </a:r>
            <a:r>
              <a:rPr lang="en-US" sz="2400" dirty="0" smtClean="0"/>
              <a:t>Amides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3073" y="952500"/>
            <a:ext cx="265252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Medical Uses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Synthetic Intermediate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Nylon (other polymers)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500" t="13740" r="23888"/>
          <a:stretch/>
        </p:blipFill>
        <p:spPr>
          <a:xfrm>
            <a:off x="3529413" y="257175"/>
            <a:ext cx="5452216" cy="65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5286" y="6581001"/>
            <a:ext cx="4238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https://mygaragestory.net/types-polyamides-and-applications/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63" y="495035"/>
            <a:ext cx="7888898" cy="59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371" y="53394"/>
            <a:ext cx="4314822" cy="6804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466" y="282011"/>
            <a:ext cx="28055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Amino Acids – Ch. 29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400" t="2643" r="13650" b="3406"/>
          <a:stretch/>
        </p:blipFill>
        <p:spPr>
          <a:xfrm>
            <a:off x="147834" y="3332860"/>
            <a:ext cx="4456151" cy="3273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834" y="914400"/>
            <a:ext cx="445987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Component of Amino Acids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Amide bonds link AA into chains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Secondary structure – HB between amides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676" y="274584"/>
            <a:ext cx="12698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Amines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433179" y="5729917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ID/Name 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Geometry (Shape and Angle)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Important Use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94377" y="6044523"/>
            <a:ext cx="169629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Bond Angle: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94377" y="5505914"/>
            <a:ext cx="1032655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Shape: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4322" y="257843"/>
            <a:ext cx="12698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Amides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21820" y="309734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-NH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3155" y="274584"/>
            <a:ext cx="120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CONH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80" r="58834" b="36984"/>
          <a:stretch/>
        </p:blipFill>
        <p:spPr>
          <a:xfrm>
            <a:off x="6440886" y="874748"/>
            <a:ext cx="1076769" cy="932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290" t="20595" r="81005" b="38895"/>
          <a:stretch/>
        </p:blipFill>
        <p:spPr>
          <a:xfrm>
            <a:off x="474367" y="874748"/>
            <a:ext cx="837488" cy="5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29" y="701182"/>
            <a:ext cx="7911981" cy="600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370" y="170916"/>
            <a:ext cx="25828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Urea Cycle – Ch. 35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650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29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76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5282"/>
          <a:stretch/>
        </p:blipFill>
        <p:spPr>
          <a:xfrm>
            <a:off x="82861" y="1572315"/>
            <a:ext cx="8789702" cy="1589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3577" b="5439"/>
          <a:stretch/>
        </p:blipFill>
        <p:spPr>
          <a:xfrm>
            <a:off x="276428" y="3161944"/>
            <a:ext cx="8741413" cy="2136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428" y="315835"/>
            <a:ext cx="22209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Types of Amines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37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6257" y="832531"/>
            <a:ext cx="2279828" cy="21926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075" y="266700"/>
            <a:ext cx="215155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</a:t>
            </a:r>
            <a:r>
              <a:rPr lang="en-US" sz="2400" dirty="0" smtClean="0"/>
              <a:t>Amines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57975" y="6197025"/>
            <a:ext cx="23902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Name/Draw Molecules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06458" y="312866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6257" y="910604"/>
            <a:ext cx="2315570" cy="2036632"/>
            <a:chOff x="196257" y="910604"/>
            <a:chExt cx="2315570" cy="2036632"/>
          </a:xfrm>
        </p:grpSpPr>
        <p:sp>
          <p:nvSpPr>
            <p:cNvPr id="6" name="TextBox 5"/>
            <p:cNvSpPr txBox="1"/>
            <p:nvPr/>
          </p:nvSpPr>
          <p:spPr>
            <a:xfrm>
              <a:off x="196257" y="1605754"/>
              <a:ext cx="1580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Suffix = </a:t>
              </a:r>
              <a:r>
                <a:rPr lang="en-US" dirty="0" smtClean="0"/>
                <a:t>-amine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257" y="1258179"/>
              <a:ext cx="1440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FG = lowest #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257" y="910604"/>
              <a:ext cx="2173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Longest Chain has FG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6257" y="1953329"/>
              <a:ext cx="1504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Location = </a:t>
              </a:r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6257" y="2300905"/>
              <a:ext cx="2315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Special SC = </a:t>
              </a:r>
              <a:r>
                <a:rPr lang="en-US" dirty="0" smtClean="0"/>
                <a:t>N-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= always 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934" t="10960" r="74449" b="66894"/>
          <a:stretch/>
        </p:blipFill>
        <p:spPr>
          <a:xfrm>
            <a:off x="2890812" y="832531"/>
            <a:ext cx="999858" cy="7732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2891" t="13462" r="33988" b="62864"/>
          <a:stretch/>
        </p:blipFill>
        <p:spPr>
          <a:xfrm>
            <a:off x="2506458" y="2873174"/>
            <a:ext cx="1768566" cy="777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69536" t="2942" r="6270" b="64985"/>
          <a:stretch/>
        </p:blipFill>
        <p:spPr>
          <a:xfrm>
            <a:off x="5463369" y="2612641"/>
            <a:ext cx="1187866" cy="9687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0691" t="61492" r="65114" b="11016"/>
          <a:stretch/>
        </p:blipFill>
        <p:spPr>
          <a:xfrm>
            <a:off x="1271127" y="4850686"/>
            <a:ext cx="1204958" cy="842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49984" t="58256" r="7735" b="11579"/>
          <a:stretch/>
        </p:blipFill>
        <p:spPr>
          <a:xfrm>
            <a:off x="4895308" y="4819819"/>
            <a:ext cx="1937223" cy="850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9961" y="869725"/>
            <a:ext cx="163057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Ending = amine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61625" y="2864478"/>
            <a:ext cx="188237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Location Required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34676" y="4964039"/>
            <a:ext cx="105439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LC vs SC</a:t>
            </a:r>
          </a:p>
          <a:p>
            <a:r>
              <a:rPr lang="en-US" dirty="0" smtClean="0"/>
              <a:t>N-methyl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82892" y="68225"/>
            <a:ext cx="122764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Old UIPAC</a:t>
            </a:r>
          </a:p>
          <a:p>
            <a:r>
              <a:rPr lang="en-US" dirty="0" smtClean="0"/>
              <a:t>New IUPAC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7667" y="1338291"/>
            <a:ext cx="22828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*ignore # if redundant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243" y="796554"/>
            <a:ext cx="1547159" cy="1083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5" y="954486"/>
            <a:ext cx="2020506" cy="926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62" y="3975441"/>
            <a:ext cx="2485446" cy="1479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479" y="3975441"/>
            <a:ext cx="2698067" cy="1673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090" t="4133" r="77813" b="66571"/>
          <a:stretch/>
        </p:blipFill>
        <p:spPr>
          <a:xfrm>
            <a:off x="6913548" y="796554"/>
            <a:ext cx="1748855" cy="124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97212"/>
            <a:ext cx="9029700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428" y="315835"/>
            <a:ext cx="22209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Types of Amides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216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24762"/>
            <a:ext cx="215155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</a:t>
            </a:r>
            <a:r>
              <a:rPr lang="en-US" sz="2400" dirty="0" smtClean="0"/>
              <a:t>Amides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27476" y="266739"/>
            <a:ext cx="112947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7204" y="820209"/>
            <a:ext cx="2651080" cy="2192680"/>
            <a:chOff x="3563299" y="224762"/>
            <a:chExt cx="2651080" cy="2192680"/>
          </a:xfrm>
        </p:grpSpPr>
        <p:sp>
          <p:nvSpPr>
            <p:cNvPr id="16" name="Rectangle 15"/>
            <p:cNvSpPr/>
            <p:nvPr/>
          </p:nvSpPr>
          <p:spPr>
            <a:xfrm>
              <a:off x="3563299" y="224762"/>
              <a:ext cx="2651079" cy="21926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596483" y="337820"/>
              <a:ext cx="2617896" cy="2036632"/>
              <a:chOff x="196257" y="910604"/>
              <a:chExt cx="2617896" cy="20366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6257" y="1605754"/>
                <a:ext cx="1580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Suffix = </a:t>
                </a:r>
                <a:r>
                  <a:rPr lang="en-US" dirty="0" smtClean="0"/>
                  <a:t>-amide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6257" y="1258179"/>
                <a:ext cx="1565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FG = </a:t>
                </a:r>
                <a:r>
                  <a:rPr lang="en-US" dirty="0" smtClean="0"/>
                  <a:t>always #1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6257" y="910604"/>
                <a:ext cx="2617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Longest Chain has </a:t>
                </a:r>
                <a:r>
                  <a:rPr lang="en-US" dirty="0" smtClean="0"/>
                  <a:t>C=O FG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6257" y="1953329"/>
                <a:ext cx="1504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Location = </a:t>
                </a:r>
                <a:r>
                  <a:rPr lang="en-US" dirty="0" smtClean="0"/>
                  <a:t>NO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6257" y="2300905"/>
                <a:ext cx="2315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Special SC = </a:t>
                </a:r>
                <a:r>
                  <a:rPr lang="en-US" dirty="0" smtClean="0"/>
                  <a:t>N-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= always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03" y="1207977"/>
            <a:ext cx="1362806" cy="42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617" y="1195510"/>
            <a:ext cx="1696162" cy="8022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38" y="3765986"/>
            <a:ext cx="2480106" cy="10742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109" y="3423700"/>
            <a:ext cx="3729056" cy="1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21" y="1094262"/>
            <a:ext cx="2918871" cy="1377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691" y="4005867"/>
            <a:ext cx="2913273" cy="151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730" y="1302807"/>
            <a:ext cx="1831382" cy="10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93" y="4063152"/>
            <a:ext cx="3463398" cy="14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4675" y="121479"/>
            <a:ext cx="33572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Intermolecular Forces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0991" y="1503650"/>
            <a:ext cx="270349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IMF = </a:t>
            </a:r>
            <a:r>
              <a:rPr lang="en-US" sz="2400" dirty="0" smtClean="0"/>
              <a:t>0-3 HB (weak)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4950" y="5955822"/>
            <a:ext cx="376181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IMF between 2 </a:t>
            </a:r>
            <a:r>
              <a:rPr lang="en-US" sz="1600" dirty="0" smtClean="0"/>
              <a:t>Amines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IMF between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and </a:t>
            </a:r>
            <a:r>
              <a:rPr lang="en-US" sz="1600" dirty="0" smtClean="0"/>
              <a:t>Amine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0991" y="790050"/>
            <a:ext cx="12698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Amines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290" t="20595" r="81005" b="38895"/>
          <a:stretch/>
        </p:blipFill>
        <p:spPr>
          <a:xfrm>
            <a:off x="1812513" y="769556"/>
            <a:ext cx="837488" cy="579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2636232"/>
            <a:ext cx="3455780" cy="22733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249" y="894794"/>
            <a:ext cx="543809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7477</TotalTime>
  <Words>494</Words>
  <Application>Microsoft Office PowerPoint</Application>
  <PresentationFormat>On-screen Show (4:3)</PresentationFormat>
  <Paragraphs>150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255</cp:revision>
  <dcterms:created xsi:type="dcterms:W3CDTF">2020-03-25T15:59:49Z</dcterms:created>
  <dcterms:modified xsi:type="dcterms:W3CDTF">2021-02-21T17:15:02Z</dcterms:modified>
</cp:coreProperties>
</file>