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411" r:id="rId3"/>
    <p:sldId id="398" r:id="rId4"/>
    <p:sldId id="421" r:id="rId5"/>
    <p:sldId id="419" r:id="rId6"/>
    <p:sldId id="423" r:id="rId7"/>
    <p:sldId id="424" r:id="rId8"/>
    <p:sldId id="425" r:id="rId9"/>
    <p:sldId id="426" r:id="rId10"/>
    <p:sldId id="422" r:id="rId11"/>
    <p:sldId id="427" r:id="rId12"/>
    <p:sldId id="420" r:id="rId13"/>
    <p:sldId id="410" r:id="rId14"/>
    <p:sldId id="406" r:id="rId15"/>
    <p:sldId id="393" r:id="rId16"/>
    <p:sldId id="39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4062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Reactions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Oxidation</a:t>
            </a:r>
            <a:endParaRPr lang="en-US" sz="16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Review: 1 </a:t>
            </a:r>
            <a:r>
              <a:rPr lang="en-US" sz="1600" dirty="0" err="1" smtClean="0"/>
              <a:t>alc</a:t>
            </a:r>
            <a:r>
              <a:rPr lang="en-US" sz="1600" dirty="0" smtClean="0"/>
              <a:t> → </a:t>
            </a:r>
            <a:r>
              <a:rPr lang="en-US" sz="1600" dirty="0" err="1" smtClean="0"/>
              <a:t>ald</a:t>
            </a:r>
            <a:r>
              <a:rPr lang="en-US" sz="1600" dirty="0" smtClean="0"/>
              <a:t> → 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Review: </a:t>
            </a:r>
            <a:r>
              <a:rPr lang="en-US" sz="1600" dirty="0"/>
              <a:t>Benzene </a:t>
            </a:r>
            <a:r>
              <a:rPr lang="en-US" sz="1600" dirty="0" smtClean="0"/>
              <a:t>→ Benzoic Acid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Hydrolysis (+H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Acid - </a:t>
            </a:r>
            <a:r>
              <a:rPr lang="en-US" sz="1600" dirty="0" err="1" smtClean="0"/>
              <a:t>Niriles</a:t>
            </a:r>
            <a:endParaRPr lang="en-US" sz="160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Base (2 steps) – CA Salts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Acid - Esters</a:t>
            </a:r>
            <a:endParaRPr lang="en-US" sz="16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Base/Saponification - Esters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Dehydration </a:t>
            </a:r>
            <a:r>
              <a:rPr lang="en-US" sz="1600" dirty="0" smtClean="0"/>
              <a:t>(-H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</a:t>
            </a:r>
            <a:r>
              <a:rPr lang="en-US" sz="1600" dirty="0" smtClean="0"/>
              <a:t>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CA + CA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Review: 1 </a:t>
            </a:r>
            <a:r>
              <a:rPr lang="en-US" sz="1600" dirty="0" err="1" smtClean="0"/>
              <a:t>alc</a:t>
            </a:r>
            <a:r>
              <a:rPr lang="en-US" sz="1600" dirty="0" smtClean="0"/>
              <a:t> + </a:t>
            </a:r>
            <a:r>
              <a:rPr lang="en-US" sz="1600" dirty="0"/>
              <a:t>CA </a:t>
            </a:r>
            <a:r>
              <a:rPr lang="en-US" sz="1600" dirty="0" smtClean="0"/>
              <a:t>→ Ester 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Miscellaneous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Substitution: CA + SOCl</a:t>
            </a:r>
            <a:r>
              <a:rPr lang="en-US" sz="1600" baseline="-25000" dirty="0" smtClean="0"/>
              <a:t>2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Aldol </a:t>
            </a:r>
            <a:r>
              <a:rPr lang="en-US" sz="1600" dirty="0" smtClean="0"/>
              <a:t>Condensation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24b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</a:t>
            </a:r>
            <a:r>
              <a:rPr lang="en-US" dirty="0" smtClean="0"/>
              <a:t>24.5-24.6 and 24.10-24.11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81947" y="206597"/>
            <a:ext cx="62939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24b </a:t>
            </a:r>
            <a:r>
              <a:rPr lang="en-US" sz="3200" dirty="0" smtClean="0"/>
              <a:t>– Reactions of </a:t>
            </a:r>
            <a:r>
              <a:rPr lang="en-US" sz="3200" dirty="0" smtClean="0"/>
              <a:t>CA/Esters</a:t>
            </a:r>
            <a:endParaRPr 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252050" y="6052488"/>
            <a:ext cx="273656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S21 – Should add Decarboxylation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12" y="273465"/>
            <a:ext cx="172431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Dehydration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29839" y="909196"/>
            <a:ext cx="4600806" cy="553998"/>
            <a:chOff x="529839" y="909196"/>
            <a:chExt cx="4600806" cy="553998"/>
          </a:xfrm>
        </p:grpSpPr>
        <p:sp>
          <p:nvSpPr>
            <p:cNvPr id="3" name="TextBox 2"/>
            <p:cNvSpPr txBox="1"/>
            <p:nvPr/>
          </p:nvSpPr>
          <p:spPr>
            <a:xfrm>
              <a:off x="529839" y="1093862"/>
              <a:ext cx="2525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Carboxylic Acid + Alcohol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054889" y="909196"/>
              <a:ext cx="771365" cy="369332"/>
              <a:chOff x="2674834" y="4204531"/>
              <a:chExt cx="771365" cy="369332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2728818" y="4554908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2674834" y="4204531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[-H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O]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880238" y="1074907"/>
              <a:ext cx="12504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Ester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546079" y="1074907"/>
            <a:ext cx="225632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- Esterification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29839" y="3404936"/>
            <a:ext cx="4034276" cy="529784"/>
            <a:chOff x="683664" y="2497290"/>
            <a:chExt cx="4034276" cy="529784"/>
          </a:xfrm>
        </p:grpSpPr>
        <p:sp>
          <p:nvSpPr>
            <p:cNvPr id="9" name="TextBox 8"/>
            <p:cNvSpPr txBox="1"/>
            <p:nvPr/>
          </p:nvSpPr>
          <p:spPr>
            <a:xfrm>
              <a:off x="683664" y="2657742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 + CA </a:t>
              </a:r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09226" y="2497290"/>
              <a:ext cx="771365" cy="369332"/>
              <a:chOff x="2674834" y="4204531"/>
              <a:chExt cx="771365" cy="369332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2728818" y="4554908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74834" y="4204531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[-H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512464" y="2647773"/>
              <a:ext cx="2205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Acid Anhydride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546079" y="3404936"/>
            <a:ext cx="196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*Multiple Products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“Find the Water”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3087" b="31683"/>
          <a:stretch/>
        </p:blipFill>
        <p:spPr>
          <a:xfrm>
            <a:off x="2358639" y="3934720"/>
            <a:ext cx="1640411" cy="98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9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7599" y="277664"/>
            <a:ext cx="4034276" cy="529784"/>
            <a:chOff x="683664" y="2497290"/>
            <a:chExt cx="4034276" cy="529784"/>
          </a:xfrm>
        </p:grpSpPr>
        <p:sp>
          <p:nvSpPr>
            <p:cNvPr id="3" name="TextBox 2"/>
            <p:cNvSpPr txBox="1"/>
            <p:nvPr/>
          </p:nvSpPr>
          <p:spPr>
            <a:xfrm>
              <a:off x="683664" y="2657742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 + CA 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609226" y="2497290"/>
              <a:ext cx="771365" cy="369332"/>
              <a:chOff x="2674834" y="4204531"/>
              <a:chExt cx="771365" cy="36933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728818" y="4554908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674834" y="4204531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[-H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O]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512464" y="2647773"/>
              <a:ext cx="2205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Acid Anhydride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62422" y="289647"/>
            <a:ext cx="196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*Multiple Products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“Find the Water”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73087" b="31683"/>
          <a:stretch/>
        </p:blipFill>
        <p:spPr>
          <a:xfrm>
            <a:off x="7283006" y="138499"/>
            <a:ext cx="1331539" cy="79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4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12" y="273465"/>
            <a:ext cx="37175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Miscellaneous - Substitution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2012" y="1187865"/>
            <a:ext cx="405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</a:t>
            </a:r>
            <a:r>
              <a:rPr lang="en-US" dirty="0" err="1" smtClean="0"/>
              <a:t>Thionyl</a:t>
            </a:r>
            <a:r>
              <a:rPr lang="en-US" dirty="0" smtClean="0"/>
              <a:t> Chloride (SOCl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76063" y="1374448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36023" y="1187865"/>
            <a:ext cx="264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Acid Halide + </a:t>
            </a:r>
            <a:r>
              <a:rPr lang="en-US" dirty="0" err="1" smtClean="0"/>
              <a:t>HCl</a:t>
            </a:r>
            <a:r>
              <a:rPr lang="en-US" dirty="0" smtClean="0"/>
              <a:t> + SO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9568" y="321509"/>
            <a:ext cx="387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Know Acid Halide + rearrange the stuff!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881" y="181181"/>
            <a:ext cx="1017686" cy="100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6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99" y="369870"/>
            <a:ext cx="24479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 – Ch. </a:t>
            </a:r>
            <a:r>
              <a:rPr lang="en-US" sz="2400" dirty="0" smtClean="0"/>
              <a:t>24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9425" y="1181528"/>
            <a:ext cx="198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Reaction Type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75" y="1181521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Mechanism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430378" y="1181523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/>
              <a:t>Misc</a:t>
            </a:r>
            <a:endParaRPr lang="en-US" sz="2400" b="1" u="sng" dirty="0"/>
          </a:p>
        </p:txBody>
      </p:sp>
      <p:grpSp>
        <p:nvGrpSpPr>
          <p:cNvPr id="7" name="Group 6"/>
          <p:cNvGrpSpPr/>
          <p:nvPr/>
        </p:nvGrpSpPr>
        <p:grpSpPr>
          <a:xfrm>
            <a:off x="2755811" y="1787933"/>
            <a:ext cx="685800" cy="371405"/>
            <a:chOff x="8081078" y="353478"/>
            <a:chExt cx="685800" cy="37140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92170" y="1181521"/>
            <a:ext cx="14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Recognize</a:t>
            </a:r>
            <a:endParaRPr lang="en-US" sz="24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15925" y="4248569"/>
            <a:ext cx="13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Dehydration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72745" y="4191419"/>
            <a:ext cx="158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Water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8499" y="3133132"/>
            <a:ext cx="11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Hydrolysis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55633" y="3032816"/>
            <a:ext cx="218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 across C</a:t>
            </a:r>
            <a:r>
              <a:rPr lang="en-US" u="sng" dirty="0" smtClean="0"/>
              <a:t>≡</a:t>
            </a:r>
            <a:r>
              <a:rPr lang="en-US" dirty="0" smtClean="0"/>
              <a:t>N</a:t>
            </a:r>
          </a:p>
          <a:p>
            <a:r>
              <a:rPr lang="en-US" dirty="0" smtClean="0"/>
              <a:t>Break RCOOR bond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38817" y="395784"/>
            <a:ext cx="398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/>
              <a:t>Reaction → </a:t>
            </a:r>
            <a:r>
              <a:rPr lang="en-US" dirty="0" smtClean="0"/>
              <a:t>5 Reactions (it’s just ugly)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8392" y="1775137"/>
            <a:ext cx="202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Aldehyde</a:t>
            </a:r>
            <a:endParaRPr lang="en-US" dirty="0" smtClean="0"/>
          </a:p>
          <a:p>
            <a:r>
              <a:rPr lang="en-US" dirty="0" smtClean="0"/>
              <a:t>Benzene Ring (SCO)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55811" y="459715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2 -OH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845" y="4376085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5925" y="5442356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13324" y="541173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SOCl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22636" y="5350255"/>
            <a:ext cx="1619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Acid Halide +</a:t>
            </a:r>
          </a:p>
          <a:p>
            <a:r>
              <a:rPr lang="en-US" dirty="0" smtClean="0"/>
              <a:t>Rearrange stuff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0688" y="1913636"/>
            <a:ext cx="110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Makes CA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30378" y="1907806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2387" y="3401114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72001" y="3032816"/>
            <a:ext cx="1610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Nitriles (</a:t>
            </a:r>
            <a:r>
              <a:rPr lang="en-US" dirty="0"/>
              <a:t>C</a:t>
            </a:r>
            <a:r>
              <a:rPr lang="en-US" u="sng" dirty="0"/>
              <a:t>≡</a:t>
            </a:r>
            <a:r>
              <a:rPr lang="en-US" dirty="0" smtClean="0"/>
              <a:t>N)</a:t>
            </a:r>
          </a:p>
          <a:p>
            <a:r>
              <a:rPr lang="en-US" dirty="0" smtClean="0"/>
              <a:t>Esters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670246" y="4151347"/>
            <a:ext cx="771365" cy="369332"/>
            <a:chOff x="2674834" y="4204531"/>
            <a:chExt cx="771365" cy="369332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2728818" y="455490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674834" y="4204531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[-H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355450" y="3926611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180210" y="139037"/>
            <a:ext cx="1771639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→ CA Salts</a:t>
            </a:r>
          </a:p>
          <a:p>
            <a:r>
              <a:rPr lang="en-US" dirty="0" smtClean="0"/>
              <a:t>Cl → Amine Salts</a:t>
            </a:r>
          </a:p>
          <a:p>
            <a:r>
              <a:rPr lang="en-US" dirty="0" smtClean="0"/>
              <a:t>Na + Cl → Love!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84176" y="662101"/>
            <a:ext cx="227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Some Review Though!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9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27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6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33" y="709644"/>
            <a:ext cx="8817324" cy="534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9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5" y="333375"/>
            <a:ext cx="254409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 (Review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1133475"/>
            <a:ext cx="400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Aldehyde 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Carboxylic Acid (CA)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57678" y="961894"/>
            <a:ext cx="685800" cy="371405"/>
            <a:chOff x="8081078" y="353478"/>
            <a:chExt cx="685800" cy="37140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2165" y="3725200"/>
            <a:ext cx="123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Benzene-R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81745" y="3539497"/>
            <a:ext cx="685800" cy="371405"/>
            <a:chOff x="8081078" y="353478"/>
            <a:chExt cx="685800" cy="37140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048625" y="148709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325" y="3003311"/>
            <a:ext cx="377872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Side Chain Oxidation (Ch. 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3478" y="3725200"/>
            <a:ext cx="234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Benzoic Acid + CA (R-1)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73011" y="2914342"/>
            <a:ext cx="1233030" cy="639602"/>
            <a:chOff x="5535239" y="3170165"/>
            <a:chExt cx="1233030" cy="63960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5571207" y="3495792"/>
              <a:ext cx="1197062" cy="207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571207" y="3170165"/>
              <a:ext cx="1173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[NaMnO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]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35239" y="3440435"/>
              <a:ext cx="1233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</a:t>
              </a:r>
              <a:r>
                <a:rPr lang="en-US" dirty="0" err="1" smtClean="0"/>
                <a:t>NaOH</a:t>
              </a:r>
              <a:r>
                <a:rPr lang="en-US" dirty="0" smtClean="0"/>
                <a:t> + </a:t>
              </a:r>
              <a:r>
                <a:rPr lang="el-GR" dirty="0" smtClean="0"/>
                <a:t>Δ</a:t>
              </a:r>
              <a:r>
                <a:rPr lang="en-US" dirty="0" smtClean="0"/>
                <a:t>]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048625" y="3184612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4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648" y="1136591"/>
            <a:ext cx="268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Salt + Acid 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27076" y="1321257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612876" y="1136591"/>
            <a:ext cx="280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Salt (</a:t>
            </a:r>
            <a:r>
              <a:rPr lang="en-US" dirty="0" err="1" smtClean="0"/>
              <a:t>NaCl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711" y="286930"/>
            <a:ext cx="301762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Sodium Loves Chlorine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814" y="147327"/>
            <a:ext cx="2273925" cy="21857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48758" y="333096"/>
            <a:ext cx="10455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“Review”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50094" y="1410056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HX</a:t>
            </a:r>
          </a:p>
          <a:p>
            <a:r>
              <a:rPr lang="en-US" dirty="0" err="1" smtClean="0">
                <a:solidFill>
                  <a:srgbClr val="92D050"/>
                </a:solidFill>
              </a:rPr>
              <a:t>HCl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6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958" y="307738"/>
            <a:ext cx="407502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Hydrolysis or Hydration (+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8744" y="948583"/>
            <a:ext cx="3417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Opposite of Dehydration (-H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Acid version (</a:t>
            </a:r>
            <a:r>
              <a:rPr lang="en-US" dirty="0" err="1" smtClean="0"/>
              <a:t>HCl</a:t>
            </a:r>
            <a:r>
              <a:rPr lang="en-US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Base version (</a:t>
            </a:r>
            <a:r>
              <a:rPr lang="en-US" dirty="0" err="1" smtClean="0"/>
              <a:t>NaOH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744" y="2409914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Nitrile + 2 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err="1" smtClean="0"/>
              <a:t>HCl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53416" y="2586304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90131" y="2409914"/>
            <a:ext cx="455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Ammonium Chloride (NH</a:t>
            </a:r>
            <a:r>
              <a:rPr lang="en-US" baseline="-25000" dirty="0" smtClean="0"/>
              <a:t>4</a:t>
            </a:r>
            <a:r>
              <a:rPr lang="en-US" dirty="0" smtClean="0"/>
              <a:t>Cl)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4102" y="286284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Nitrile + 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15728" y="304750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4618" y="2862840"/>
            <a:ext cx="369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Salt + Ammonia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1850" y="4554908"/>
            <a:ext cx="130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Ester +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56250" y="4401084"/>
            <a:ext cx="685800" cy="369332"/>
            <a:chOff x="2728818" y="4230168"/>
            <a:chExt cx="685800" cy="36933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728818" y="455490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785929" y="4230168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[H</a:t>
              </a:r>
              <a:r>
                <a:rPr lang="en-US" baseline="30000" dirty="0" smtClean="0"/>
                <a:t>+</a:t>
              </a:r>
              <a:r>
                <a:rPr lang="en-US" dirty="0"/>
                <a:t>]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48299" y="4551567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Alcohol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00800" y="4274568"/>
            <a:ext cx="255672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Reverse of Esterification</a:t>
            </a:r>
          </a:p>
          <a:p>
            <a:r>
              <a:rPr lang="en-US" dirty="0" smtClean="0"/>
              <a:t>(CA + </a:t>
            </a:r>
            <a:r>
              <a:rPr lang="en-US" dirty="0" err="1" smtClean="0"/>
              <a:t>Alc</a:t>
            </a:r>
            <a:r>
              <a:rPr lang="en-US" dirty="0" smtClean="0"/>
              <a:t> → Ester +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0618" y="5052428"/>
            <a:ext cx="143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Ester + </a:t>
            </a:r>
            <a:r>
              <a:rPr lang="en-US" dirty="0" err="1" smtClean="0"/>
              <a:t>NaOH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22523" y="5245693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58885" y="5079544"/>
            <a:ext cx="292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Salt + Alcohol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5132681"/>
            <a:ext cx="12522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Loves Cl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35881" y="3232172"/>
            <a:ext cx="27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Addition of H</a:t>
            </a:r>
            <a:r>
              <a:rPr lang="en-US" baseline="-25000" dirty="0" smtClean="0">
                <a:solidFill>
                  <a:srgbClr val="92D050"/>
                </a:solidFill>
              </a:rPr>
              <a:t>2</a:t>
            </a:r>
            <a:r>
              <a:rPr lang="en-US" dirty="0" smtClean="0">
                <a:solidFill>
                  <a:srgbClr val="92D050"/>
                </a:solidFill>
              </a:rPr>
              <a:t>O across C≡N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4760" y="215404"/>
            <a:ext cx="2095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Breaking molecules apart with water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6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389" y="273465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Nitrile + 2 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err="1" smtClean="0"/>
              <a:t>HCl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05392" y="47549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3776" y="273465"/>
            <a:ext cx="455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Ammonium Chloride (NH</a:t>
            </a:r>
            <a:r>
              <a:rPr lang="en-US" baseline="-25000" dirty="0" smtClean="0"/>
              <a:t>4</a:t>
            </a:r>
            <a:r>
              <a:rPr lang="en-US" dirty="0" smtClean="0"/>
              <a:t>Cl)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8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35953" y="196552"/>
            <a:ext cx="6689285" cy="369332"/>
            <a:chOff x="424102" y="2862840"/>
            <a:chExt cx="6689285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424102" y="2862840"/>
              <a:ext cx="219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Nitrile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+ </a:t>
              </a:r>
              <a:r>
                <a:rPr lang="en-US" dirty="0" err="1" smtClean="0"/>
                <a:t>NaOH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615728" y="3047506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414618" y="2862840"/>
              <a:ext cx="3698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Carboxylic Acid Salt + Ammonia (NH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4270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09159" y="256373"/>
            <a:ext cx="4661499" cy="523156"/>
            <a:chOff x="811850" y="4401084"/>
            <a:chExt cx="4661499" cy="523156"/>
          </a:xfrm>
        </p:grpSpPr>
        <p:sp>
          <p:nvSpPr>
            <p:cNvPr id="2" name="TextBox 1"/>
            <p:cNvSpPr txBox="1"/>
            <p:nvPr/>
          </p:nvSpPr>
          <p:spPr>
            <a:xfrm>
              <a:off x="811850" y="4554908"/>
              <a:ext cx="13033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Ester + </a:t>
              </a:r>
              <a:r>
                <a:rPr lang="en-US" dirty="0"/>
                <a:t>H</a:t>
              </a:r>
              <a:r>
                <a:rPr lang="en-US" baseline="-25000" dirty="0"/>
                <a:t>2</a:t>
              </a:r>
              <a:r>
                <a:rPr lang="en-US" dirty="0"/>
                <a:t>O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156250" y="4401084"/>
              <a:ext cx="685800" cy="369332"/>
              <a:chOff x="2728818" y="4230168"/>
              <a:chExt cx="685800" cy="369332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2728818" y="4554908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2785929" y="4230168"/>
                <a:ext cx="546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[H</a:t>
                </a:r>
                <a:r>
                  <a:rPr lang="en-US" baseline="30000" dirty="0" smtClean="0"/>
                  <a:t>+</a:t>
                </a:r>
                <a:r>
                  <a:rPr lang="en-US" dirty="0"/>
                  <a:t>]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948299" y="4551567"/>
              <a:ext cx="2525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Carboxylic Acid + Alcohol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548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60297" y="206962"/>
            <a:ext cx="5082465" cy="396448"/>
            <a:chOff x="700618" y="5052428"/>
            <a:chExt cx="5082465" cy="396448"/>
          </a:xfrm>
        </p:grpSpPr>
        <p:sp>
          <p:nvSpPr>
            <p:cNvPr id="3" name="TextBox 2"/>
            <p:cNvSpPr txBox="1"/>
            <p:nvPr/>
          </p:nvSpPr>
          <p:spPr>
            <a:xfrm>
              <a:off x="700618" y="5052428"/>
              <a:ext cx="1431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Ester + </a:t>
              </a:r>
              <a:r>
                <a:rPr lang="en-US" dirty="0" err="1" smtClean="0"/>
                <a:t>NaOH</a:t>
              </a:r>
              <a:endParaRPr lang="en-US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122523" y="524569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858885" y="5079544"/>
              <a:ext cx="2924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Carboxylic Acid Salt + Alcohol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9983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4285</TotalTime>
  <Words>471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194</cp:revision>
  <dcterms:created xsi:type="dcterms:W3CDTF">2020-03-25T15:59:49Z</dcterms:created>
  <dcterms:modified xsi:type="dcterms:W3CDTF">2021-02-14T16:54:47Z</dcterms:modified>
</cp:coreProperties>
</file>