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75" r:id="rId3"/>
    <p:sldId id="393" r:id="rId4"/>
    <p:sldId id="411" r:id="rId5"/>
    <p:sldId id="435" r:id="rId6"/>
    <p:sldId id="419" r:id="rId7"/>
    <p:sldId id="440" r:id="rId8"/>
    <p:sldId id="392" r:id="rId9"/>
    <p:sldId id="431" r:id="rId10"/>
    <p:sldId id="401" r:id="rId11"/>
    <p:sldId id="430" r:id="rId12"/>
    <p:sldId id="434" r:id="rId13"/>
    <p:sldId id="433" r:id="rId14"/>
    <p:sldId id="432" r:id="rId15"/>
    <p:sldId id="428" r:id="rId16"/>
    <p:sldId id="399" r:id="rId17"/>
    <p:sldId id="394" r:id="rId18"/>
    <p:sldId id="437" r:id="rId19"/>
    <p:sldId id="438" r:id="rId20"/>
    <p:sldId id="436" r:id="rId21"/>
    <p:sldId id="439" r:id="rId22"/>
    <p:sldId id="420" r:id="rId23"/>
    <p:sldId id="42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CA3-5C81-4B3C-BA4D-01FAA7BD34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socratic.org/chemistry/intermolecular-bonding/polarity-of-bond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wikidoc.org/index.php/Carboxylic_aci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wikidoc.org/index.php/Este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masterorganicchemistry.com/2010/10/01/how-intermolecular-forces-affect-boiling-points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emohollic.com/2016/07/3-trends-that-affect-boiling-points-of.html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New Functional Groups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RCOOH – Carboxylic Acid (CA) (-</a:t>
            </a:r>
            <a:r>
              <a:rPr lang="en-US" sz="1600" dirty="0" err="1" smtClean="0"/>
              <a:t>oic</a:t>
            </a:r>
            <a:r>
              <a:rPr lang="en-US" sz="1600" dirty="0" smtClean="0"/>
              <a:t> acid)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RCOOR – Ester (-</a:t>
            </a:r>
            <a:r>
              <a:rPr lang="en-US" sz="1600" dirty="0" err="1" smtClean="0"/>
              <a:t>oate</a:t>
            </a:r>
            <a:r>
              <a:rPr lang="en-US" sz="16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Naming Rules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IMF and Physical Properties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Important CA/Esters</a:t>
            </a:r>
          </a:p>
          <a:p>
            <a:pPr marL="257175" indent="-257175">
              <a:buAutoNum type="arabicPeriod"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84316" y="1367065"/>
            <a:ext cx="4294772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24a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Draw CA and Esters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Name CA and Esters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IMF in CA and Esters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70713"/>
            <a:ext cx="518884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24.1-24.4 and 24.7-24.24.9 and 24.11-24.13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61" y="206597"/>
            <a:ext cx="7017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2021</a:t>
            </a:r>
          </a:p>
          <a:p>
            <a:pPr algn="ctr"/>
            <a:r>
              <a:rPr lang="en-US" sz="3200" dirty="0" smtClean="0"/>
              <a:t>Lecture 24a – Carboxylic Acids and Esters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07" y="3686174"/>
            <a:ext cx="2696469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184971"/>
            <a:ext cx="326576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IMF’s – Boiling Points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3375" y="1178867"/>
            <a:ext cx="1652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err="1" smtClean="0"/>
              <a:t>Bp</a:t>
            </a:r>
            <a:r>
              <a:rPr lang="en-US" sz="2400" dirty="0" smtClean="0"/>
              <a:t> </a:t>
            </a:r>
            <a:r>
              <a:rPr lang="el-GR" sz="2400" dirty="0" smtClean="0"/>
              <a:t>α</a:t>
            </a:r>
            <a:r>
              <a:rPr lang="en-US" sz="2400" dirty="0" smtClean="0"/>
              <a:t> IMF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err="1" smtClean="0"/>
              <a:t>Bp</a:t>
            </a:r>
            <a:r>
              <a:rPr lang="en-US" sz="2400" dirty="0" smtClean="0"/>
              <a:t> </a:t>
            </a:r>
            <a:r>
              <a:rPr lang="el-GR" sz="2400" dirty="0" smtClean="0"/>
              <a:t>α</a:t>
            </a:r>
            <a:r>
              <a:rPr lang="en-US" sz="2400" dirty="0" smtClean="0"/>
              <a:t> Size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840" y="1795222"/>
            <a:ext cx="5857876" cy="43860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475" y="6209883"/>
            <a:ext cx="698159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lkane/</a:t>
            </a:r>
            <a:r>
              <a:rPr lang="en-US" sz="2400" dirty="0" err="1" smtClean="0"/>
              <a:t>ene</a:t>
            </a:r>
            <a:r>
              <a:rPr lang="en-US" sz="2400" dirty="0" smtClean="0"/>
              <a:t>/</a:t>
            </a:r>
            <a:r>
              <a:rPr lang="en-US" sz="2400" dirty="0" err="1" smtClean="0"/>
              <a:t>yne</a:t>
            </a:r>
            <a:r>
              <a:rPr lang="en-US" sz="2400" dirty="0" smtClean="0"/>
              <a:t> &lt; ether &lt; ester/</a:t>
            </a:r>
            <a:r>
              <a:rPr lang="en-US" sz="2400" dirty="0" err="1" smtClean="0"/>
              <a:t>ald</a:t>
            </a:r>
            <a:r>
              <a:rPr lang="en-US" sz="2400" dirty="0" smtClean="0"/>
              <a:t>/</a:t>
            </a:r>
            <a:r>
              <a:rPr lang="en-US" sz="2400" dirty="0" err="1" smtClean="0"/>
              <a:t>ket</a:t>
            </a:r>
            <a:r>
              <a:rPr lang="en-US" sz="2400" dirty="0" smtClean="0"/>
              <a:t> &lt; alcohol &lt; CA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98" y="0"/>
            <a:ext cx="5453062" cy="17757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26" y="2253129"/>
            <a:ext cx="287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 – HB, High </a:t>
            </a:r>
            <a:r>
              <a:rPr lang="en-US" dirty="0" err="1" smtClean="0"/>
              <a:t>Bp</a:t>
            </a:r>
            <a:r>
              <a:rPr lang="en-US" dirty="0"/>
              <a:t> </a:t>
            </a:r>
            <a:r>
              <a:rPr lang="en-US" dirty="0" smtClean="0"/>
              <a:t>– often form dimers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Esters – DD, Low </a:t>
            </a:r>
            <a:r>
              <a:rPr lang="en-US" dirty="0" err="1" smtClean="0"/>
              <a:t>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46" y="238125"/>
            <a:ext cx="152638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Solubility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201025" y="130403"/>
            <a:ext cx="8563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547" y="847725"/>
            <a:ext cx="5079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Like dissolves like</a:t>
            </a:r>
            <a:r>
              <a:rPr lang="en-US" dirty="0"/>
              <a:t> </a:t>
            </a:r>
            <a:r>
              <a:rPr lang="en-US" dirty="0" smtClean="0"/>
              <a:t>and Oil and water don’t mix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Molecules must interact (via IMF’s) in order to dissolve/mix/soluble/miscible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Polar vs Nonpolar </a:t>
            </a:r>
            <a:r>
              <a:rPr lang="en-US" dirty="0" smtClean="0"/>
              <a:t>solvents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Size matters…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0550" y="6550044"/>
            <a:ext cx="50006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socratic.org/chemistry/intermolecular-bonding/polarity-of-bonds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6" y="3362325"/>
            <a:ext cx="2879898" cy="287989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514" y="3362324"/>
            <a:ext cx="2879899" cy="28798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362325"/>
            <a:ext cx="2879898" cy="287989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8857" y="2472223"/>
            <a:ext cx="3430583" cy="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1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4" y="571500"/>
            <a:ext cx="9044896" cy="5831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4975" y="1085850"/>
            <a:ext cx="304800" cy="5143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6615" y="202168"/>
            <a:ext cx="96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Acetone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01050" y="1114425"/>
            <a:ext cx="304800" cy="51435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73565" y="2021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O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0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189"/>
          <a:stretch/>
        </p:blipFill>
        <p:spPr>
          <a:xfrm>
            <a:off x="247650" y="1514476"/>
            <a:ext cx="8467733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2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10" t="3855"/>
          <a:stretch/>
        </p:blipFill>
        <p:spPr>
          <a:xfrm>
            <a:off x="171451" y="166681"/>
            <a:ext cx="5581650" cy="64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606"/>
          <a:stretch/>
        </p:blipFill>
        <p:spPr>
          <a:xfrm>
            <a:off x="6293855" y="3032866"/>
            <a:ext cx="2644656" cy="3295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6893" b="5552"/>
          <a:stretch/>
        </p:blipFill>
        <p:spPr>
          <a:xfrm>
            <a:off x="2245126" y="235035"/>
            <a:ext cx="2873680" cy="2381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799" y="114573"/>
            <a:ext cx="4103798" cy="2322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546" y="238125"/>
            <a:ext cx="219964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Solubility - CA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50875"/>
          <a:stretch/>
        </p:blipFill>
        <p:spPr>
          <a:xfrm>
            <a:off x="3523369" y="3363195"/>
            <a:ext cx="2770486" cy="2669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83" y="1163259"/>
            <a:ext cx="233094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 soluble &lt; 5 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Bigger CA insoluble due to LDF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6662"/>
          <a:stretch/>
        </p:blipFill>
        <p:spPr>
          <a:xfrm>
            <a:off x="28575" y="2495822"/>
            <a:ext cx="3652409" cy="4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54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871" y="5690736"/>
            <a:ext cx="250395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Explain Solubility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Like Dissolved Like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Oil and Water don’t mix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535" y="73510"/>
            <a:ext cx="4204965" cy="2852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6" y="2926046"/>
            <a:ext cx="4457143" cy="24571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90336" y="654810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https://www.chemguide.co.uk/organicprops/esters/background.html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546" y="238125"/>
            <a:ext cx="253159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Solubility  -Ester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40546" y="864174"/>
            <a:ext cx="2829942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Esters soluble &lt; 5 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Bigger Esters insoluble due to LDF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Why do Esters and CA solubility's, but such different Boiling Points?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8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1" y="132046"/>
            <a:ext cx="352385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Important Carboxylic Acids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1" y="712125"/>
            <a:ext cx="36756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Acids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Lipids </a:t>
            </a:r>
            <a:r>
              <a:rPr lang="en-US" dirty="0"/>
              <a:t>(Ch. </a:t>
            </a:r>
            <a:r>
              <a:rPr lang="en-US" dirty="0" smtClean="0"/>
              <a:t>28) Fatty Acids = Big 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Triacylglycerols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Lipid Membranes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Amino Acids (Ch. 30)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Citric Acid Cycle (</a:t>
            </a:r>
            <a:r>
              <a:rPr lang="en-US" dirty="0"/>
              <a:t>C</a:t>
            </a:r>
            <a:r>
              <a:rPr lang="en-US" dirty="0" smtClean="0"/>
              <a:t>h. 34)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5159" y="6230719"/>
            <a:ext cx="3728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info CA (smells, importance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www.wikidoc.org/index.php/Carboxylic_acid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1" y="2584866"/>
            <a:ext cx="3706118" cy="40950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53262" y="712125"/>
            <a:ext cx="28425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“Categories”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Regular 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Saturated vs Unsaturated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Aromatics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Hydroxy</a:t>
            </a:r>
            <a:r>
              <a:rPr lang="en-US" dirty="0" smtClean="0"/>
              <a:t> Acids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Dicarboxylic Acids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342" y="2919512"/>
            <a:ext cx="50863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96" y="2233893"/>
            <a:ext cx="8142857" cy="4485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29" y="146942"/>
            <a:ext cx="5280721" cy="2086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62" y="257175"/>
            <a:ext cx="225266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More Important Carboxylic Acids</a:t>
            </a:r>
          </a:p>
        </p:txBody>
      </p:sp>
    </p:spTree>
    <p:extLst>
      <p:ext uri="{BB962C8B-B14F-4D97-AF65-F5344CB8AC3E}">
        <p14:creationId xmlns:p14="http://schemas.microsoft.com/office/powerpoint/2010/main" val="376781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198" y="104048"/>
            <a:ext cx="3600000" cy="281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62" y="257175"/>
            <a:ext cx="225266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More Important Carboxylic Acids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212" y="3638699"/>
            <a:ext cx="5190476" cy="238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9" y="1304289"/>
            <a:ext cx="4247619" cy="213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02" y="3772032"/>
            <a:ext cx="2980952" cy="211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2" y="6039666"/>
            <a:ext cx="4133333" cy="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5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046" y="272698"/>
            <a:ext cx="238982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Carboxylic Acid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433179" y="5729917"/>
            <a:ext cx="297733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ID/Name FG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Geometry (Shape and Angle)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Important Use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94377" y="6044523"/>
            <a:ext cx="169629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Bond Angle: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194377" y="5505914"/>
            <a:ext cx="1032655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Shape: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4149" y="243807"/>
            <a:ext cx="91576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Ester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77867" y="305362"/>
            <a:ext cx="110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COOH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6800" y="272698"/>
            <a:ext cx="108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COO</a:t>
            </a:r>
            <a:r>
              <a:rPr lang="en-US" sz="2400" dirty="0" smtClean="0"/>
              <a:t>R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1262564"/>
            <a:ext cx="2180952" cy="1619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07" y="1144700"/>
            <a:ext cx="1866829" cy="1415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75" y="2759062"/>
            <a:ext cx="29337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6159"/>
            <a:ext cx="2063300" cy="1605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3740" y="3426159"/>
            <a:ext cx="1647619" cy="16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3137" y="4615309"/>
            <a:ext cx="2258923" cy="16600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6460" y="1466737"/>
            <a:ext cx="2800915" cy="102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00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1" y="257175"/>
            <a:ext cx="22578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Important Esters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073" y="952500"/>
            <a:ext cx="38970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Smell – good!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Good Solvents (Like Acetone)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Polyester Fabrics (Dacron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Lipids (</a:t>
            </a:r>
            <a:r>
              <a:rPr lang="en-US" dirty="0" err="1" smtClean="0"/>
              <a:t>Ch</a:t>
            </a:r>
            <a:r>
              <a:rPr lang="en-US" dirty="0" smtClean="0"/>
              <a:t> 28) – Waxes = Giant Esters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Triacyl</a:t>
            </a:r>
            <a:r>
              <a:rPr lang="en-US" dirty="0" smtClean="0"/>
              <a:t> </a:t>
            </a:r>
            <a:r>
              <a:rPr lang="en-US" dirty="0" err="1" smtClean="0"/>
              <a:t>glycerols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Lipid Membranes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3220" y="6124575"/>
            <a:ext cx="2850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Esters smell good!</a:t>
            </a:r>
          </a:p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www.wikidoc.org/index.php/Ester</a:t>
            </a:r>
            <a:r>
              <a:rPr lang="en-US" dirty="0" smtClean="0"/>
              <a:t> 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230" y="220976"/>
            <a:ext cx="3723780" cy="3385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017" y="3606779"/>
            <a:ext cx="3656994" cy="1546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73" y="2940486"/>
            <a:ext cx="4246900" cy="8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935" y="499735"/>
            <a:ext cx="4905867" cy="1352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546" y="238125"/>
            <a:ext cx="315124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Carboxylic Acid Salts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6" y="5186459"/>
            <a:ext cx="4761905" cy="1552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52" y="923925"/>
            <a:ext cx="366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Products in </a:t>
            </a:r>
            <a:r>
              <a:rPr lang="en-US" dirty="0" err="1" smtClean="0"/>
              <a:t>Tollen’s</a:t>
            </a:r>
            <a:r>
              <a:rPr lang="en-US" dirty="0" smtClean="0"/>
              <a:t> and Fehling/Benedicts Tests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Greatly increases solubility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Saponification/Soaps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35" y="2286834"/>
            <a:ext cx="3657600" cy="201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445" y="4561630"/>
            <a:ext cx="2496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Some Important Uses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853" y="5538839"/>
            <a:ext cx="2409524" cy="847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86541" y="6281847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Sodium </a:t>
            </a:r>
            <a:r>
              <a:rPr lang="en-US" dirty="0" err="1" smtClean="0"/>
              <a:t>Hexanoate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31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152" y="249108"/>
            <a:ext cx="1499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Practice!: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29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76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074" y="1573045"/>
            <a:ext cx="170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Suffix = -</a:t>
            </a:r>
            <a:r>
              <a:rPr lang="en-US" dirty="0" err="1" smtClean="0"/>
              <a:t>oic</a:t>
            </a:r>
            <a:r>
              <a:rPr lang="en-US" dirty="0" smtClean="0"/>
              <a:t> acid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0194" y="1221970"/>
            <a:ext cx="144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FG = lowest #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074" y="910604"/>
            <a:ext cx="21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Longest Chain has FG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075" y="266700"/>
            <a:ext cx="323075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Carboxylic Acids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657975" y="6197025"/>
            <a:ext cx="23902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Name/Draw Molecules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01140" y="2533557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6257" y="1863523"/>
            <a:ext cx="150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= NO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7" y="3805395"/>
            <a:ext cx="2085871" cy="10429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703" t="2345"/>
          <a:stretch/>
        </p:blipFill>
        <p:spPr>
          <a:xfrm>
            <a:off x="6176026" y="1095270"/>
            <a:ext cx="2399902" cy="1283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154" y="3957853"/>
            <a:ext cx="2409524" cy="8476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723" y="3872139"/>
            <a:ext cx="1457143" cy="933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099" y="1253688"/>
            <a:ext cx="1843010" cy="11429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87" y="5578015"/>
            <a:ext cx="2295238" cy="1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" y="249108"/>
            <a:ext cx="1499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Practice!: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24762"/>
            <a:ext cx="196476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Esters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9748" y="802138"/>
            <a:ext cx="21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Longest Chain has FG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21" y="374022"/>
            <a:ext cx="3533333" cy="2047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565" y="1522545"/>
            <a:ext cx="141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Suffix = -</a:t>
            </a:r>
            <a:r>
              <a:rPr lang="en-US" dirty="0" err="1" smtClean="0"/>
              <a:t>oate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685" y="1171470"/>
            <a:ext cx="144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FG = lowest #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748" y="2471514"/>
            <a:ext cx="18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= </a:t>
            </a:r>
            <a:r>
              <a:rPr lang="en-US" dirty="0" err="1" smtClean="0"/>
              <a:t>sorta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3685" y="1940281"/>
            <a:ext cx="25084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Prefix = alcohol part = SC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2517680"/>
            <a:ext cx="204472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methyl </a:t>
            </a:r>
            <a:r>
              <a:rPr lang="en-US" dirty="0" err="1" smtClean="0"/>
              <a:t>propanoate</a:t>
            </a:r>
            <a:endParaRPr lang="en-US" dirty="0" smtClean="0"/>
          </a:p>
          <a:p>
            <a:r>
              <a:rPr lang="en-US" dirty="0" err="1" smtClean="0"/>
              <a:t>methyl_propanoate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7204" y="3146672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66" y="4140890"/>
            <a:ext cx="1721478" cy="10114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273" y="4140890"/>
            <a:ext cx="1497451" cy="10134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3245" b="53226"/>
          <a:stretch/>
        </p:blipFill>
        <p:spPr>
          <a:xfrm>
            <a:off x="5912053" y="4015987"/>
            <a:ext cx="2933348" cy="11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" y="249108"/>
            <a:ext cx="1499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Practice!: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" y="249108"/>
            <a:ext cx="1499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Practice!: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4675" y="121479"/>
            <a:ext cx="335726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Intermolecular Forces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3616" y="1572016"/>
            <a:ext cx="198644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IMF = HB + DD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14950" y="5955822"/>
            <a:ext cx="376181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Sketch IMF between 2 CA/Esters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Sketch IMF between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and CA/Ester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7637" t="36853" r="11824" b="21041"/>
          <a:stretch/>
        </p:blipFill>
        <p:spPr>
          <a:xfrm>
            <a:off x="334577" y="4621135"/>
            <a:ext cx="2780098" cy="21656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991" y="790050"/>
            <a:ext cx="238982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Carboxylic Acid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1775" y="775025"/>
            <a:ext cx="91576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Ester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80812" y="807689"/>
            <a:ext cx="110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COOH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7539" y="784025"/>
            <a:ext cx="108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COO</a:t>
            </a:r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74031" y="1566707"/>
            <a:ext cx="140455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IMF = DD 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86" y="2228192"/>
            <a:ext cx="2189230" cy="22368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414" y="2191362"/>
            <a:ext cx="5639644" cy="266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184971"/>
            <a:ext cx="326576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IMF’s – Boiling Points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201025" y="130403"/>
            <a:ext cx="8563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76300"/>
            <a:ext cx="8467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IMF = attractive force between 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KE = force responsible for motion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Bp</a:t>
            </a:r>
            <a:r>
              <a:rPr lang="en-US" dirty="0" smtClean="0"/>
              <a:t>/</a:t>
            </a:r>
            <a:r>
              <a:rPr lang="en-US" dirty="0" err="1" smtClean="0"/>
              <a:t>Mp</a:t>
            </a:r>
            <a:r>
              <a:rPr lang="en-US" dirty="0" smtClean="0"/>
              <a:t> is the energy required to separate 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Bp</a:t>
            </a:r>
            <a:r>
              <a:rPr lang="en-US" dirty="0" smtClean="0"/>
              <a:t>/</a:t>
            </a:r>
            <a:r>
              <a:rPr lang="en-US" dirty="0" err="1" smtClean="0"/>
              <a:t>Mp</a:t>
            </a:r>
            <a:r>
              <a:rPr lang="en-US" dirty="0" smtClean="0"/>
              <a:t> are Directly Proportional (DP) to strength of the attractive forces (IMF)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Strength of IMF:  LDF &lt; DD &lt; HB &lt; ID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Size matters because 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70863" y="6526351"/>
            <a:ext cx="6686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https://www.masterorganicchemistry.com/2010/10/01/how-intermolecular-forces-affect-boiling-points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120" y="2630626"/>
            <a:ext cx="6232001" cy="904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395" t="38861" r="32147"/>
          <a:stretch/>
        </p:blipFill>
        <p:spPr>
          <a:xfrm>
            <a:off x="5403221" y="204795"/>
            <a:ext cx="2247900" cy="11918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70863" y="6249352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www.chemohollic.com/2016/07/3-trends-that-affect-boiling-points-of.html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858046" y="506968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Analogies?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86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5934</TotalTime>
  <Words>501</Words>
  <Application>Microsoft Office PowerPoint</Application>
  <PresentationFormat>On-screen Show (4:3)</PresentationFormat>
  <Paragraphs>129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236</cp:revision>
  <dcterms:created xsi:type="dcterms:W3CDTF">2020-03-25T15:59:49Z</dcterms:created>
  <dcterms:modified xsi:type="dcterms:W3CDTF">2021-02-14T00:30:08Z</dcterms:modified>
</cp:coreProperties>
</file>