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78" r:id="rId3"/>
    <p:sldId id="399" r:id="rId4"/>
    <p:sldId id="398" r:id="rId5"/>
    <p:sldId id="400" r:id="rId6"/>
    <p:sldId id="401" r:id="rId7"/>
    <p:sldId id="380" r:id="rId8"/>
    <p:sldId id="382" r:id="rId9"/>
    <p:sldId id="379" r:id="rId10"/>
    <p:sldId id="383" r:id="rId11"/>
    <p:sldId id="385" r:id="rId12"/>
    <p:sldId id="402" r:id="rId13"/>
    <p:sldId id="403" r:id="rId14"/>
    <p:sldId id="405" r:id="rId15"/>
    <p:sldId id="407" r:id="rId16"/>
    <p:sldId id="404" r:id="rId17"/>
    <p:sldId id="409" r:id="rId18"/>
    <p:sldId id="408" r:id="rId19"/>
    <p:sldId id="410" r:id="rId20"/>
    <p:sldId id="392" r:id="rId21"/>
    <p:sldId id="406" r:id="rId22"/>
    <p:sldId id="393" r:id="rId23"/>
    <p:sldId id="39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735B-9C3A-43D6-B9FE-096E531F123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CCA3-5C81-4B3C-BA4D-01FAA7BD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40626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ID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Aldehyde</a:t>
            </a:r>
            <a:endParaRPr lang="en-US" sz="1600" dirty="0"/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Ketone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Alcohol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Ether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Carboxylic Acid</a:t>
            </a:r>
            <a:endParaRPr lang="en-US" sz="1600" dirty="0"/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Hemiacetal/</a:t>
            </a:r>
            <a:r>
              <a:rPr lang="en-US" sz="1600" dirty="0" err="1" smtClean="0"/>
              <a:t>Acetal</a:t>
            </a:r>
            <a:r>
              <a:rPr lang="en-US" sz="1600" dirty="0" smtClean="0"/>
              <a:t>/</a:t>
            </a:r>
            <a:r>
              <a:rPr lang="en-US" sz="1600" dirty="0" err="1" smtClean="0"/>
              <a:t>Hemiketal</a:t>
            </a:r>
            <a:r>
              <a:rPr lang="en-US" sz="1600" dirty="0" smtClean="0"/>
              <a:t>/Ketal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Reactions!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Additions Reactions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Reduction/Hydrogenation (+ H</a:t>
            </a:r>
            <a:r>
              <a:rPr lang="en-US" sz="1600" baseline="-25000" dirty="0" smtClean="0"/>
              <a:t>2</a:t>
            </a:r>
            <a:r>
              <a:rPr lang="en-US" sz="1600" dirty="0"/>
              <a:t>)</a:t>
            </a:r>
            <a:endParaRPr lang="en-US" sz="16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Cyanohydrin (+ HCN)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Hemiacetal/</a:t>
            </a:r>
            <a:r>
              <a:rPr lang="en-US" sz="1600" dirty="0" err="1" smtClean="0"/>
              <a:t>Hemiketal</a:t>
            </a:r>
            <a:r>
              <a:rPr lang="en-US" sz="1600" dirty="0" smtClean="0"/>
              <a:t> (+ </a:t>
            </a:r>
            <a:r>
              <a:rPr lang="en-US" sz="1600" dirty="0" err="1" smtClean="0"/>
              <a:t>Alc</a:t>
            </a:r>
            <a:r>
              <a:rPr lang="en-US" sz="1600" dirty="0" smtClean="0"/>
              <a:t>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Dehydration (-H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Oxidation/Diagnostic </a:t>
            </a:r>
            <a:r>
              <a:rPr lang="en-US" sz="1600" dirty="0" smtClean="0"/>
              <a:t>Tests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Aldol Condensation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23b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23.4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8276" y="206597"/>
            <a:ext cx="59412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102 Spring 2021</a:t>
            </a:r>
          </a:p>
          <a:p>
            <a:pPr algn="ctr"/>
            <a:r>
              <a:rPr lang="en-US" sz="3200" dirty="0" smtClean="0"/>
              <a:t>Lecture 23b – Reactions of </a:t>
            </a:r>
            <a:r>
              <a:rPr lang="en-US" sz="3200" dirty="0" err="1" smtClean="0"/>
              <a:t>Ald</a:t>
            </a:r>
            <a:r>
              <a:rPr lang="en-US" sz="3200" dirty="0" smtClean="0"/>
              <a:t>/</a:t>
            </a:r>
            <a:r>
              <a:rPr lang="en-US" sz="3200" dirty="0" err="1" smtClean="0"/>
              <a:t>Ket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899" y="228600"/>
            <a:ext cx="112947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75135" y="859510"/>
            <a:ext cx="2894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Reduction – gain bonds to H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Hydrogenation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2899" y="687013"/>
            <a:ext cx="3516540" cy="734332"/>
            <a:chOff x="498043" y="1165044"/>
            <a:chExt cx="3516540" cy="734332"/>
          </a:xfrm>
        </p:grpSpPr>
        <p:sp>
          <p:nvSpPr>
            <p:cNvPr id="6" name="TextBox 5"/>
            <p:cNvSpPr txBox="1"/>
            <p:nvPr/>
          </p:nvSpPr>
          <p:spPr>
            <a:xfrm>
              <a:off x="498043" y="1339925"/>
              <a:ext cx="3516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Aldehyde			Primary Alcohol</a:t>
              </a:r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547708" y="1165044"/>
              <a:ext cx="840295" cy="734332"/>
              <a:chOff x="4628494" y="974925"/>
              <a:chExt cx="840295" cy="73433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628494" y="974925"/>
                <a:ext cx="840295" cy="369332"/>
                <a:chOff x="2024378" y="1340370"/>
                <a:chExt cx="840295" cy="369332"/>
              </a:xfrm>
            </p:grpSpPr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2024378" y="1709702"/>
                  <a:ext cx="771365" cy="0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/>
                <p:cNvSpPr txBox="1"/>
                <p:nvPr/>
              </p:nvSpPr>
              <p:spPr>
                <a:xfrm>
                  <a:off x="2024378" y="1340370"/>
                  <a:ext cx="8402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[H</a:t>
                  </a:r>
                  <a:r>
                    <a:rPr lang="en-US" baseline="-25000" dirty="0" smtClean="0"/>
                    <a:t>2</a:t>
                  </a:r>
                  <a:r>
                    <a:rPr lang="en-US" dirty="0" smtClean="0"/>
                    <a:t>/Ni]</a:t>
                  </a:r>
                  <a:endParaRPr lang="en-US" dirty="0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4856921" y="1339925"/>
                <a:ext cx="3145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/>
                  <a:t>Δ</a:t>
                </a:r>
                <a:endParaRPr lang="en-US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264441" y="1325506"/>
            <a:ext cx="3763081" cy="734332"/>
            <a:chOff x="442564" y="1849099"/>
            <a:chExt cx="3763081" cy="734332"/>
          </a:xfrm>
        </p:grpSpPr>
        <p:sp>
          <p:nvSpPr>
            <p:cNvPr id="13" name="TextBox 12"/>
            <p:cNvSpPr txBox="1"/>
            <p:nvPr/>
          </p:nvSpPr>
          <p:spPr>
            <a:xfrm>
              <a:off x="442564" y="2029434"/>
              <a:ext cx="3763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Ketone			Secondary Alcohol</a:t>
              </a:r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408084" y="1849099"/>
              <a:ext cx="840295" cy="734332"/>
              <a:chOff x="4628494" y="974925"/>
              <a:chExt cx="840295" cy="73433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628494" y="974925"/>
                <a:ext cx="840295" cy="369332"/>
                <a:chOff x="2024378" y="1340370"/>
                <a:chExt cx="840295" cy="369332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2024378" y="1709702"/>
                  <a:ext cx="771365" cy="0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2024378" y="1340370"/>
                  <a:ext cx="8402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[H</a:t>
                  </a:r>
                  <a:r>
                    <a:rPr lang="en-US" baseline="-25000" dirty="0" smtClean="0"/>
                    <a:t>2</a:t>
                  </a:r>
                  <a:r>
                    <a:rPr lang="en-US" dirty="0" smtClean="0"/>
                    <a:t>/Ni]</a:t>
                  </a:r>
                  <a:endParaRPr lang="en-US" dirty="0"/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4856921" y="1339925"/>
                <a:ext cx="3145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/>
                  <a:t>Δ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986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381000"/>
            <a:ext cx="112947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43980" y="750332"/>
            <a:ext cx="3667158" cy="544768"/>
            <a:chOff x="472580" y="2986012"/>
            <a:chExt cx="3667158" cy="544768"/>
          </a:xfrm>
        </p:grpSpPr>
        <p:sp>
          <p:nvSpPr>
            <p:cNvPr id="6" name="TextBox 5"/>
            <p:cNvSpPr txBox="1"/>
            <p:nvPr/>
          </p:nvSpPr>
          <p:spPr>
            <a:xfrm>
              <a:off x="472580" y="3161448"/>
              <a:ext cx="3667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Ald</a:t>
              </a:r>
              <a:r>
                <a:rPr lang="en-US" dirty="0" smtClean="0"/>
                <a:t>/</a:t>
              </a:r>
              <a:r>
                <a:rPr lang="en-US" dirty="0" err="1" smtClean="0"/>
                <a:t>Ket</a:t>
              </a:r>
              <a:r>
                <a:rPr lang="en-US" dirty="0" smtClean="0"/>
                <a:t> + HCN			Cyanohydrin</a:t>
              </a:r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988561" y="2986012"/>
              <a:ext cx="771365" cy="400110"/>
              <a:chOff x="2024378" y="1340370"/>
              <a:chExt cx="771365" cy="40011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2024378" y="1709702"/>
                <a:ext cx="771365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2024378" y="1340370"/>
                <a:ext cx="7008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[OH</a:t>
                </a:r>
                <a:r>
                  <a:rPr lang="en-US" sz="2000" dirty="0" smtClean="0"/>
                  <a:t>-</a:t>
                </a:r>
                <a:r>
                  <a:rPr lang="en-US" dirty="0" smtClean="0"/>
                  <a:t>]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077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381000"/>
            <a:ext cx="112947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71475" y="750332"/>
            <a:ext cx="4536713" cy="1185008"/>
            <a:chOff x="423455" y="4289234"/>
            <a:chExt cx="4536713" cy="1185008"/>
          </a:xfrm>
        </p:grpSpPr>
        <p:grpSp>
          <p:nvGrpSpPr>
            <p:cNvPr id="4" name="Group 3"/>
            <p:cNvGrpSpPr/>
            <p:nvPr/>
          </p:nvGrpSpPr>
          <p:grpSpPr>
            <a:xfrm>
              <a:off x="458708" y="4289234"/>
              <a:ext cx="4501460" cy="594692"/>
              <a:chOff x="538009" y="4560834"/>
              <a:chExt cx="4501460" cy="59469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38009" y="4786194"/>
                <a:ext cx="2031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Aldehyde	+ Alcohol 	</a:t>
                </a:r>
                <a:endParaRPr lang="en-US" dirty="0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2569334" y="4560834"/>
                <a:ext cx="771366" cy="440251"/>
                <a:chOff x="5786669" y="4106010"/>
                <a:chExt cx="771366" cy="440251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5786670" y="4106010"/>
                  <a:ext cx="771365" cy="369332"/>
                  <a:chOff x="2024378" y="1340370"/>
                  <a:chExt cx="771365" cy="369332"/>
                </a:xfrm>
              </p:grpSpPr>
              <p:cxnSp>
                <p:nvCxnSpPr>
                  <p:cNvPr id="17" name="Straight Arrow Connector 16"/>
                  <p:cNvCxnSpPr/>
                  <p:nvPr/>
                </p:nvCxnSpPr>
                <p:spPr>
                  <a:xfrm>
                    <a:off x="2024378" y="1709702"/>
                    <a:ext cx="771365" cy="0"/>
                  </a:xfrm>
                  <a:prstGeom prst="straightConnector1">
                    <a:avLst/>
                  </a:prstGeom>
                  <a:ln w="127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136586" y="1340370"/>
                    <a:ext cx="54694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[H</a:t>
                    </a:r>
                    <a:r>
                      <a:rPr lang="en-US" baseline="30000" dirty="0" smtClean="0"/>
                      <a:t>+</a:t>
                    </a:r>
                    <a:r>
                      <a:rPr lang="en-US" dirty="0" smtClean="0"/>
                      <a:t>]</a:t>
                    </a:r>
                    <a:endParaRPr lang="en-US" dirty="0"/>
                  </a:p>
                </p:txBody>
              </p:sp>
            </p:grpSp>
            <p:cxnSp>
              <p:nvCxnSpPr>
                <p:cNvPr id="16" name="Straight Arrow Connector 15"/>
                <p:cNvCxnSpPr/>
                <p:nvPr/>
              </p:nvCxnSpPr>
              <p:spPr>
                <a:xfrm rot="10800000">
                  <a:off x="5786669" y="4546261"/>
                  <a:ext cx="771365" cy="0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3469809" y="4786194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Hemiacetal	</a:t>
                </a:r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423455" y="5104910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Ketone</a:t>
              </a:r>
              <a:r>
                <a:rPr lang="en-US" dirty="0"/>
                <a:t> </a:t>
              </a:r>
              <a:r>
                <a:rPr lang="en-US" dirty="0" smtClean="0"/>
                <a:t>+ Alcohol 	</a:t>
              </a:r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95456" y="4884784"/>
              <a:ext cx="771366" cy="440251"/>
              <a:chOff x="5786669" y="4106010"/>
              <a:chExt cx="771366" cy="44025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786670" y="4106010"/>
                <a:ext cx="771365" cy="369332"/>
                <a:chOff x="2024378" y="1340370"/>
                <a:chExt cx="771365" cy="369332"/>
              </a:xfrm>
            </p:grpSpPr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2024378" y="1709702"/>
                  <a:ext cx="771365" cy="0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/>
                <p:cNvSpPr txBox="1"/>
                <p:nvPr/>
              </p:nvSpPr>
              <p:spPr>
                <a:xfrm>
                  <a:off x="2136586" y="1340370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[H</a:t>
                  </a:r>
                  <a:r>
                    <a:rPr lang="en-US" baseline="30000" dirty="0" smtClean="0"/>
                    <a:t>+</a:t>
                  </a:r>
                  <a:r>
                    <a:rPr lang="en-US" dirty="0" smtClean="0"/>
                    <a:t>]</a:t>
                  </a:r>
                  <a:endParaRPr lang="en-US" dirty="0"/>
                </a:p>
              </p:txBody>
            </p:sp>
          </p:grpSp>
          <p:cxnSp>
            <p:nvCxnSpPr>
              <p:cNvPr id="9" name="Straight Arrow Connector 8"/>
              <p:cNvCxnSpPr/>
              <p:nvPr/>
            </p:nvCxnSpPr>
            <p:spPr>
              <a:xfrm rot="10800000">
                <a:off x="5786669" y="4546261"/>
                <a:ext cx="771365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355255" y="5104910"/>
              <a:ext cx="1130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Hemiketal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2933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98" y="312100"/>
            <a:ext cx="300293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Dehydration Reactions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7203" y="1137617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Hemiacetal	+ Alcohol 	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950294" y="920660"/>
            <a:ext cx="1006558" cy="440251"/>
            <a:chOff x="5698835" y="4106010"/>
            <a:chExt cx="1006558" cy="440251"/>
          </a:xfrm>
        </p:grpSpPr>
        <p:grpSp>
          <p:nvGrpSpPr>
            <p:cNvPr id="15" name="Group 14"/>
            <p:cNvGrpSpPr/>
            <p:nvPr/>
          </p:nvGrpSpPr>
          <p:grpSpPr>
            <a:xfrm>
              <a:off x="5698835" y="4106010"/>
              <a:ext cx="1006558" cy="369332"/>
              <a:chOff x="1936543" y="1340370"/>
              <a:chExt cx="1006558" cy="369332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2024378" y="1709702"/>
                <a:ext cx="771365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1936543" y="1340370"/>
                <a:ext cx="1006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[dry </a:t>
                </a:r>
                <a:r>
                  <a:rPr lang="en-US" dirty="0" err="1" smtClean="0"/>
                  <a:t>HCl</a:t>
                </a:r>
                <a:r>
                  <a:rPr lang="en-US" dirty="0" smtClean="0"/>
                  <a:t>]</a:t>
                </a:r>
                <a:endParaRPr lang="en-US" dirty="0"/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rot="10800000">
              <a:off x="5786669" y="4546261"/>
              <a:ext cx="771365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104787" y="11053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Acetal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/>
              <a:t>O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950" y="172793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Hemiketal</a:t>
            </a:r>
            <a:r>
              <a:rPr lang="en-US" dirty="0" smtClean="0"/>
              <a:t> + Alcohol 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3472" y="1659324"/>
            <a:ext cx="124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Ketal +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386914" y="1592864"/>
            <a:ext cx="1006558" cy="440251"/>
            <a:chOff x="5698835" y="4106010"/>
            <a:chExt cx="1006558" cy="440251"/>
          </a:xfrm>
        </p:grpSpPr>
        <p:grpSp>
          <p:nvGrpSpPr>
            <p:cNvPr id="20" name="Group 19"/>
            <p:cNvGrpSpPr/>
            <p:nvPr/>
          </p:nvGrpSpPr>
          <p:grpSpPr>
            <a:xfrm>
              <a:off x="5698835" y="4106010"/>
              <a:ext cx="1006558" cy="369332"/>
              <a:chOff x="1936543" y="1340370"/>
              <a:chExt cx="1006558" cy="369332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2024378" y="1709702"/>
                <a:ext cx="771365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1936543" y="1340370"/>
                <a:ext cx="1006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[dry </a:t>
                </a:r>
                <a:r>
                  <a:rPr lang="en-US" dirty="0" err="1" smtClean="0"/>
                  <a:t>HCl</a:t>
                </a:r>
                <a:r>
                  <a:rPr lang="en-US" dirty="0" smtClean="0"/>
                  <a:t>]</a:t>
                </a:r>
                <a:endParaRPr lang="en-US" dirty="0"/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 rot="10800000">
              <a:off x="5786669" y="4546261"/>
              <a:ext cx="771365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698960" y="1105326"/>
            <a:ext cx="2849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Play “Find the Water” again!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21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381000"/>
            <a:ext cx="112947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3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98" y="312100"/>
            <a:ext cx="262315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Aldol Condensation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850" y="994749"/>
            <a:ext cx="4665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“Self-Addition”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Condensation (Adding 2 molecules together)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α-hydrogen = most reactive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Product = Aldol = </a:t>
            </a:r>
            <a:r>
              <a:rPr lang="el-GR" dirty="0" smtClean="0"/>
              <a:t>β</a:t>
            </a:r>
            <a:r>
              <a:rPr lang="en-US" dirty="0" smtClean="0"/>
              <a:t>-</a:t>
            </a:r>
            <a:r>
              <a:rPr lang="en-US" dirty="0" err="1" smtClean="0"/>
              <a:t>hydroxy</a:t>
            </a:r>
            <a:r>
              <a:rPr lang="en-US" dirty="0" smtClean="0"/>
              <a:t> </a:t>
            </a:r>
            <a:r>
              <a:rPr lang="en-US" dirty="0" err="1" smtClean="0"/>
              <a:t>ald</a:t>
            </a:r>
            <a:r>
              <a:rPr lang="en-US" dirty="0" smtClean="0"/>
              <a:t>/</a:t>
            </a:r>
            <a:r>
              <a:rPr lang="en-US" dirty="0" err="1" smtClean="0"/>
              <a:t>ket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45493" y="4749745"/>
            <a:ext cx="6513984" cy="1378948"/>
            <a:chOff x="435918" y="2863795"/>
            <a:chExt cx="6513984" cy="1378948"/>
          </a:xfrm>
        </p:grpSpPr>
        <p:sp>
          <p:nvSpPr>
            <p:cNvPr id="12" name="TextBox 11"/>
            <p:cNvSpPr txBox="1"/>
            <p:nvPr/>
          </p:nvSpPr>
          <p:spPr>
            <a:xfrm>
              <a:off x="442416" y="2863795"/>
              <a:ext cx="2220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Aldehyde	+ Aldehyde</a:t>
              </a:r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788369" y="3229719"/>
              <a:ext cx="1474186" cy="369332"/>
              <a:chOff x="4826719" y="3873411"/>
              <a:chExt cx="1474186" cy="369332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4914554" y="4242743"/>
                <a:ext cx="1386351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4826719" y="3873411"/>
                <a:ext cx="1474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[dilute </a:t>
                </a:r>
                <a:r>
                  <a:rPr lang="en-US" dirty="0" err="1" smtClean="0"/>
                  <a:t>NaOH</a:t>
                </a:r>
                <a:r>
                  <a:rPr lang="en-US" dirty="0" smtClean="0"/>
                  <a:t>]</a:t>
                </a:r>
                <a:endParaRPr lang="en-US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387790" y="3370024"/>
              <a:ext cx="2562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Aldol (</a:t>
              </a:r>
              <a:r>
                <a:rPr lang="el-GR" dirty="0" smtClean="0"/>
                <a:t>β</a:t>
              </a:r>
              <a:r>
                <a:rPr lang="en-US" dirty="0" smtClean="0"/>
                <a:t>-</a:t>
              </a:r>
              <a:r>
                <a:rPr lang="en-US" smtClean="0"/>
                <a:t>hydroxy </a:t>
              </a:r>
              <a:r>
                <a:rPr lang="en-US" dirty="0" err="1" smtClean="0"/>
                <a:t>ald</a:t>
              </a:r>
              <a:r>
                <a:rPr lang="en-US" dirty="0" smtClean="0"/>
                <a:t>/</a:t>
              </a:r>
              <a:r>
                <a:rPr lang="en-US" dirty="0" err="1" smtClean="0"/>
                <a:t>ket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416" y="3370024"/>
              <a:ext cx="2220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Aldehyde	+ Ketone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5918" y="3873411"/>
              <a:ext cx="2220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Ketone</a:t>
              </a:r>
              <a:r>
                <a:rPr lang="en-US" dirty="0"/>
                <a:t> </a:t>
              </a:r>
              <a:r>
                <a:rPr lang="en-US" dirty="0" smtClean="0"/>
                <a:t>+ Ketone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202121" y="5667028"/>
            <a:ext cx="3746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Multiple products if…..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B050"/>
                </a:solidFill>
              </a:rPr>
              <a:t>Unsymmetrical aldehyde or ketone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B050"/>
                </a:solidFill>
              </a:rPr>
              <a:t>Aldehyde + Ketone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185" y="574924"/>
            <a:ext cx="2922584" cy="35970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30056" y="127434"/>
            <a:ext cx="1858842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Yucky 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33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381000"/>
            <a:ext cx="112947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18791" y="429369"/>
            <a:ext cx="6507486" cy="509637"/>
            <a:chOff x="442416" y="3229719"/>
            <a:chExt cx="6507486" cy="509637"/>
          </a:xfrm>
        </p:grpSpPr>
        <p:sp>
          <p:nvSpPr>
            <p:cNvPr id="3" name="TextBox 2"/>
            <p:cNvSpPr txBox="1"/>
            <p:nvPr/>
          </p:nvSpPr>
          <p:spPr>
            <a:xfrm>
              <a:off x="442416" y="3370024"/>
              <a:ext cx="2220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Aldehyde	+ Aldehyde</a:t>
              </a:r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788369" y="3229719"/>
              <a:ext cx="1474186" cy="369332"/>
              <a:chOff x="4826719" y="3873411"/>
              <a:chExt cx="1474186" cy="369332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914554" y="4242743"/>
                <a:ext cx="1386351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4826719" y="3873411"/>
                <a:ext cx="1474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[dilute </a:t>
                </a:r>
                <a:r>
                  <a:rPr lang="en-US" dirty="0" err="1" smtClean="0"/>
                  <a:t>NaOH</a:t>
                </a:r>
                <a:r>
                  <a:rPr lang="en-US" dirty="0" smtClean="0"/>
                  <a:t>]</a:t>
                </a:r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387790" y="3370024"/>
              <a:ext cx="2562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Aldol (</a:t>
              </a:r>
              <a:r>
                <a:rPr lang="el-GR" dirty="0" smtClean="0"/>
                <a:t>β</a:t>
              </a:r>
              <a:r>
                <a:rPr lang="en-US" dirty="0"/>
                <a:t>-hydroxyl </a:t>
              </a:r>
              <a:r>
                <a:rPr lang="en-US" dirty="0" err="1" smtClean="0"/>
                <a:t>ald</a:t>
              </a:r>
              <a:r>
                <a:rPr lang="en-US" dirty="0" smtClean="0"/>
                <a:t>/</a:t>
              </a:r>
              <a:r>
                <a:rPr lang="en-US" dirty="0" err="1" smtClean="0"/>
                <a:t>ket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56970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381000"/>
            <a:ext cx="112947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71884" y="240695"/>
            <a:ext cx="6444868" cy="509637"/>
            <a:chOff x="505034" y="3229719"/>
            <a:chExt cx="6444868" cy="509637"/>
          </a:xfrm>
        </p:grpSpPr>
        <p:grpSp>
          <p:nvGrpSpPr>
            <p:cNvPr id="4" name="Group 3"/>
            <p:cNvGrpSpPr/>
            <p:nvPr/>
          </p:nvGrpSpPr>
          <p:grpSpPr>
            <a:xfrm>
              <a:off x="2788369" y="3229719"/>
              <a:ext cx="1474186" cy="369332"/>
              <a:chOff x="4826719" y="3873411"/>
              <a:chExt cx="1474186" cy="369332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914554" y="4242743"/>
                <a:ext cx="1386351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4826719" y="3873411"/>
                <a:ext cx="1474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[dilute </a:t>
                </a:r>
                <a:r>
                  <a:rPr lang="en-US" dirty="0" err="1" smtClean="0"/>
                  <a:t>NaOH</a:t>
                </a:r>
                <a:r>
                  <a:rPr lang="en-US" dirty="0" smtClean="0"/>
                  <a:t>]</a:t>
                </a:r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387790" y="3370024"/>
              <a:ext cx="2562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Aldol (</a:t>
              </a:r>
              <a:r>
                <a:rPr lang="el-GR" dirty="0" smtClean="0"/>
                <a:t>β</a:t>
              </a:r>
              <a:r>
                <a:rPr lang="en-US" dirty="0"/>
                <a:t>-hydroxyl </a:t>
              </a:r>
              <a:r>
                <a:rPr lang="en-US" dirty="0" err="1" smtClean="0"/>
                <a:t>ald</a:t>
              </a:r>
              <a:r>
                <a:rPr lang="en-US" dirty="0" smtClean="0"/>
                <a:t>/</a:t>
              </a:r>
              <a:r>
                <a:rPr lang="en-US" dirty="0" err="1" smtClean="0"/>
                <a:t>ket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5034" y="3366016"/>
              <a:ext cx="2220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Ketone</a:t>
              </a:r>
              <a:r>
                <a:rPr lang="en-US" dirty="0"/>
                <a:t> </a:t>
              </a:r>
              <a:r>
                <a:rPr lang="en-US" dirty="0" smtClean="0"/>
                <a:t>+ Ketone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1420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381000"/>
            <a:ext cx="112947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21818" y="429369"/>
            <a:ext cx="6504459" cy="509637"/>
            <a:chOff x="445443" y="3229719"/>
            <a:chExt cx="6504459" cy="509637"/>
          </a:xfrm>
        </p:grpSpPr>
        <p:grpSp>
          <p:nvGrpSpPr>
            <p:cNvPr id="4" name="Group 3"/>
            <p:cNvGrpSpPr/>
            <p:nvPr/>
          </p:nvGrpSpPr>
          <p:grpSpPr>
            <a:xfrm>
              <a:off x="2788369" y="3229719"/>
              <a:ext cx="1474186" cy="369332"/>
              <a:chOff x="4826719" y="3873411"/>
              <a:chExt cx="1474186" cy="369332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914554" y="4242743"/>
                <a:ext cx="1386351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4826719" y="3873411"/>
                <a:ext cx="1474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[dilute </a:t>
                </a:r>
                <a:r>
                  <a:rPr lang="en-US" dirty="0" err="1" smtClean="0"/>
                  <a:t>NaOH</a:t>
                </a:r>
                <a:r>
                  <a:rPr lang="en-US" dirty="0" smtClean="0"/>
                  <a:t>]</a:t>
                </a:r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387790" y="3370024"/>
              <a:ext cx="2562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Aldol (</a:t>
              </a:r>
              <a:r>
                <a:rPr lang="el-GR" dirty="0" smtClean="0"/>
                <a:t>β</a:t>
              </a:r>
              <a:r>
                <a:rPr lang="en-US" dirty="0"/>
                <a:t>-hydroxyl </a:t>
              </a:r>
              <a:r>
                <a:rPr lang="en-US" dirty="0" err="1" smtClean="0"/>
                <a:t>ald</a:t>
              </a:r>
              <a:r>
                <a:rPr lang="en-US" dirty="0" smtClean="0"/>
                <a:t>/</a:t>
              </a:r>
              <a:r>
                <a:rPr lang="en-US" dirty="0" err="1" smtClean="0"/>
                <a:t>ket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5443" y="3332668"/>
              <a:ext cx="2220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Aldehyde	+ Ketone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56439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499" y="369870"/>
            <a:ext cx="244797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Summary – Ch. 23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9425" y="1181528"/>
            <a:ext cx="198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Reaction Type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375" y="1181521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Mechanism</a:t>
            </a:r>
            <a:endParaRPr lang="en-US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430378" y="1181523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 smtClean="0"/>
              <a:t>Misc</a:t>
            </a:r>
            <a:endParaRPr lang="en-US" sz="2400" b="1" u="sng" dirty="0"/>
          </a:p>
        </p:txBody>
      </p:sp>
      <p:grpSp>
        <p:nvGrpSpPr>
          <p:cNvPr id="7" name="Group 6"/>
          <p:cNvGrpSpPr/>
          <p:nvPr/>
        </p:nvGrpSpPr>
        <p:grpSpPr>
          <a:xfrm>
            <a:off x="2755811" y="1787933"/>
            <a:ext cx="685800" cy="371405"/>
            <a:chOff x="8081078" y="353478"/>
            <a:chExt cx="685800" cy="37140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8081078" y="724883"/>
              <a:ext cx="6858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184970" y="353478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[O]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92170" y="1181521"/>
            <a:ext cx="145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Recognize</a:t>
            </a:r>
            <a:endParaRPr lang="en-US" sz="24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5014018" y="1751945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Memorize</a:t>
            </a:r>
          </a:p>
          <a:p>
            <a:pPr algn="ctr"/>
            <a:r>
              <a:rPr lang="en-US" dirty="0" smtClean="0"/>
              <a:t>Gain Bond 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5925" y="4248569"/>
            <a:ext cx="134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Dehydration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663344" y="4063903"/>
            <a:ext cx="1006558" cy="369332"/>
            <a:chOff x="2024378" y="1340370"/>
            <a:chExt cx="1006558" cy="369332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024378" y="1709702"/>
              <a:ext cx="1006558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024378" y="1340370"/>
              <a:ext cx="1006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[dry </a:t>
              </a:r>
              <a:r>
                <a:rPr lang="en-US" dirty="0" err="1" smtClean="0"/>
                <a:t>HCl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72745" y="4227818"/>
            <a:ext cx="158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the Water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8392" y="3113979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12002" y="2929313"/>
            <a:ext cx="1789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Misc</a:t>
            </a:r>
            <a:r>
              <a:rPr lang="en-US" dirty="0" smtClean="0"/>
              <a:t> Arrow</a:t>
            </a:r>
          </a:p>
          <a:p>
            <a:pPr algn="ctr"/>
            <a:r>
              <a:rPr lang="en-US" dirty="0" smtClean="0"/>
              <a:t>C=O + something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55983" y="2924597"/>
            <a:ext cx="1810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Break C=O add “something” to both sides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055531" y="3067812"/>
            <a:ext cx="153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Product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27988" y="2015220"/>
            <a:ext cx="183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Blue </a:t>
            </a:r>
            <a:r>
              <a:rPr lang="en-US" dirty="0" smtClean="0"/>
              <a:t>→ Red (</a:t>
            </a:r>
            <a:r>
              <a:rPr lang="en-US" dirty="0" err="1" smtClean="0"/>
              <a:t>ppt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38817" y="395784"/>
            <a:ext cx="2682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Reaction → 3 Reactions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27988" y="1675803"/>
            <a:ext cx="135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Silver Mirror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8392" y="1860469"/>
            <a:ext cx="1786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Tollens</a:t>
            </a:r>
            <a:endParaRPr lang="en-US" dirty="0" smtClean="0"/>
          </a:p>
          <a:p>
            <a:r>
              <a:rPr lang="en-US" dirty="0" smtClean="0"/>
              <a:t>Fehling/Benedict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18196" y="230792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 Salts!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2653819" y="4499910"/>
            <a:ext cx="100655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55811" y="459715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2 -OH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86625" y="441248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15925" y="5442356"/>
            <a:ext cx="1482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Aldol </a:t>
            </a:r>
          </a:p>
          <a:p>
            <a:r>
              <a:rPr lang="en-US" dirty="0" smtClean="0"/>
              <a:t>Condensation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279617" y="5488756"/>
            <a:ext cx="17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“Fancy” Addition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72745" y="5442356"/>
            <a:ext cx="127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dirty="0" smtClean="0"/>
              <a:t>-hydrogen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78046" y="5350256"/>
            <a:ext cx="1885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Prod.</a:t>
            </a:r>
          </a:p>
          <a:p>
            <a:r>
              <a:rPr lang="en-US" dirty="0" smtClean="0"/>
              <a:t>β-hydroxyl </a:t>
            </a:r>
            <a:r>
              <a:rPr lang="en-US" dirty="0" err="1" smtClean="0"/>
              <a:t>ald</a:t>
            </a:r>
            <a:r>
              <a:rPr lang="en-US" dirty="0" smtClean="0"/>
              <a:t>/</a:t>
            </a:r>
            <a:r>
              <a:rPr lang="en-US" dirty="0" err="1" smtClean="0"/>
              <a:t>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9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47650"/>
            <a:ext cx="365164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Review – Functional Groups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66483" y="1352550"/>
            <a:ext cx="106413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Aldehyde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02751" y="1352550"/>
            <a:ext cx="84869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Ketone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7" y="3724275"/>
            <a:ext cx="205408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Carboxylic Acid (CA)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10257" y="3724275"/>
            <a:ext cx="200279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Carboxylic Acid Salt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65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499" y="369870"/>
            <a:ext cx="244797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Summary – Ch. 22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9425" y="1181528"/>
            <a:ext cx="198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Reaction Type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375" y="1181521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Mechanism</a:t>
            </a:r>
            <a:endParaRPr lang="en-US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430378" y="1181523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 smtClean="0"/>
              <a:t>Misc</a:t>
            </a:r>
            <a:endParaRPr lang="en-US" sz="2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08392" y="1890445"/>
            <a:ext cx="1091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Oxidation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755811" y="1787933"/>
            <a:ext cx="685800" cy="371405"/>
            <a:chOff x="8081078" y="353478"/>
            <a:chExt cx="685800" cy="37140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8081078" y="724883"/>
              <a:ext cx="6858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184970" y="353478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[O]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92170" y="1181521"/>
            <a:ext cx="145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Recognize</a:t>
            </a:r>
            <a:endParaRPr lang="en-US" sz="24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5014018" y="1751945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Memorize</a:t>
            </a:r>
          </a:p>
          <a:p>
            <a:pPr algn="ctr"/>
            <a:r>
              <a:rPr lang="en-US" dirty="0" smtClean="0"/>
              <a:t>Gain Bond 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8392" y="3308009"/>
            <a:ext cx="134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Dehydration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755811" y="3123343"/>
            <a:ext cx="771365" cy="369332"/>
            <a:chOff x="2024378" y="1340370"/>
            <a:chExt cx="771365" cy="369332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024378" y="1709702"/>
              <a:ext cx="771365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024378" y="1340370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[-H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O]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965212" y="3287258"/>
            <a:ext cx="158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the Water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180" y="4725573"/>
            <a:ext cx="132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Substitution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453114" y="4540907"/>
            <a:ext cx="2031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 Reactants</a:t>
            </a:r>
          </a:p>
          <a:p>
            <a:pPr algn="ctr"/>
            <a:r>
              <a:rPr lang="en-US" dirty="0" smtClean="0"/>
              <a:t>(not </a:t>
            </a:r>
            <a:r>
              <a:rPr lang="en-US" dirty="0" err="1" smtClean="0"/>
              <a:t>Oxid</a:t>
            </a:r>
            <a:r>
              <a:rPr lang="en-US" dirty="0" smtClean="0"/>
              <a:t> or </a:t>
            </a:r>
            <a:r>
              <a:rPr lang="en-US" dirty="0" err="1" smtClean="0"/>
              <a:t>Dehyd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79138" y="4679407"/>
            <a:ext cx="6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Swap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30378" y="4587312"/>
            <a:ext cx="1207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 loves Cl</a:t>
            </a:r>
          </a:p>
          <a:p>
            <a:r>
              <a:rPr lang="en-US" dirty="0" smtClean="0"/>
              <a:t>Lucas Test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55528" y="1787894"/>
            <a:ext cx="184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Chromic Acid Test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59703" y="418609"/>
            <a:ext cx="2682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Reaction → 3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40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381000"/>
            <a:ext cx="110966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27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538" y="459532"/>
            <a:ext cx="110966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41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538" y="459532"/>
            <a:ext cx="110966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6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47650"/>
            <a:ext cx="365164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Review – Functional Groups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66483" y="1352550"/>
            <a:ext cx="124181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Hemiacetal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02751" y="1352550"/>
            <a:ext cx="113018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Hemiketal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3727" y="3714750"/>
            <a:ext cx="76732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Acetal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41565" y="3714750"/>
            <a:ext cx="65255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Ketal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1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" y="333375"/>
            <a:ext cx="459369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Oxidation (Review) Diagnostic Tests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1133475"/>
            <a:ext cx="400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Aldehyde 		</a:t>
            </a:r>
            <a:r>
              <a:rPr lang="en-US" dirty="0"/>
              <a:t> </a:t>
            </a:r>
            <a:r>
              <a:rPr lang="en-US" dirty="0" smtClean="0"/>
              <a:t> Carboxylic Acid (CA)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57678" y="961894"/>
            <a:ext cx="685800" cy="371405"/>
            <a:chOff x="8081078" y="353478"/>
            <a:chExt cx="685800" cy="37140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8081078" y="724883"/>
              <a:ext cx="6858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184970" y="353478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[O]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2000" y="2864812"/>
            <a:ext cx="349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Ketone 	</a:t>
            </a:r>
            <a:r>
              <a:rPr lang="en-US" dirty="0"/>
              <a:t>	</a:t>
            </a:r>
            <a:r>
              <a:rPr lang="en-US" dirty="0" smtClean="0"/>
              <a:t>      No Reaction (NR)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652020" y="2712722"/>
            <a:ext cx="685800" cy="371405"/>
            <a:chOff x="8081078" y="353478"/>
            <a:chExt cx="685800" cy="371405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8081078" y="724883"/>
              <a:ext cx="6858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184970" y="353478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[O]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048625" y="148709"/>
            <a:ext cx="85638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4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25" y="266700"/>
            <a:ext cx="256320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Tollens</a:t>
            </a:r>
            <a:r>
              <a:rPr lang="en-US" sz="2400" dirty="0" smtClean="0"/>
              <a:t> Reactions</a:t>
            </a:r>
          </a:p>
          <a:p>
            <a:pPr algn="ctr"/>
            <a:r>
              <a:rPr lang="en-US" sz="2400" dirty="0" smtClean="0"/>
              <a:t>“Silver Mirror Test”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90500" y="1458299"/>
            <a:ext cx="8953500" cy="1565922"/>
            <a:chOff x="190500" y="1267799"/>
            <a:chExt cx="8953500" cy="1565922"/>
          </a:xfrm>
        </p:grpSpPr>
        <p:grpSp>
          <p:nvGrpSpPr>
            <p:cNvPr id="14" name="Group 13"/>
            <p:cNvGrpSpPr/>
            <p:nvPr/>
          </p:nvGrpSpPr>
          <p:grpSpPr>
            <a:xfrm>
              <a:off x="190500" y="1267799"/>
              <a:ext cx="8953500" cy="1565922"/>
              <a:chOff x="190500" y="1553549"/>
              <a:chExt cx="8953500" cy="1565922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90500" y="1739252"/>
                <a:ext cx="32201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Aldehyde + 2 Ag</a:t>
                </a:r>
                <a:r>
                  <a:rPr lang="en-US" baseline="30000" dirty="0" smtClean="0"/>
                  <a:t>+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aq</a:t>
                </a:r>
                <a:r>
                  <a:rPr lang="en-US" dirty="0" smtClean="0"/>
                  <a:t>) + NH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aq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3410677" y="1553549"/>
                <a:ext cx="685800" cy="371405"/>
                <a:chOff x="8081078" y="353478"/>
                <a:chExt cx="685800" cy="371405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8081078" y="724883"/>
                  <a:ext cx="685800" cy="0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" name="TextBox 5"/>
                <p:cNvSpPr txBox="1"/>
                <p:nvPr/>
              </p:nvSpPr>
              <p:spPr>
                <a:xfrm>
                  <a:off x="8184970" y="353478"/>
                  <a:ext cx="478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[O]</a:t>
                  </a:r>
                  <a:endParaRPr lang="en-US" dirty="0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4200369" y="1739252"/>
                <a:ext cx="2919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Carboxylic Acid Salt + 2 Ag (s)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265887" y="2108584"/>
                <a:ext cx="3878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Visible Change:  Clear to “Silver Mirror”</a:t>
                </a:r>
                <a:endParaRPr lang="en-US" dirty="0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171669" y="2564436"/>
                <a:ext cx="685800" cy="371405"/>
                <a:chOff x="8081078" y="353478"/>
                <a:chExt cx="685800" cy="371405"/>
              </a:xfrm>
            </p:grpSpPr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8081078" y="724883"/>
                  <a:ext cx="685800" cy="0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/>
                <p:cNvSpPr txBox="1"/>
                <p:nvPr/>
              </p:nvSpPr>
              <p:spPr>
                <a:xfrm>
                  <a:off x="8184970" y="353478"/>
                  <a:ext cx="478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[O]</a:t>
                  </a:r>
                  <a:endParaRPr lang="en-US" dirty="0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190500" y="2750139"/>
                <a:ext cx="3004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Ketone + 2 Ag</a:t>
                </a:r>
                <a:r>
                  <a:rPr lang="en-US" baseline="30000" dirty="0" smtClean="0"/>
                  <a:t>+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aq</a:t>
                </a:r>
                <a:r>
                  <a:rPr lang="en-US" dirty="0" smtClean="0"/>
                  <a:t>) + NH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aq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857469" y="2463352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NR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258050" y="66675"/>
            <a:ext cx="182075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is oxidized?</a:t>
            </a:r>
          </a:p>
          <a:p>
            <a:r>
              <a:rPr lang="en-US" dirty="0" smtClean="0"/>
              <a:t>What is reduced?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0330" t="23158" b="13781"/>
          <a:stretch/>
        </p:blipFill>
        <p:spPr>
          <a:xfrm>
            <a:off x="8202835" y="2382666"/>
            <a:ext cx="656724" cy="14677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9879" t="19899" r="48599" b="13782"/>
          <a:stretch/>
        </p:blipFill>
        <p:spPr>
          <a:xfrm>
            <a:off x="6838638" y="2341396"/>
            <a:ext cx="671996" cy="1509044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7590909" y="2751998"/>
            <a:ext cx="546560" cy="676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30373" y="389840"/>
            <a:ext cx="2539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(+) for aldehydes</a:t>
            </a:r>
          </a:p>
          <a:p>
            <a:r>
              <a:rPr lang="en-US" dirty="0" smtClean="0"/>
              <a:t>Negative (-) for ketones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15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01" y="266700"/>
            <a:ext cx="246125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Fehlings</a:t>
            </a:r>
            <a:r>
              <a:rPr lang="en-US" sz="2400" dirty="0" smtClean="0"/>
              <a:t>/</a:t>
            </a:r>
            <a:r>
              <a:rPr lang="en-US" sz="2400" dirty="0" err="1" smtClean="0"/>
              <a:t>Benidicts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80975" y="1110602"/>
            <a:ext cx="3486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Aldehyde + 2 Cu</a:t>
            </a:r>
            <a:r>
              <a:rPr lang="en-US" baseline="30000" dirty="0" smtClean="0"/>
              <a:t>+2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dirty="0" err="1" smtClean="0"/>
              <a:t>NaOH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86147" y="923863"/>
            <a:ext cx="685800" cy="371405"/>
            <a:chOff x="8081078" y="353478"/>
            <a:chExt cx="685800" cy="371405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8081078" y="724883"/>
              <a:ext cx="6858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8184970" y="353478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[O]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271947" y="1110602"/>
            <a:ext cx="378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Carboxylic Acid Salt + 2 Cu</a:t>
            </a:r>
            <a:r>
              <a:rPr lang="en-US" baseline="-25000" dirty="0" smtClean="0"/>
              <a:t>2</a:t>
            </a:r>
            <a:r>
              <a:rPr lang="en-US" dirty="0" smtClean="0"/>
              <a:t>O (s) +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3962" y="1512068"/>
            <a:ext cx="383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Visible Change:  blue to “brick red </a:t>
            </a:r>
            <a:r>
              <a:rPr lang="en-US" dirty="0" err="1" smtClean="0"/>
              <a:t>ppt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482255" y="1935786"/>
            <a:ext cx="685800" cy="371405"/>
            <a:chOff x="8081078" y="353478"/>
            <a:chExt cx="685800" cy="37140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8081078" y="724883"/>
              <a:ext cx="6858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184970" y="353478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[O]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0975" y="2121489"/>
            <a:ext cx="332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Ketone + 2 </a:t>
            </a:r>
            <a:r>
              <a:rPr lang="en-US" dirty="0"/>
              <a:t> Cu</a:t>
            </a:r>
            <a:r>
              <a:rPr lang="en-US" baseline="30000" dirty="0"/>
              <a:t>+2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dirty="0" err="1" smtClean="0"/>
              <a:t>NaOH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68055" y="2120452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58050" y="66675"/>
            <a:ext cx="182075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is oxidized?</a:t>
            </a:r>
          </a:p>
          <a:p>
            <a:r>
              <a:rPr lang="en-US" dirty="0" smtClean="0"/>
              <a:t>What is reduced?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63962" t="26191" r="18303"/>
          <a:stretch/>
        </p:blipFill>
        <p:spPr>
          <a:xfrm>
            <a:off x="6024229" y="1991786"/>
            <a:ext cx="1116822" cy="16813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82756" t="26191"/>
          <a:stretch/>
        </p:blipFill>
        <p:spPr>
          <a:xfrm>
            <a:off x="7852623" y="1958543"/>
            <a:ext cx="1085850" cy="1681315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7196055" y="2342358"/>
            <a:ext cx="546560" cy="676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898059" y="200389"/>
            <a:ext cx="2539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(+) for aldehydes</a:t>
            </a:r>
          </a:p>
          <a:p>
            <a:r>
              <a:rPr lang="en-US" dirty="0" smtClean="0"/>
              <a:t>Negative (-) for ketones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1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381000"/>
            <a:ext cx="112947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83533" y="381000"/>
            <a:ext cx="2800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Oxidation – Diagnostic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0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98" y="321625"/>
            <a:ext cx="253248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Addition Reactions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707549" y="1373860"/>
            <a:ext cx="2894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Reduction – gain bonds to H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Hydrogenation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2500" r="11944" b="28261"/>
          <a:stretch/>
        </p:blipFill>
        <p:spPr>
          <a:xfrm>
            <a:off x="3069548" y="136959"/>
            <a:ext cx="1263084" cy="83363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65313" y="1201363"/>
            <a:ext cx="3516540" cy="734332"/>
            <a:chOff x="498043" y="1165044"/>
            <a:chExt cx="3516540" cy="734332"/>
          </a:xfrm>
        </p:grpSpPr>
        <p:sp>
          <p:nvSpPr>
            <p:cNvPr id="7" name="TextBox 6"/>
            <p:cNvSpPr txBox="1"/>
            <p:nvPr/>
          </p:nvSpPr>
          <p:spPr>
            <a:xfrm>
              <a:off x="498043" y="1339925"/>
              <a:ext cx="3516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Aldehyde			Primary Alcohol</a:t>
              </a:r>
              <a:endParaRPr lang="en-US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547708" y="1165044"/>
              <a:ext cx="840295" cy="734332"/>
              <a:chOff x="4628494" y="974925"/>
              <a:chExt cx="840295" cy="73433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628494" y="974925"/>
                <a:ext cx="840295" cy="369332"/>
                <a:chOff x="2024378" y="1340370"/>
                <a:chExt cx="840295" cy="369332"/>
              </a:xfrm>
            </p:grpSpPr>
            <p:cxnSp>
              <p:nvCxnSpPr>
                <p:cNvPr id="3" name="Straight Arrow Connector 2"/>
                <p:cNvCxnSpPr/>
                <p:nvPr/>
              </p:nvCxnSpPr>
              <p:spPr>
                <a:xfrm>
                  <a:off x="2024378" y="1709702"/>
                  <a:ext cx="771365" cy="0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" name="TextBox 3"/>
                <p:cNvSpPr txBox="1"/>
                <p:nvPr/>
              </p:nvSpPr>
              <p:spPr>
                <a:xfrm>
                  <a:off x="2024378" y="1340370"/>
                  <a:ext cx="8402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[H</a:t>
                  </a:r>
                  <a:r>
                    <a:rPr lang="en-US" baseline="-25000" dirty="0" smtClean="0"/>
                    <a:t>2</a:t>
                  </a:r>
                  <a:r>
                    <a:rPr lang="en-US" dirty="0" smtClean="0"/>
                    <a:t>/Ni]</a:t>
                  </a:r>
                  <a:endParaRPr lang="en-US" dirty="0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4856921" y="1339925"/>
                <a:ext cx="3145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/>
                  <a:t>Δ</a:t>
                </a:r>
                <a:endParaRPr lang="en-US" dirty="0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96855" y="1839856"/>
            <a:ext cx="3763081" cy="734332"/>
            <a:chOff x="442564" y="1849099"/>
            <a:chExt cx="3763081" cy="734332"/>
          </a:xfrm>
        </p:grpSpPr>
        <p:sp>
          <p:nvSpPr>
            <p:cNvPr id="38" name="TextBox 37"/>
            <p:cNvSpPr txBox="1"/>
            <p:nvPr/>
          </p:nvSpPr>
          <p:spPr>
            <a:xfrm>
              <a:off x="442564" y="2029434"/>
              <a:ext cx="3763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Ketone			Secondary Alcohol</a:t>
              </a:r>
              <a:endParaRPr lang="en-US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408084" y="1849099"/>
              <a:ext cx="840295" cy="734332"/>
              <a:chOff x="4628494" y="974925"/>
              <a:chExt cx="840295" cy="73433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4628494" y="974925"/>
                <a:ext cx="840295" cy="369332"/>
                <a:chOff x="2024378" y="1340370"/>
                <a:chExt cx="840295" cy="369332"/>
              </a:xfrm>
            </p:grpSpPr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2024378" y="1709702"/>
                  <a:ext cx="771365" cy="0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/>
                <p:cNvSpPr txBox="1"/>
                <p:nvPr/>
              </p:nvSpPr>
              <p:spPr>
                <a:xfrm>
                  <a:off x="2024378" y="1340370"/>
                  <a:ext cx="8402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[H</a:t>
                  </a:r>
                  <a:r>
                    <a:rPr lang="en-US" baseline="-25000" dirty="0" smtClean="0"/>
                    <a:t>2</a:t>
                  </a:r>
                  <a:r>
                    <a:rPr lang="en-US" dirty="0" smtClean="0"/>
                    <a:t>/Ni]</a:t>
                  </a:r>
                  <a:endParaRPr lang="en-US" dirty="0"/>
                </a:p>
              </p:txBody>
            </p:sp>
          </p:grpSp>
          <p:sp>
            <p:nvSpPr>
              <p:cNvPr id="41" name="Rectangle 40"/>
              <p:cNvSpPr/>
              <p:nvPr/>
            </p:nvSpPr>
            <p:spPr>
              <a:xfrm>
                <a:off x="4856921" y="1339925"/>
                <a:ext cx="3145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/>
                  <a:t>Δ</a:t>
                </a:r>
                <a:endParaRPr lang="en-US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396855" y="3225615"/>
            <a:ext cx="3667158" cy="544768"/>
            <a:chOff x="472580" y="2986012"/>
            <a:chExt cx="3667158" cy="544768"/>
          </a:xfrm>
        </p:grpSpPr>
        <p:sp>
          <p:nvSpPr>
            <p:cNvPr id="45" name="TextBox 44"/>
            <p:cNvSpPr txBox="1"/>
            <p:nvPr/>
          </p:nvSpPr>
          <p:spPr>
            <a:xfrm>
              <a:off x="472580" y="3161448"/>
              <a:ext cx="3667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Ald</a:t>
              </a:r>
              <a:r>
                <a:rPr lang="en-US" dirty="0" smtClean="0"/>
                <a:t>/</a:t>
              </a:r>
              <a:r>
                <a:rPr lang="en-US" dirty="0" err="1" smtClean="0"/>
                <a:t>Ket</a:t>
              </a:r>
              <a:r>
                <a:rPr lang="en-US" dirty="0" smtClean="0"/>
                <a:t> + HCN			Cyanohydrin</a:t>
              </a:r>
              <a:endParaRPr lang="en-US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988561" y="2986012"/>
              <a:ext cx="771365" cy="400110"/>
              <a:chOff x="2024378" y="1340370"/>
              <a:chExt cx="771365" cy="400110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2024378" y="1709702"/>
                <a:ext cx="771365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2024378" y="1340370"/>
                <a:ext cx="7008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[OH</a:t>
                </a:r>
                <a:r>
                  <a:rPr lang="en-US" sz="2000" dirty="0" smtClean="0"/>
                  <a:t>-</a:t>
                </a:r>
                <a:r>
                  <a:rPr lang="en-US" dirty="0" smtClean="0"/>
                  <a:t>]</a:t>
                </a:r>
                <a:endParaRPr lang="en-US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45312" y="4801301"/>
            <a:ext cx="4536713" cy="1185008"/>
            <a:chOff x="423455" y="4289234"/>
            <a:chExt cx="4536713" cy="1185008"/>
          </a:xfrm>
        </p:grpSpPr>
        <p:grpSp>
          <p:nvGrpSpPr>
            <p:cNvPr id="29" name="Group 28"/>
            <p:cNvGrpSpPr/>
            <p:nvPr/>
          </p:nvGrpSpPr>
          <p:grpSpPr>
            <a:xfrm>
              <a:off x="458708" y="4289234"/>
              <a:ext cx="4501460" cy="594692"/>
              <a:chOff x="538009" y="4560834"/>
              <a:chExt cx="4501460" cy="594692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538009" y="4786194"/>
                <a:ext cx="2031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Aldehyde	+ Alcohol 	</a:t>
                </a:r>
                <a:endParaRPr lang="en-US" dirty="0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2569334" y="4560834"/>
                <a:ext cx="771366" cy="440251"/>
                <a:chOff x="5786669" y="4106010"/>
                <a:chExt cx="771366" cy="440251"/>
              </a:xfrm>
            </p:grpSpPr>
            <p:grpSp>
              <p:nvGrpSpPr>
                <p:cNvPr id="68" name="Group 67"/>
                <p:cNvGrpSpPr/>
                <p:nvPr/>
              </p:nvGrpSpPr>
              <p:grpSpPr>
                <a:xfrm>
                  <a:off x="5786670" y="4106010"/>
                  <a:ext cx="771365" cy="369332"/>
                  <a:chOff x="2024378" y="1340370"/>
                  <a:chExt cx="771365" cy="369332"/>
                </a:xfrm>
              </p:grpSpPr>
              <p:cxnSp>
                <p:nvCxnSpPr>
                  <p:cNvPr id="70" name="Straight Arrow Connector 69"/>
                  <p:cNvCxnSpPr/>
                  <p:nvPr/>
                </p:nvCxnSpPr>
                <p:spPr>
                  <a:xfrm>
                    <a:off x="2024378" y="1709702"/>
                    <a:ext cx="771365" cy="0"/>
                  </a:xfrm>
                  <a:prstGeom prst="straightConnector1">
                    <a:avLst/>
                  </a:prstGeom>
                  <a:ln w="127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2136586" y="1340370"/>
                    <a:ext cx="54694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[H</a:t>
                    </a:r>
                    <a:r>
                      <a:rPr lang="en-US" baseline="30000" dirty="0" smtClean="0"/>
                      <a:t>+</a:t>
                    </a:r>
                    <a:r>
                      <a:rPr lang="en-US" dirty="0" smtClean="0"/>
                      <a:t>]</a:t>
                    </a:r>
                    <a:endParaRPr lang="en-US" dirty="0"/>
                  </a:p>
                </p:txBody>
              </p:sp>
            </p:grpSp>
            <p:cxnSp>
              <p:nvCxnSpPr>
                <p:cNvPr id="69" name="Straight Arrow Connector 68"/>
                <p:cNvCxnSpPr/>
                <p:nvPr/>
              </p:nvCxnSpPr>
              <p:spPr>
                <a:xfrm rot="10800000">
                  <a:off x="5786669" y="4546261"/>
                  <a:ext cx="771365" cy="0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TextBox 71"/>
              <p:cNvSpPr txBox="1"/>
              <p:nvPr/>
            </p:nvSpPr>
            <p:spPr>
              <a:xfrm>
                <a:off x="3469809" y="4786194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Hemiacetal	</a:t>
                </a:r>
                <a:endParaRPr lang="en-US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423455" y="5104910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Ketone</a:t>
              </a:r>
              <a:r>
                <a:rPr lang="en-US" dirty="0"/>
                <a:t> </a:t>
              </a:r>
              <a:r>
                <a:rPr lang="en-US" dirty="0" smtClean="0"/>
                <a:t>+ Alcohol 	</a:t>
              </a:r>
              <a:endParaRPr lang="en-US" dirty="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2195456" y="4884784"/>
              <a:ext cx="771366" cy="440251"/>
              <a:chOff x="5786669" y="4106010"/>
              <a:chExt cx="771366" cy="440251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5786670" y="4106010"/>
                <a:ext cx="771365" cy="369332"/>
                <a:chOff x="2024378" y="1340370"/>
                <a:chExt cx="771365" cy="369332"/>
              </a:xfrm>
            </p:grpSpPr>
            <p:cxnSp>
              <p:nvCxnSpPr>
                <p:cNvPr id="77" name="Straight Arrow Connector 76"/>
                <p:cNvCxnSpPr/>
                <p:nvPr/>
              </p:nvCxnSpPr>
              <p:spPr>
                <a:xfrm>
                  <a:off x="2024378" y="1709702"/>
                  <a:ext cx="771365" cy="0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/>
                <p:cNvSpPr txBox="1"/>
                <p:nvPr/>
              </p:nvSpPr>
              <p:spPr>
                <a:xfrm>
                  <a:off x="2136586" y="1340370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[H</a:t>
                  </a:r>
                  <a:r>
                    <a:rPr lang="en-US" baseline="30000" dirty="0" smtClean="0"/>
                    <a:t>+</a:t>
                  </a:r>
                  <a:r>
                    <a:rPr lang="en-US" dirty="0" smtClean="0"/>
                    <a:t>]</a:t>
                  </a:r>
                  <a:endParaRPr lang="en-US" dirty="0"/>
                </a:p>
              </p:txBody>
            </p:sp>
          </p:grpSp>
          <p:cxnSp>
            <p:nvCxnSpPr>
              <p:cNvPr id="76" name="Straight Arrow Connector 75"/>
              <p:cNvCxnSpPr/>
              <p:nvPr/>
            </p:nvCxnSpPr>
            <p:spPr>
              <a:xfrm rot="10800000">
                <a:off x="5786669" y="4546261"/>
                <a:ext cx="771365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/>
            <p:cNvSpPr txBox="1"/>
            <p:nvPr/>
          </p:nvSpPr>
          <p:spPr>
            <a:xfrm>
              <a:off x="3355255" y="5104910"/>
              <a:ext cx="1130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Hemiketal</a:t>
              </a:r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632689" y="5581990"/>
            <a:ext cx="1511311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Things to add:</a:t>
            </a:r>
          </a:p>
          <a:p>
            <a:pPr algn="ctr"/>
            <a:r>
              <a:rPr lang="en-US" dirty="0" smtClean="0"/>
              <a:t>H</a:t>
            </a:r>
            <a:r>
              <a:rPr lang="en-US" baseline="-25000" dirty="0" smtClean="0"/>
              <a:t>2</a:t>
            </a:r>
          </a:p>
          <a:p>
            <a:pPr algn="ctr"/>
            <a:r>
              <a:rPr lang="en-US" dirty="0" smtClean="0"/>
              <a:t>HCN</a:t>
            </a:r>
          </a:p>
          <a:p>
            <a:pPr algn="ctr"/>
            <a:r>
              <a:rPr lang="en-US" dirty="0" smtClean="0"/>
              <a:t>R-OH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3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0" y="195559"/>
            <a:ext cx="375750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Reaction Mechanism – Yuck!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56" y="1947995"/>
            <a:ext cx="8269468" cy="282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22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3212</TotalTime>
  <Words>661</Words>
  <Application>Microsoft Office PowerPoint</Application>
  <PresentationFormat>On-screen Show (4:3)</PresentationFormat>
  <Paragraphs>194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183</cp:revision>
  <dcterms:created xsi:type="dcterms:W3CDTF">2020-03-25T15:59:49Z</dcterms:created>
  <dcterms:modified xsi:type="dcterms:W3CDTF">2023-02-08T22:58:33Z</dcterms:modified>
</cp:coreProperties>
</file>