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75" r:id="rId3"/>
    <p:sldId id="392" r:id="rId4"/>
    <p:sldId id="401" r:id="rId5"/>
    <p:sldId id="399" r:id="rId6"/>
    <p:sldId id="393" r:id="rId7"/>
    <p:sldId id="422" r:id="rId8"/>
    <p:sldId id="397" r:id="rId9"/>
    <p:sldId id="411" r:id="rId10"/>
    <p:sldId id="419" r:id="rId11"/>
    <p:sldId id="394" r:id="rId12"/>
    <p:sldId id="415" r:id="rId13"/>
    <p:sldId id="416" r:id="rId14"/>
    <p:sldId id="417" r:id="rId15"/>
    <p:sldId id="413" r:id="rId16"/>
    <p:sldId id="410" r:id="rId17"/>
    <p:sldId id="420" r:id="rId18"/>
    <p:sldId id="42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339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New Functional Groups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RHO - Aldehyde (-</a:t>
            </a:r>
            <a:r>
              <a:rPr lang="en-US" sz="1600" dirty="0"/>
              <a:t>a</a:t>
            </a:r>
            <a:r>
              <a:rPr lang="en-US" sz="1600" dirty="0" smtClean="0"/>
              <a:t>l)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R-CO-R – Ether (-one)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Hemiacetals, </a:t>
            </a:r>
            <a:r>
              <a:rPr lang="en-US" sz="1600" dirty="0" err="1" smtClean="0"/>
              <a:t>Hemiketal</a:t>
            </a:r>
            <a:r>
              <a:rPr lang="en-US" sz="1600" dirty="0" smtClean="0"/>
              <a:t>, </a:t>
            </a:r>
            <a:r>
              <a:rPr lang="en-US" sz="1600" dirty="0" err="1" smtClean="0"/>
              <a:t>Acetal</a:t>
            </a:r>
            <a:r>
              <a:rPr lang="en-US" sz="1600" dirty="0" smtClean="0"/>
              <a:t>, Ketal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Naming Rules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IMF and Physical Properties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Important </a:t>
            </a:r>
            <a:r>
              <a:rPr lang="en-US" sz="1600" dirty="0" err="1" smtClean="0"/>
              <a:t>Ald</a:t>
            </a:r>
            <a:r>
              <a:rPr lang="en-US" sz="1600" dirty="0" smtClean="0"/>
              <a:t>/Ketones</a:t>
            </a:r>
          </a:p>
          <a:p>
            <a:pPr marL="257175" indent="-257175">
              <a:buAutoNum type="arabi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84316" y="1367065"/>
            <a:ext cx="429477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23a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Aldehydes and Ketones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Name </a:t>
            </a:r>
            <a:r>
              <a:rPr lang="en-US" dirty="0" smtClean="0"/>
              <a:t>Aldehydes and Ketones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IMF and Aldehydes and Ketones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707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23.1-22.3 and 23.5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3272" y="206597"/>
            <a:ext cx="64712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2021</a:t>
            </a:r>
          </a:p>
          <a:p>
            <a:pPr algn="ctr"/>
            <a:r>
              <a:rPr lang="en-US" sz="3200" dirty="0" smtClean="0"/>
              <a:t>Lecture 23a – Aldehydes and Alcohols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1" y="257175"/>
            <a:ext cx="44208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Important Aldehydes and Ketones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3" y="2705100"/>
            <a:ext cx="8749828" cy="4038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073" y="952500"/>
            <a:ext cx="3455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Smell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Small = bad smells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Larger = good smells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Component of Carbohydrates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Lipid Metabolism Intermediates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97" y="381000"/>
            <a:ext cx="172303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Methanal</a:t>
            </a:r>
            <a:endParaRPr lang="en-US" sz="2400" dirty="0" smtClean="0"/>
          </a:p>
          <a:p>
            <a:pPr algn="ctr"/>
            <a:r>
              <a:rPr lang="en-US" dirty="0" smtClean="0"/>
              <a:t>“Formaldehyde”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897" y="1352550"/>
            <a:ext cx="5468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Poisonous (irritation up to coma/death), irritating gas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Manufacturing of polymers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1.33x10</a:t>
            </a:r>
            <a:r>
              <a:rPr lang="en-US" baseline="30000" dirty="0" smtClean="0"/>
              <a:t>9</a:t>
            </a:r>
            <a:r>
              <a:rPr lang="en-US" dirty="0" smtClean="0"/>
              <a:t> kg/year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Preserve biological </a:t>
            </a:r>
            <a:r>
              <a:rPr lang="en-US" dirty="0" err="1" smtClean="0"/>
              <a:t>specimins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863" y="236500"/>
            <a:ext cx="2752937" cy="1027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87" y="236500"/>
            <a:ext cx="2497175" cy="249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97" y="4224337"/>
            <a:ext cx="3981236" cy="2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2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061" y="381000"/>
            <a:ext cx="155670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Propanone</a:t>
            </a:r>
            <a:endParaRPr lang="en-US" sz="2400" dirty="0" smtClean="0"/>
          </a:p>
          <a:p>
            <a:pPr algn="ctr"/>
            <a:r>
              <a:rPr lang="en-US" dirty="0" smtClean="0"/>
              <a:t>“Acetone”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61" y="1285875"/>
            <a:ext cx="3745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Solvent (Fingernail polish remover)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Synthesis of explosives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Byproduct of Lipid Metabolism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1.26x10</a:t>
            </a:r>
            <a:r>
              <a:rPr lang="en-US" baseline="30000" dirty="0" smtClean="0"/>
              <a:t>8</a:t>
            </a:r>
            <a:r>
              <a:rPr lang="en-US" dirty="0" smtClean="0"/>
              <a:t> kg/year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56587" y="230267"/>
            <a:ext cx="300826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Butanone</a:t>
            </a:r>
          </a:p>
          <a:p>
            <a:pPr algn="ctr"/>
            <a:r>
              <a:rPr lang="en-US" dirty="0" smtClean="0"/>
              <a:t>“MEK or Methyl Ethyl Ketone”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4037" y="1217057"/>
            <a:ext cx="4488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Similar to Acetone but higher </a:t>
            </a:r>
            <a:r>
              <a:rPr lang="en-US" dirty="0" err="1" smtClean="0"/>
              <a:t>Bp</a:t>
            </a:r>
            <a:r>
              <a:rPr lang="en-US" dirty="0" smtClean="0"/>
              <a:t>/Lower </a:t>
            </a:r>
            <a:r>
              <a:rPr lang="en-US" dirty="0" err="1" smtClean="0"/>
              <a:t>Vp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Solvent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Dry erase markers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1.26x10</a:t>
            </a:r>
            <a:r>
              <a:rPr lang="en-US" baseline="30000" dirty="0" smtClean="0"/>
              <a:t>8</a:t>
            </a:r>
            <a:r>
              <a:rPr lang="en-US" dirty="0" smtClean="0"/>
              <a:t> kg/year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338" t="42627" r="33799" b="35199"/>
          <a:stretch/>
        </p:blipFill>
        <p:spPr>
          <a:xfrm>
            <a:off x="7124700" y="1713309"/>
            <a:ext cx="1409700" cy="981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23494" y="223709"/>
            <a:ext cx="848171" cy="9437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96735"/>
            <a:ext cx="38957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https://www.nailcarehq.com/ask-doug-purchase-acetone/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1" y="2694385"/>
            <a:ext cx="3095624" cy="3095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037" y="3504961"/>
            <a:ext cx="4062308" cy="22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46" y="152400"/>
            <a:ext cx="276069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Health and Nutrition</a:t>
            </a:r>
          </a:p>
          <a:p>
            <a:pPr algn="ctr"/>
            <a:r>
              <a:rPr lang="en-US" dirty="0" smtClean="0"/>
              <a:t>“Ketone Bodies”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96" y="1555431"/>
            <a:ext cx="7273654" cy="5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2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4" y="123825"/>
            <a:ext cx="456247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few more “Structures” to memorize for reactions tomorrow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123825"/>
            <a:ext cx="2028825" cy="111991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01084" y="1243736"/>
            <a:ext cx="1384418" cy="3245394"/>
            <a:chOff x="2014638" y="1253232"/>
            <a:chExt cx="1384418" cy="32453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2594" r="24739"/>
            <a:stretch/>
          </p:blipFill>
          <p:spPr>
            <a:xfrm>
              <a:off x="2223880" y="1253232"/>
              <a:ext cx="1077240" cy="135238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65308" y="2605613"/>
              <a:ext cx="762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1-ether</a:t>
              </a:r>
            </a:p>
            <a:p>
              <a:r>
                <a:rPr lang="en-US" sz="1200" dirty="0" smtClean="0"/>
                <a:t>1-alcohol</a:t>
              </a:r>
            </a:p>
            <a:p>
              <a:r>
                <a:rPr lang="en-US" sz="1200" dirty="0" smtClean="0"/>
                <a:t>2- R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140" y="3192412"/>
              <a:ext cx="1152525" cy="952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014638" y="4221627"/>
              <a:ext cx="13844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2-ethoxy-2-butanol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3244" y="1253233"/>
            <a:ext cx="1590564" cy="3245393"/>
            <a:chOff x="313244" y="1253233"/>
            <a:chExt cx="1590564" cy="32453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78116"/>
            <a:stretch/>
          </p:blipFill>
          <p:spPr>
            <a:xfrm>
              <a:off x="582963" y="1253233"/>
              <a:ext cx="1039984" cy="13523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80312" y="2605613"/>
              <a:ext cx="7620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1-ether</a:t>
              </a:r>
            </a:p>
            <a:p>
              <a:r>
                <a:rPr lang="en-US" sz="1200" dirty="0" smtClean="0"/>
                <a:t>1-alcohol</a:t>
              </a:r>
            </a:p>
            <a:p>
              <a:r>
                <a:rPr lang="en-US" sz="1200" dirty="0" smtClean="0"/>
                <a:t>1- H</a:t>
              </a:r>
            </a:p>
            <a:p>
              <a:r>
                <a:rPr lang="en-US" sz="1200" dirty="0" smtClean="0"/>
                <a:t>1- R</a:t>
              </a:r>
              <a:endParaRPr lang="en-US" sz="12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51" y="3416814"/>
              <a:ext cx="1143000" cy="70485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13244" y="4221627"/>
              <a:ext cx="15905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1-methoxy-1-propanol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23228" y="1291547"/>
            <a:ext cx="1401217" cy="3222090"/>
            <a:chOff x="3896180" y="1282474"/>
            <a:chExt cx="1401217" cy="32220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6174" r="50895"/>
            <a:stretch/>
          </p:blipFill>
          <p:spPr>
            <a:xfrm>
              <a:off x="4141417" y="1282474"/>
              <a:ext cx="1089765" cy="135238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94176" y="2668218"/>
              <a:ext cx="6471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  <a:r>
                <a:rPr lang="en-US" sz="1200" dirty="0" smtClean="0"/>
                <a:t>-ether</a:t>
              </a:r>
            </a:p>
            <a:p>
              <a:r>
                <a:rPr lang="en-US" sz="1200" dirty="0" smtClean="0"/>
                <a:t>1 - H</a:t>
              </a:r>
            </a:p>
            <a:p>
              <a:r>
                <a:rPr lang="en-US" sz="1200" dirty="0" smtClean="0"/>
                <a:t>1 - R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0572" y="3411908"/>
              <a:ext cx="1143000" cy="78105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896180" y="4227565"/>
              <a:ext cx="14012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1,1-diethoxyethane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1054" y="1053698"/>
            <a:ext cx="2009076" cy="3463887"/>
            <a:chOff x="5071273" y="1243736"/>
            <a:chExt cx="2009076" cy="34638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8085"/>
            <a:stretch/>
          </p:blipFill>
          <p:spPr>
            <a:xfrm>
              <a:off x="5718687" y="1243736"/>
              <a:ext cx="1041480" cy="13523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846921" y="2605613"/>
              <a:ext cx="66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  <a:r>
                <a:rPr lang="en-US" sz="1200" dirty="0" smtClean="0"/>
                <a:t>-ether</a:t>
              </a:r>
            </a:p>
            <a:p>
              <a:r>
                <a:rPr lang="en-US" sz="1200" dirty="0" smtClean="0"/>
                <a:t>2- R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674" y="3192412"/>
              <a:ext cx="899359" cy="101769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071273" y="4430624"/>
              <a:ext cx="20090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2,2-diethoxy-3-methylbutane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126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504950"/>
            <a:ext cx="5314676" cy="293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" y="142875"/>
            <a:ext cx="189840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Another 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23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6425" y="249108"/>
            <a:ext cx="361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Alcohols, Ethers, Aldehydes, Ketones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2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26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49" y="346525"/>
            <a:ext cx="154914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Aldehyde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089907" y="5736747"/>
            <a:ext cx="29773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ID/Name 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Geometry (Shape and Angle)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Important Use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94377" y="6044523"/>
            <a:ext cx="169629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Bond Angle: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194377" y="5505914"/>
            <a:ext cx="1032655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Shape: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4149" y="243807"/>
            <a:ext cx="121308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Ketone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8506" r="53912"/>
          <a:stretch/>
        </p:blipFill>
        <p:spPr>
          <a:xfrm>
            <a:off x="1890675" y="1092330"/>
            <a:ext cx="1221423" cy="13954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54714" t="49209"/>
          <a:stretch/>
        </p:blipFill>
        <p:spPr>
          <a:xfrm>
            <a:off x="6077325" y="869745"/>
            <a:ext cx="1200150" cy="13763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3509" r="9704" b="61687"/>
          <a:stretch/>
        </p:blipFill>
        <p:spPr>
          <a:xfrm>
            <a:off x="4114799" y="71440"/>
            <a:ext cx="1504950" cy="1038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42" t="4406" r="89825" b="38461"/>
          <a:stretch/>
        </p:blipFill>
        <p:spPr>
          <a:xfrm>
            <a:off x="614202" y="1380837"/>
            <a:ext cx="856648" cy="11069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4679" t="5262" r="76681" b="40006"/>
          <a:stretch/>
        </p:blipFill>
        <p:spPr>
          <a:xfrm>
            <a:off x="7802421" y="953088"/>
            <a:ext cx="895150" cy="1209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7474" t="47917" r="3021" b="18889"/>
          <a:stretch/>
        </p:blipFill>
        <p:spPr>
          <a:xfrm>
            <a:off x="5928484" y="2505740"/>
            <a:ext cx="2697981" cy="2276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44167" t="50295" r="37388" b="22477"/>
          <a:stretch/>
        </p:blipFill>
        <p:spPr>
          <a:xfrm>
            <a:off x="1030905" y="2710328"/>
            <a:ext cx="1686627" cy="18673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8058" y="346525"/>
            <a:ext cx="908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RC</a:t>
            </a:r>
            <a:r>
              <a:rPr lang="en-US" sz="2400" dirty="0" smtClean="0">
                <a:solidFill>
                  <a:srgbClr val="FF0000"/>
                </a:solidFill>
              </a:rPr>
              <a:t>HO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6800" y="272698"/>
            <a:ext cx="87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CO</a:t>
            </a:r>
            <a:r>
              <a:rPr lang="en-US" sz="2400" dirty="0" smtClean="0"/>
              <a:t>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320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390525"/>
            <a:ext cx="33572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Intermolecular Forces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3375" y="1188019"/>
            <a:ext cx="330090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IMF = Dipole-Dipole (DD)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92278" y="5955822"/>
            <a:ext cx="348448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Sketch DD between 2 </a:t>
            </a:r>
            <a:r>
              <a:rPr lang="en-US" sz="1600" dirty="0" err="1" smtClean="0"/>
              <a:t>ald</a:t>
            </a:r>
            <a:r>
              <a:rPr lang="en-US" sz="1600" dirty="0" smtClean="0"/>
              <a:t>/</a:t>
            </a:r>
            <a:r>
              <a:rPr lang="en-US" sz="1600" dirty="0" err="1" smtClean="0"/>
              <a:t>ket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Sketch HB between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and </a:t>
            </a:r>
            <a:r>
              <a:rPr lang="en-US" sz="1600" dirty="0" err="1" smtClean="0"/>
              <a:t>ald</a:t>
            </a:r>
            <a:r>
              <a:rPr lang="en-US" sz="1600" dirty="0" smtClean="0"/>
              <a:t>/</a:t>
            </a:r>
            <a:r>
              <a:rPr lang="en-US" sz="1600" dirty="0" err="1" smtClean="0"/>
              <a:t>ket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42" t="41926" r="73403" b="43792"/>
          <a:stretch/>
        </p:blipFill>
        <p:spPr>
          <a:xfrm>
            <a:off x="1581150" y="1847758"/>
            <a:ext cx="895350" cy="1095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7637" t="36853" r="11824" b="21041"/>
          <a:stretch/>
        </p:blipFill>
        <p:spPr>
          <a:xfrm>
            <a:off x="423384" y="4465014"/>
            <a:ext cx="2780098" cy="2165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9416"/>
          <a:stretch/>
        </p:blipFill>
        <p:spPr>
          <a:xfrm>
            <a:off x="333375" y="3171473"/>
            <a:ext cx="3431430" cy="117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184971"/>
            <a:ext cx="32657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IMF’s – Boiling Points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3375" y="1178867"/>
            <a:ext cx="1652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Bp</a:t>
            </a:r>
            <a:r>
              <a:rPr lang="en-US" sz="2400" dirty="0" smtClean="0"/>
              <a:t> </a:t>
            </a:r>
            <a:r>
              <a:rPr lang="el-GR" sz="2400" dirty="0" smtClean="0"/>
              <a:t>α</a:t>
            </a:r>
            <a:r>
              <a:rPr lang="en-US" sz="2400" dirty="0" smtClean="0"/>
              <a:t> IMF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Bp</a:t>
            </a:r>
            <a:r>
              <a:rPr lang="en-US" sz="2400" dirty="0" smtClean="0"/>
              <a:t> </a:t>
            </a:r>
            <a:r>
              <a:rPr lang="el-GR" sz="2400" dirty="0" smtClean="0"/>
              <a:t>α</a:t>
            </a:r>
            <a:r>
              <a:rPr lang="en-US" sz="2400" dirty="0" smtClean="0"/>
              <a:t> Size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86450" y="6204256"/>
            <a:ext cx="317126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Explain </a:t>
            </a:r>
            <a:r>
              <a:rPr lang="en-US" sz="1600" dirty="0" err="1" smtClean="0"/>
              <a:t>Bp</a:t>
            </a:r>
            <a:r>
              <a:rPr lang="en-US" sz="1600" dirty="0" smtClean="0"/>
              <a:t>/</a:t>
            </a:r>
            <a:r>
              <a:rPr lang="en-US" sz="1600" dirty="0" err="1" smtClean="0"/>
              <a:t>Mp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840" y="1795222"/>
            <a:ext cx="5857876" cy="4386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25" y="6207737"/>
            <a:ext cx="545591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Alkane/</a:t>
            </a:r>
            <a:r>
              <a:rPr lang="en-US" sz="2400" dirty="0" err="1" smtClean="0"/>
              <a:t>ene</a:t>
            </a:r>
            <a:r>
              <a:rPr lang="en-US" sz="2400" dirty="0" smtClean="0"/>
              <a:t>/</a:t>
            </a:r>
            <a:r>
              <a:rPr lang="en-US" sz="2400" dirty="0" err="1" smtClean="0"/>
              <a:t>yne</a:t>
            </a:r>
            <a:r>
              <a:rPr lang="en-US" sz="2400" dirty="0" smtClean="0"/>
              <a:t> &lt; ether &lt;</a:t>
            </a:r>
            <a:r>
              <a:rPr lang="en-US" sz="2400" dirty="0" err="1" smtClean="0"/>
              <a:t>ald</a:t>
            </a:r>
            <a:r>
              <a:rPr lang="en-US" sz="2400" dirty="0" smtClean="0"/>
              <a:t>/</a:t>
            </a:r>
            <a:r>
              <a:rPr lang="en-US" sz="2400" dirty="0" err="1" smtClean="0"/>
              <a:t>ket</a:t>
            </a:r>
            <a:r>
              <a:rPr lang="en-US" sz="2400" dirty="0" smtClean="0"/>
              <a:t> &lt; alcohol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98" y="0"/>
            <a:ext cx="5453062" cy="177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5" y="390525"/>
            <a:ext cx="152638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Solubility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63283" y="5714107"/>
            <a:ext cx="250395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Explain Solubility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Like Dissolved Like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Oil and Water don’t mix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36" y="0"/>
            <a:ext cx="4161905" cy="3228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2620" b="33463"/>
          <a:stretch/>
        </p:blipFill>
        <p:spPr>
          <a:xfrm>
            <a:off x="5024712" y="3221954"/>
            <a:ext cx="3423963" cy="2266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1795" t="34527" r="8631" b="16350"/>
          <a:stretch/>
        </p:blipFill>
        <p:spPr>
          <a:xfrm>
            <a:off x="114302" y="1106905"/>
            <a:ext cx="3039664" cy="2829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896" t="39883" r="50924" b="16187"/>
          <a:stretch/>
        </p:blipFill>
        <p:spPr>
          <a:xfrm>
            <a:off x="333375" y="4408371"/>
            <a:ext cx="2820591" cy="23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8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074" y="1573045"/>
            <a:ext cx="116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Suffix = -al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0194" y="1221970"/>
            <a:ext cx="144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FG = lowest 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074" y="910604"/>
            <a:ext cx="21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Longest Chain has FG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075" y="266700"/>
            <a:ext cx="25141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Aldehydes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657975" y="6197025"/>
            <a:ext cx="23902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Name/Draw Molecules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01140" y="2533557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6257" y="1863523"/>
            <a:ext cx="150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= NO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657975" y="148562"/>
            <a:ext cx="22262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Ketones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680548" y="1388379"/>
            <a:ext cx="135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Suffix = -one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691668" y="1037304"/>
            <a:ext cx="144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FG = lowest #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80548" y="725938"/>
            <a:ext cx="21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Longest Chain has FG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657731" y="1678857"/>
            <a:ext cx="153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= YES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96" y="3203591"/>
            <a:ext cx="1790700" cy="1054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78" y="4943475"/>
            <a:ext cx="1708118" cy="150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6189" y="1948431"/>
            <a:ext cx="154088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Always #1 (don’t include – redundant)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336" y="2400081"/>
            <a:ext cx="1661747" cy="90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36" y="4491037"/>
            <a:ext cx="1645229" cy="9048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47303" y="3730989"/>
            <a:ext cx="3776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51" y="230752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819150"/>
            <a:ext cx="1981200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95737"/>
            <a:ext cx="1981200" cy="1298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" y="1203537"/>
            <a:ext cx="2424113" cy="915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7" y="3371850"/>
            <a:ext cx="1890713" cy="16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8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855716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1135169"/>
            <a:ext cx="3028950" cy="15144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51" y="3790949"/>
            <a:ext cx="3028950" cy="15144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34444" t="17555" r="22889" b="19333"/>
          <a:stretch/>
        </p:blipFill>
        <p:spPr>
          <a:xfrm>
            <a:off x="6141701" y="3790949"/>
            <a:ext cx="1447801" cy="21415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1051" y="230752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38275" y="230752"/>
            <a:ext cx="15111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-OH = </a:t>
            </a:r>
            <a:r>
              <a:rPr lang="en-US" dirty="0" err="1" smtClean="0"/>
              <a:t>hydroxy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4707</TotalTime>
  <Words>347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220</cp:revision>
  <dcterms:created xsi:type="dcterms:W3CDTF">2020-03-25T15:59:49Z</dcterms:created>
  <dcterms:modified xsi:type="dcterms:W3CDTF">2023-02-01T18:23:01Z</dcterms:modified>
</cp:coreProperties>
</file>