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75" r:id="rId3"/>
    <p:sldId id="378" r:id="rId4"/>
    <p:sldId id="376" r:id="rId5"/>
    <p:sldId id="377" r:id="rId6"/>
    <p:sldId id="379" r:id="rId7"/>
    <p:sldId id="380" r:id="rId8"/>
    <p:sldId id="381" r:id="rId9"/>
    <p:sldId id="382" r:id="rId10"/>
    <p:sldId id="383" r:id="rId11"/>
    <p:sldId id="385" r:id="rId12"/>
    <p:sldId id="386" r:id="rId13"/>
    <p:sldId id="384" r:id="rId14"/>
    <p:sldId id="387" r:id="rId15"/>
    <p:sldId id="389" r:id="rId16"/>
    <p:sldId id="390" r:id="rId17"/>
    <p:sldId id="388" r:id="rId18"/>
    <p:sldId id="391" r:id="rId19"/>
    <p:sldId id="392" r:id="rId20"/>
    <p:sldId id="397" r:id="rId21"/>
    <p:sldId id="393" r:id="rId22"/>
    <p:sldId id="394" r:id="rId23"/>
    <p:sldId id="395" r:id="rId24"/>
    <p:sldId id="39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3" d="100"/>
          <a:sy n="93" d="100"/>
        </p:scale>
        <p:origin x="45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E735B-9C3A-43D6-B9FE-096E531F1232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ACCA3-5C81-4B3C-BA4D-01FAA7BD34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2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0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77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2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5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4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82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5C3A7-410D-4FD7-9055-E25D6E92A51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6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C3A7-410D-4FD7-9055-E25D6E92A517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CCA0-5664-45B9-AD03-D12E1DF1B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056" y="1367065"/>
            <a:ext cx="4294772" cy="283154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Overview/Topics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ID 1°, 2°, and 3° alcohols</a:t>
            </a:r>
          </a:p>
          <a:p>
            <a:pPr marL="257175" indent="-257175">
              <a:buAutoNum type="arabicPeriod"/>
            </a:pPr>
            <a:r>
              <a:rPr lang="en-US" sz="1600" dirty="0" smtClean="0"/>
              <a:t>Reactions!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Oxidation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Dehydration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Esterification (Dehydration)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Alkaline Hydrolysis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smtClean="0"/>
              <a:t>Diagnostic Tests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Lucas Test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sz="1600" dirty="0" smtClean="0"/>
              <a:t>Chromic Acid Test</a:t>
            </a:r>
          </a:p>
          <a:p>
            <a:pPr lvl="1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693841" y="1490890"/>
            <a:ext cx="429477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Skills to Master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HW </a:t>
            </a:r>
            <a:r>
              <a:rPr lang="en-US" dirty="0" smtClean="0"/>
              <a:t>22b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7056" y="6032613"/>
            <a:ext cx="4294772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Read</a:t>
            </a:r>
          </a:p>
          <a:p>
            <a:r>
              <a:rPr lang="en-US" dirty="0" smtClean="0"/>
              <a:t>Chapter </a:t>
            </a:r>
            <a:r>
              <a:rPr lang="en-US" dirty="0" smtClean="0"/>
              <a:t>22.5 and 22.10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48768" y="206597"/>
            <a:ext cx="79602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CHE 102 Spring 2021</a:t>
            </a:r>
          </a:p>
          <a:p>
            <a:pPr algn="ctr"/>
            <a:r>
              <a:rPr lang="en-US" sz="3200" dirty="0" smtClean="0"/>
              <a:t>Lecture </a:t>
            </a:r>
            <a:r>
              <a:rPr lang="en-US" sz="3200" dirty="0" smtClean="0"/>
              <a:t>22b </a:t>
            </a:r>
            <a:r>
              <a:rPr lang="en-US" sz="3200" dirty="0" smtClean="0"/>
              <a:t>– </a:t>
            </a:r>
            <a:r>
              <a:rPr lang="en-US" sz="3200" dirty="0" smtClean="0"/>
              <a:t>Reactions of Alcohols and Ethers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906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475" y="381000"/>
            <a:ext cx="112947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83533" y="381000"/>
            <a:ext cx="2265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Dehydration – 3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86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475" y="381000"/>
            <a:ext cx="112947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83533" y="381000"/>
            <a:ext cx="2240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Dehydration – 3 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7750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475" y="381000"/>
            <a:ext cx="1109663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879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64" y="298764"/>
            <a:ext cx="2513188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Alkaline Hydrolysis</a:t>
            </a:r>
            <a:endParaRPr lang="en-US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298764" y="1358020"/>
            <a:ext cx="4736874" cy="369332"/>
            <a:chOff x="742384" y="1557196"/>
            <a:chExt cx="4736874" cy="369332"/>
          </a:xfrm>
        </p:grpSpPr>
        <p:sp>
          <p:nvSpPr>
            <p:cNvPr id="3" name="TextBox 2"/>
            <p:cNvSpPr txBox="1"/>
            <p:nvPr/>
          </p:nvSpPr>
          <p:spPr>
            <a:xfrm>
              <a:off x="742384" y="1557196"/>
              <a:ext cx="47368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Alkyl Halide + Strong Base		Alcohol + Salt </a:t>
              </a:r>
              <a:endParaRPr lang="en-US" dirty="0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3282809" y="1764023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5748951" y="1358020"/>
            <a:ext cx="2986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(Substitution or “Na loves Cl”)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6619" y="2140277"/>
            <a:ext cx="112947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6619" y="4980161"/>
            <a:ext cx="1109663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2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64" y="298764"/>
            <a:ext cx="2165336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Diagnostic Tests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00692" y="914400"/>
            <a:ext cx="542231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Differentiate between Functional Groups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“Normal Reactions” associated with a visible change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Know what it tests for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Know what a + test looks like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Know what a – test looks like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Write an example reaction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47406" y="114098"/>
            <a:ext cx="85638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038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069" y="370683"/>
            <a:ext cx="2394695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Chromic Acid Test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5069" y="1212351"/>
            <a:ext cx="72472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Exactly the same as Oxidation Reactions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Positive Test (+) = 1°/2° Alcohol (color change: red/orange →blue/green)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Negative Test (-) = 3° Alcohol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289359" y="278349"/>
            <a:ext cx="1584088" cy="646331"/>
            <a:chOff x="2929764" y="2547991"/>
            <a:chExt cx="1584088" cy="646331"/>
          </a:xfrm>
        </p:grpSpPr>
        <p:sp>
          <p:nvSpPr>
            <p:cNvPr id="4" name="TextBox 3"/>
            <p:cNvSpPr txBox="1"/>
            <p:nvPr/>
          </p:nvSpPr>
          <p:spPr>
            <a:xfrm>
              <a:off x="2929764" y="2547991"/>
              <a:ext cx="15840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</a:t>
              </a:r>
              <a:r>
                <a:rPr lang="en-US" baseline="-25000" dirty="0" smtClean="0"/>
                <a:t>2</a:t>
              </a:r>
              <a:r>
                <a:rPr lang="en-US" dirty="0" smtClean="0"/>
                <a:t>Cr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r>
                <a:rPr lang="en-US" baseline="-25000" dirty="0" smtClean="0"/>
                <a:t>7</a:t>
              </a:r>
              <a:r>
                <a:rPr lang="en-US" dirty="0" smtClean="0"/>
                <a:t>/H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SO</a:t>
              </a:r>
              <a:r>
                <a:rPr lang="en-US" baseline="-25000" dirty="0" smtClean="0"/>
                <a:t>4</a:t>
              </a:r>
            </a:p>
            <a:p>
              <a:pPr algn="ctr"/>
              <a:r>
                <a:rPr lang="en-US" dirty="0"/>
                <a:t>Δ</a:t>
              </a:r>
            </a:p>
          </p:txBody>
        </p:sp>
        <p:cxnSp>
          <p:nvCxnSpPr>
            <p:cNvPr id="5" name="Straight Arrow Connector 4"/>
            <p:cNvCxnSpPr/>
            <p:nvPr/>
          </p:nvCxnSpPr>
          <p:spPr>
            <a:xfrm flipV="1">
              <a:off x="3003576" y="2917861"/>
              <a:ext cx="1424586" cy="317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268625" y="2610244"/>
            <a:ext cx="5724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1° Alcohol				Aldehyde + H</a:t>
            </a:r>
            <a:r>
              <a:rPr lang="en-US" baseline="-25000" dirty="0" smtClean="0"/>
              <a:t>2</a:t>
            </a:r>
            <a:r>
              <a:rPr lang="en-US" dirty="0" smtClean="0"/>
              <a:t>O 			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68625" y="3350981"/>
            <a:ext cx="526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2° Alcohol				Ketone + H</a:t>
            </a:r>
            <a:r>
              <a:rPr lang="en-US" baseline="-25000" dirty="0" smtClean="0"/>
              <a:t>2</a:t>
            </a:r>
            <a:r>
              <a:rPr lang="en-US" dirty="0" smtClean="0"/>
              <a:t>O 			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5050" y="4091718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3° Alcohol				NR	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1368116" y="2465219"/>
            <a:ext cx="1584088" cy="646331"/>
            <a:chOff x="2929764" y="2547991"/>
            <a:chExt cx="1584088" cy="646331"/>
          </a:xfrm>
        </p:grpSpPr>
        <p:sp>
          <p:nvSpPr>
            <p:cNvPr id="30" name="TextBox 29"/>
            <p:cNvSpPr txBox="1"/>
            <p:nvPr/>
          </p:nvSpPr>
          <p:spPr>
            <a:xfrm>
              <a:off x="2929764" y="2547991"/>
              <a:ext cx="15840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</a:t>
              </a:r>
              <a:r>
                <a:rPr lang="en-US" baseline="-25000" dirty="0" smtClean="0"/>
                <a:t>2</a:t>
              </a:r>
              <a:r>
                <a:rPr lang="en-US" dirty="0" smtClean="0"/>
                <a:t>Cr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r>
                <a:rPr lang="en-US" baseline="-25000" dirty="0" smtClean="0"/>
                <a:t>7</a:t>
              </a:r>
              <a:r>
                <a:rPr lang="en-US" dirty="0" smtClean="0"/>
                <a:t>/H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SO</a:t>
              </a:r>
              <a:r>
                <a:rPr lang="en-US" baseline="-25000" dirty="0" smtClean="0"/>
                <a:t>4</a:t>
              </a:r>
            </a:p>
            <a:p>
              <a:pPr algn="ctr"/>
              <a:r>
                <a:rPr lang="en-US" dirty="0"/>
                <a:t>Δ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3003576" y="2917861"/>
              <a:ext cx="1424586" cy="317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1368116" y="3204421"/>
            <a:ext cx="1584088" cy="646331"/>
            <a:chOff x="2929764" y="2547991"/>
            <a:chExt cx="1584088" cy="646331"/>
          </a:xfrm>
        </p:grpSpPr>
        <p:sp>
          <p:nvSpPr>
            <p:cNvPr id="34" name="TextBox 33"/>
            <p:cNvSpPr txBox="1"/>
            <p:nvPr/>
          </p:nvSpPr>
          <p:spPr>
            <a:xfrm>
              <a:off x="2929764" y="2547991"/>
              <a:ext cx="15840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</a:t>
              </a:r>
              <a:r>
                <a:rPr lang="en-US" baseline="-25000" dirty="0" smtClean="0"/>
                <a:t>2</a:t>
              </a:r>
              <a:r>
                <a:rPr lang="en-US" dirty="0" smtClean="0"/>
                <a:t>Cr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r>
                <a:rPr lang="en-US" baseline="-25000" dirty="0" smtClean="0"/>
                <a:t>7</a:t>
              </a:r>
              <a:r>
                <a:rPr lang="en-US" dirty="0" smtClean="0"/>
                <a:t>/H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SO</a:t>
              </a:r>
              <a:r>
                <a:rPr lang="en-US" baseline="-25000" dirty="0" smtClean="0"/>
                <a:t>4</a:t>
              </a:r>
            </a:p>
            <a:p>
              <a:pPr algn="ctr"/>
              <a:r>
                <a:rPr lang="en-US" dirty="0"/>
                <a:t>Δ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3003576" y="2917861"/>
              <a:ext cx="1424586" cy="317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368116" y="3943623"/>
            <a:ext cx="1584088" cy="646331"/>
            <a:chOff x="2929764" y="2547991"/>
            <a:chExt cx="1584088" cy="646331"/>
          </a:xfrm>
        </p:grpSpPr>
        <p:sp>
          <p:nvSpPr>
            <p:cNvPr id="37" name="TextBox 36"/>
            <p:cNvSpPr txBox="1"/>
            <p:nvPr/>
          </p:nvSpPr>
          <p:spPr>
            <a:xfrm>
              <a:off x="2929764" y="2547991"/>
              <a:ext cx="158408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</a:t>
              </a:r>
              <a:r>
                <a:rPr lang="en-US" baseline="-25000" dirty="0" smtClean="0"/>
                <a:t>2</a:t>
              </a:r>
              <a:r>
                <a:rPr lang="en-US" dirty="0" smtClean="0"/>
                <a:t>Cr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</a:t>
              </a:r>
              <a:r>
                <a:rPr lang="en-US" baseline="-25000" dirty="0" smtClean="0"/>
                <a:t>7</a:t>
              </a:r>
              <a:r>
                <a:rPr lang="en-US" dirty="0" smtClean="0"/>
                <a:t>/H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SO</a:t>
              </a:r>
              <a:r>
                <a:rPr lang="en-US" baseline="-25000" dirty="0" smtClean="0"/>
                <a:t>4</a:t>
              </a:r>
            </a:p>
            <a:p>
              <a:pPr algn="ctr"/>
              <a:r>
                <a:rPr lang="en-US" dirty="0"/>
                <a:t>Δ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flipV="1">
              <a:off x="3003576" y="2917861"/>
              <a:ext cx="1424586" cy="3175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4873447" y="2603718"/>
            <a:ext cx="4271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(Visible Change: orange/red → blue/green)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787757" y="3342920"/>
            <a:ext cx="4271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(Visible Change: orange/red → blue/green) </a:t>
            </a:r>
          </a:p>
        </p:txBody>
      </p:sp>
    </p:spTree>
    <p:extLst>
      <p:ext uri="{BB962C8B-B14F-4D97-AF65-F5344CB8AC3E}">
        <p14:creationId xmlns:p14="http://schemas.microsoft.com/office/powerpoint/2010/main" val="2918479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893" y="321751"/>
            <a:ext cx="112947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050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64" y="298764"/>
            <a:ext cx="1436868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Lucas Test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5069" y="1212351"/>
            <a:ext cx="440563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Substitution Reactions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Rate of Reaction is Key – Formation of </a:t>
            </a:r>
            <a:r>
              <a:rPr lang="en-US" dirty="0" err="1" smtClean="0"/>
              <a:t>ppt</a:t>
            </a:r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3° Alcohol = Fast &lt; 1 min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2° </a:t>
            </a:r>
            <a:r>
              <a:rPr lang="en-US" dirty="0"/>
              <a:t>Alcohol = </a:t>
            </a:r>
            <a:r>
              <a:rPr lang="en-US" dirty="0" smtClean="0"/>
              <a:t>Slow </a:t>
            </a:r>
            <a:r>
              <a:rPr lang="en-US" dirty="0"/>
              <a:t>&lt; </a:t>
            </a:r>
            <a:r>
              <a:rPr lang="en-US" dirty="0" smtClean="0"/>
              <a:t>5-15 </a:t>
            </a:r>
            <a:r>
              <a:rPr lang="en-US" dirty="0"/>
              <a:t>min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dirty="0" smtClean="0"/>
              <a:t>1° </a:t>
            </a:r>
            <a:r>
              <a:rPr lang="en-US" dirty="0"/>
              <a:t>Alcohol = </a:t>
            </a:r>
            <a:r>
              <a:rPr lang="en-US" dirty="0" smtClean="0"/>
              <a:t>NR or &gt; 30 </a:t>
            </a:r>
            <a:r>
              <a:rPr lang="en-US" dirty="0"/>
              <a:t>min</a:t>
            </a:r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2337" y="3328826"/>
            <a:ext cx="4663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Alcohol + </a:t>
            </a:r>
            <a:r>
              <a:rPr lang="en-US" dirty="0" err="1" smtClean="0"/>
              <a:t>HCl</a:t>
            </a:r>
            <a:r>
              <a:rPr lang="en-US" dirty="0" smtClean="0"/>
              <a:t> 			Alkyl Chloride (s) +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928047" y="3149486"/>
            <a:ext cx="809837" cy="373046"/>
            <a:chOff x="2929764" y="2547991"/>
            <a:chExt cx="809837" cy="373046"/>
          </a:xfrm>
        </p:grpSpPr>
        <p:sp>
          <p:nvSpPr>
            <p:cNvPr id="11" name="TextBox 10"/>
            <p:cNvSpPr txBox="1"/>
            <p:nvPr/>
          </p:nvSpPr>
          <p:spPr>
            <a:xfrm>
              <a:off x="2929764" y="2547991"/>
              <a:ext cx="8098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[ZnCl</a:t>
              </a:r>
              <a:r>
                <a:rPr lang="en-US" baseline="-25000" dirty="0" smtClean="0"/>
                <a:t>2</a:t>
              </a:r>
              <a:r>
                <a:rPr lang="en-US" dirty="0" smtClean="0"/>
                <a:t>]</a:t>
              </a:r>
              <a:endParaRPr lang="en-US" baseline="-25000" dirty="0" smtClean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 flipV="1">
              <a:off x="3003576" y="2917323"/>
              <a:ext cx="736025" cy="371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5589142" y="3336009"/>
            <a:ext cx="3002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(Note the speed of formation)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5522" y="4111819"/>
            <a:ext cx="112947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104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538" y="459532"/>
            <a:ext cx="1109663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41124" y="459532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Diagnostic Tests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890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499" y="369870"/>
            <a:ext cx="137396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Summary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49425" y="1181528"/>
            <a:ext cx="1980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Reaction Type</a:t>
            </a:r>
            <a:endParaRPr lang="en-US" sz="24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786375" y="1181521"/>
            <a:ext cx="1669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Mechanism</a:t>
            </a:r>
            <a:endParaRPr lang="en-US" sz="24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7430378" y="1181523"/>
            <a:ext cx="780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err="1" smtClean="0"/>
              <a:t>Misc</a:t>
            </a:r>
            <a:endParaRPr lang="en-US" sz="24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08392" y="1890445"/>
            <a:ext cx="1091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Oxidation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755811" y="1787933"/>
            <a:ext cx="685800" cy="371405"/>
            <a:chOff x="8081078" y="353478"/>
            <a:chExt cx="685800" cy="371405"/>
          </a:xfrm>
        </p:grpSpPr>
        <p:cxnSp>
          <p:nvCxnSpPr>
            <p:cNvPr id="8" name="Straight Arrow Connector 7"/>
            <p:cNvCxnSpPr/>
            <p:nvPr/>
          </p:nvCxnSpPr>
          <p:spPr>
            <a:xfrm>
              <a:off x="8081078" y="724883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8184970" y="353478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[O]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592170" y="1181521"/>
            <a:ext cx="14586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 smtClean="0"/>
              <a:t>Recognize</a:t>
            </a:r>
            <a:endParaRPr lang="en-US" sz="2400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5014018" y="1751945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Memorize</a:t>
            </a:r>
          </a:p>
          <a:p>
            <a:pPr algn="ctr"/>
            <a:r>
              <a:rPr lang="en-US" dirty="0" smtClean="0"/>
              <a:t>Gain Bond 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8392" y="3308009"/>
            <a:ext cx="1341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Dehydration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755811" y="3123343"/>
            <a:ext cx="771365" cy="369332"/>
            <a:chOff x="2024378" y="1340370"/>
            <a:chExt cx="771365" cy="369332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2024378" y="1709702"/>
              <a:ext cx="771365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024378" y="1340370"/>
              <a:ext cx="7713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[-H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O]</a:t>
              </a:r>
              <a:endParaRPr lang="en-US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965212" y="3287258"/>
            <a:ext cx="158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the Water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70180" y="4725573"/>
            <a:ext cx="1322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Substitution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453114" y="4540907"/>
            <a:ext cx="2031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2 Reactants</a:t>
            </a:r>
          </a:p>
          <a:p>
            <a:pPr algn="ctr"/>
            <a:r>
              <a:rPr lang="en-US" dirty="0" smtClean="0"/>
              <a:t>(not </a:t>
            </a:r>
            <a:r>
              <a:rPr lang="en-US" dirty="0" err="1" smtClean="0"/>
              <a:t>Oxid</a:t>
            </a:r>
            <a:r>
              <a:rPr lang="en-US" dirty="0" smtClean="0"/>
              <a:t> or </a:t>
            </a:r>
            <a:r>
              <a:rPr lang="en-US" dirty="0" err="1" smtClean="0"/>
              <a:t>Dehyd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79138" y="4679407"/>
            <a:ext cx="683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Swap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430378" y="4587312"/>
            <a:ext cx="1207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 loves Cl</a:t>
            </a:r>
          </a:p>
          <a:p>
            <a:r>
              <a:rPr lang="en-US" dirty="0" smtClean="0"/>
              <a:t>Lucas Test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055528" y="1787894"/>
            <a:ext cx="1845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Chromic Acid Test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892782" y="419132"/>
            <a:ext cx="2682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 Reaction → 3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140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47650"/>
            <a:ext cx="1917063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Review Topics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0418" y="945222"/>
            <a:ext cx="39773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Primary/Secondary/Tertiary Alcohols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Saytzeff’s</a:t>
            </a:r>
            <a:r>
              <a:rPr lang="en-US" dirty="0"/>
              <a:t> </a:t>
            </a:r>
            <a:r>
              <a:rPr lang="en-US" dirty="0" smtClean="0"/>
              <a:t>Rule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Substitution Reactions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Elimination Reactions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Functional Groups (next slide)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Oxidation/Reduction (next slide)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9658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499" y="369870"/>
            <a:ext cx="137396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Summary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892782" y="419132"/>
            <a:ext cx="2682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 Reaction → 3 Reactions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867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538" y="459532"/>
            <a:ext cx="1109663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41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538" y="459532"/>
            <a:ext cx="1109663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9677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538" y="459532"/>
            <a:ext cx="1109663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206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538" y="459532"/>
            <a:ext cx="1109663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86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47650"/>
            <a:ext cx="3651641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Review – Functional Groups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066483" y="1352550"/>
            <a:ext cx="106413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Aldehyde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02751" y="1352550"/>
            <a:ext cx="84869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Ketone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1507" y="3724275"/>
            <a:ext cx="205408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Carboxylic Acid (CA)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02751" y="3724275"/>
            <a:ext cx="65409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965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47650"/>
            <a:ext cx="4032451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Oxidation-Reduction Reactions</a:t>
            </a:r>
          </a:p>
          <a:p>
            <a:pPr algn="ctr"/>
            <a:r>
              <a:rPr lang="en-US" sz="2400" dirty="0" smtClean="0"/>
              <a:t>“Redox”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71650"/>
            <a:ext cx="1091709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Oxidation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48425" y="1771650"/>
            <a:ext cx="1136017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Reduction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2629" y="56571"/>
            <a:ext cx="2319661" cy="15436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29475" y="6419850"/>
            <a:ext cx="181351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Future: Ch. 33-35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9058" y="2314575"/>
            <a:ext cx="26245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Lose Electrons </a:t>
            </a:r>
          </a:p>
          <a:p>
            <a:pPr marL="342900" indent="-342900">
              <a:buAutoNum type="arabicPeriod"/>
            </a:pPr>
            <a:r>
              <a:rPr lang="en-US" dirty="0" smtClean="0"/>
              <a:t>Lose bonds to H</a:t>
            </a:r>
          </a:p>
          <a:p>
            <a:pPr marL="342900" indent="-342900">
              <a:buAutoNum type="arabicPeriod"/>
            </a:pPr>
            <a:r>
              <a:rPr lang="en-US" dirty="0" smtClean="0"/>
              <a:t>Gain bonds to O</a:t>
            </a:r>
          </a:p>
          <a:p>
            <a:pPr marL="342900" indent="-342900">
              <a:buAutoNum type="arabicPeriod"/>
            </a:pPr>
            <a:r>
              <a:rPr lang="en-US" dirty="0" smtClean="0"/>
              <a:t>Molecule loses energy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08783" y="2314575"/>
            <a:ext cx="26346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Gain Electrons </a:t>
            </a:r>
          </a:p>
          <a:p>
            <a:pPr marL="342900" indent="-342900">
              <a:buAutoNum type="arabicPeriod"/>
            </a:pPr>
            <a:r>
              <a:rPr lang="en-US" dirty="0" smtClean="0"/>
              <a:t>Gain bonds to H</a:t>
            </a:r>
          </a:p>
          <a:p>
            <a:pPr marL="342900" indent="-342900">
              <a:buAutoNum type="arabicPeriod"/>
            </a:pPr>
            <a:r>
              <a:rPr lang="en-US" dirty="0" smtClean="0"/>
              <a:t>Lose bonds to O</a:t>
            </a:r>
          </a:p>
          <a:p>
            <a:pPr marL="342900" indent="-342900">
              <a:buAutoNum type="arabicPeriod"/>
            </a:pPr>
            <a:r>
              <a:rPr lang="en-US" dirty="0" smtClean="0"/>
              <a:t>Molecule gains energy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t="4284" b="29149"/>
          <a:stretch/>
        </p:blipFill>
        <p:spPr>
          <a:xfrm>
            <a:off x="1058371" y="3525441"/>
            <a:ext cx="6705600" cy="2894409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2765013" y="1228795"/>
            <a:ext cx="685800" cy="371405"/>
            <a:chOff x="8081078" y="353478"/>
            <a:chExt cx="685800" cy="371405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8081078" y="724883"/>
              <a:ext cx="685800" cy="0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8184970" y="353478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[O]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92754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400050"/>
            <a:ext cx="2672078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Oxidation Reactions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895350" y="1338297"/>
            <a:ext cx="6314870" cy="555035"/>
            <a:chOff x="1095375" y="1366872"/>
            <a:chExt cx="6314870" cy="555035"/>
          </a:xfrm>
        </p:grpSpPr>
        <p:sp>
          <p:nvSpPr>
            <p:cNvPr id="3" name="TextBox 2"/>
            <p:cNvSpPr txBox="1"/>
            <p:nvPr/>
          </p:nvSpPr>
          <p:spPr>
            <a:xfrm>
              <a:off x="1095375" y="1552575"/>
              <a:ext cx="6314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1° Alcohol		Aldehyde + 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 		</a:t>
              </a:r>
              <a:r>
                <a:rPr lang="en-US" dirty="0"/>
                <a:t> </a:t>
              </a:r>
              <a:r>
                <a:rPr lang="en-US" dirty="0" smtClean="0"/>
                <a:t> Carboxylic Acid (CA)</a:t>
              </a:r>
              <a:endParaRPr lang="en-US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224403" y="1366872"/>
              <a:ext cx="685800" cy="371405"/>
              <a:chOff x="8081078" y="353478"/>
              <a:chExt cx="685800" cy="371405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>
                <a:off x="8081078" y="724883"/>
                <a:ext cx="6858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" name="TextBox 5"/>
              <p:cNvSpPr txBox="1"/>
              <p:nvPr/>
            </p:nvSpPr>
            <p:spPr>
              <a:xfrm>
                <a:off x="8184970" y="353478"/>
                <a:ext cx="4780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[O]</a:t>
                </a:r>
                <a:endParaRPr lang="en-US" dirty="0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596128" y="1366872"/>
              <a:ext cx="685800" cy="371405"/>
              <a:chOff x="8081078" y="353478"/>
              <a:chExt cx="685800" cy="371405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8081078" y="724883"/>
                <a:ext cx="6858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8184970" y="353478"/>
                <a:ext cx="4780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[O]</a:t>
                </a:r>
                <a:endParaRPr lang="en-US" dirty="0"/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895350" y="2079034"/>
            <a:ext cx="6055632" cy="555035"/>
            <a:chOff x="1095375" y="1366872"/>
            <a:chExt cx="6055632" cy="555035"/>
          </a:xfrm>
        </p:grpSpPr>
        <p:sp>
          <p:nvSpPr>
            <p:cNvPr id="12" name="TextBox 11"/>
            <p:cNvSpPr txBox="1"/>
            <p:nvPr/>
          </p:nvSpPr>
          <p:spPr>
            <a:xfrm>
              <a:off x="1095375" y="1552575"/>
              <a:ext cx="60556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2° Alcohol		Ketone + 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 			  No Reaction (NR)</a:t>
              </a:r>
              <a:endParaRPr 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224403" y="1366872"/>
              <a:ext cx="685800" cy="371405"/>
              <a:chOff x="8081078" y="353478"/>
              <a:chExt cx="685800" cy="371405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>
                <a:off x="8081078" y="724883"/>
                <a:ext cx="6858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8184970" y="353478"/>
                <a:ext cx="4780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[O]</a:t>
                </a:r>
                <a:endParaRPr lang="en-US" dirty="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596128" y="1366872"/>
              <a:ext cx="685800" cy="371405"/>
              <a:chOff x="8081078" y="353478"/>
              <a:chExt cx="685800" cy="371405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>
                <a:off x="8081078" y="724883"/>
                <a:ext cx="6858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8184970" y="353478"/>
                <a:ext cx="4780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[O]</a:t>
                </a:r>
                <a:endParaRPr lang="en-US" dirty="0"/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881775" y="2819771"/>
            <a:ext cx="2492990" cy="555035"/>
            <a:chOff x="1095375" y="1366872"/>
            <a:chExt cx="2492990" cy="555035"/>
          </a:xfrm>
        </p:grpSpPr>
        <p:sp>
          <p:nvSpPr>
            <p:cNvPr id="20" name="TextBox 19"/>
            <p:cNvSpPr txBox="1"/>
            <p:nvPr/>
          </p:nvSpPr>
          <p:spPr>
            <a:xfrm>
              <a:off x="1095375" y="1552575"/>
              <a:ext cx="249299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3° Alcohol		NR	</a:t>
              </a:r>
              <a:endParaRPr lang="en-US" dirty="0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2224403" y="1366872"/>
              <a:ext cx="685800" cy="371405"/>
              <a:chOff x="8081078" y="353478"/>
              <a:chExt cx="685800" cy="371405"/>
            </a:xfrm>
          </p:grpSpPr>
          <p:cxnSp>
            <p:nvCxnSpPr>
              <p:cNvPr id="25" name="Straight Arrow Connector 24"/>
              <p:cNvCxnSpPr/>
              <p:nvPr/>
            </p:nvCxnSpPr>
            <p:spPr>
              <a:xfrm>
                <a:off x="8081078" y="724883"/>
                <a:ext cx="685800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6" name="TextBox 25"/>
              <p:cNvSpPr txBox="1"/>
              <p:nvPr/>
            </p:nvSpPr>
            <p:spPr>
              <a:xfrm>
                <a:off x="8184970" y="353478"/>
                <a:ext cx="4780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[O]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76961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52" y="657224"/>
            <a:ext cx="4582594" cy="59630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1450" y="195559"/>
            <a:ext cx="3757503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Reaction Mechanism – Yuck!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5822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475" y="381000"/>
            <a:ext cx="112947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83533" y="381000"/>
            <a:ext cx="1091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Oxidation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06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475" y="381000"/>
            <a:ext cx="1109663" cy="369332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You Try It: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649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" y="400050"/>
            <a:ext cx="3071867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Dehydration Reactions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669957" y="1100926"/>
            <a:ext cx="4569392" cy="553998"/>
            <a:chOff x="1955549" y="1698455"/>
            <a:chExt cx="4569392" cy="553998"/>
          </a:xfrm>
        </p:grpSpPr>
        <p:grpSp>
          <p:nvGrpSpPr>
            <p:cNvPr id="6" name="Group 5"/>
            <p:cNvGrpSpPr/>
            <p:nvPr/>
          </p:nvGrpSpPr>
          <p:grpSpPr>
            <a:xfrm>
              <a:off x="4215317" y="1698455"/>
              <a:ext cx="771365" cy="369332"/>
              <a:chOff x="2024378" y="1340370"/>
              <a:chExt cx="771365" cy="369332"/>
            </a:xfrm>
          </p:grpSpPr>
          <p:cxnSp>
            <p:nvCxnSpPr>
              <p:cNvPr id="3" name="Straight Arrow Connector 2"/>
              <p:cNvCxnSpPr/>
              <p:nvPr/>
            </p:nvCxnSpPr>
            <p:spPr>
              <a:xfrm>
                <a:off x="2024378" y="1709702"/>
                <a:ext cx="771365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" name="TextBox 3"/>
              <p:cNvSpPr txBox="1"/>
              <p:nvPr/>
            </p:nvSpPr>
            <p:spPr>
              <a:xfrm>
                <a:off x="2024378" y="1340370"/>
                <a:ext cx="7713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[-H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O]</a:t>
                </a:r>
                <a:endParaRPr lang="en-US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1955549" y="1883121"/>
              <a:ext cx="45693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1° Alcohol +</a:t>
              </a:r>
              <a:r>
                <a:rPr lang="en-US" dirty="0"/>
                <a:t> 1° Alcohol</a:t>
              </a:r>
              <a:r>
                <a:rPr lang="en-US" dirty="0" smtClean="0"/>
                <a:t> 			Ether + 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 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46257" y="2618891"/>
            <a:ext cx="3883371" cy="553997"/>
            <a:chOff x="546257" y="2618891"/>
            <a:chExt cx="3883371" cy="553997"/>
          </a:xfrm>
        </p:grpSpPr>
        <p:grpSp>
          <p:nvGrpSpPr>
            <p:cNvPr id="10" name="Group 9"/>
            <p:cNvGrpSpPr/>
            <p:nvPr/>
          </p:nvGrpSpPr>
          <p:grpSpPr>
            <a:xfrm>
              <a:off x="2102259" y="2618891"/>
              <a:ext cx="771365" cy="369332"/>
              <a:chOff x="2024378" y="1340370"/>
              <a:chExt cx="771365" cy="369332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>
                <a:off x="2024378" y="1709702"/>
                <a:ext cx="771365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2024378" y="1340370"/>
                <a:ext cx="7713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[-H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O]</a:t>
                </a:r>
                <a:endParaRPr lang="en-US" dirty="0"/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546257" y="2803556"/>
              <a:ext cx="388337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 or 3° Alcohol 		  Alkene + 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 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42564" y="4560782"/>
            <a:ext cx="3611630" cy="509209"/>
            <a:chOff x="588928" y="5166774"/>
            <a:chExt cx="3611630" cy="509209"/>
          </a:xfrm>
        </p:grpSpPr>
        <p:grpSp>
          <p:nvGrpSpPr>
            <p:cNvPr id="20" name="Group 19"/>
            <p:cNvGrpSpPr/>
            <p:nvPr/>
          </p:nvGrpSpPr>
          <p:grpSpPr>
            <a:xfrm>
              <a:off x="2148685" y="5166774"/>
              <a:ext cx="771365" cy="369332"/>
              <a:chOff x="2024378" y="1340370"/>
              <a:chExt cx="771365" cy="369332"/>
            </a:xfrm>
          </p:grpSpPr>
          <p:cxnSp>
            <p:nvCxnSpPr>
              <p:cNvPr id="22" name="Straight Arrow Connector 21"/>
              <p:cNvCxnSpPr/>
              <p:nvPr/>
            </p:nvCxnSpPr>
            <p:spPr>
              <a:xfrm>
                <a:off x="2024378" y="1709702"/>
                <a:ext cx="771365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2024378" y="1340370"/>
                <a:ext cx="7713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[-H</a:t>
                </a:r>
                <a:r>
                  <a:rPr lang="en-US" baseline="-25000" dirty="0" smtClean="0"/>
                  <a:t>2</a:t>
                </a:r>
                <a:r>
                  <a:rPr lang="en-US" dirty="0" smtClean="0"/>
                  <a:t>O]</a:t>
                </a:r>
                <a:endParaRPr lang="en-US" dirty="0"/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588928" y="5306651"/>
              <a:ext cx="36116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1° Alcohol +</a:t>
              </a:r>
              <a:r>
                <a:rPr lang="en-US" dirty="0"/>
                <a:t> </a:t>
              </a:r>
              <a:r>
                <a:rPr lang="en-US" dirty="0" smtClean="0"/>
                <a:t>CA		Ester + 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 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42564" y="4026791"/>
            <a:ext cx="3611630" cy="589458"/>
            <a:chOff x="4924029" y="3106609"/>
            <a:chExt cx="3611630" cy="589458"/>
          </a:xfrm>
        </p:grpSpPr>
        <p:grpSp>
          <p:nvGrpSpPr>
            <p:cNvPr id="32" name="Group 31"/>
            <p:cNvGrpSpPr/>
            <p:nvPr/>
          </p:nvGrpSpPr>
          <p:grpSpPr>
            <a:xfrm>
              <a:off x="6492839" y="3106609"/>
              <a:ext cx="771366" cy="440251"/>
              <a:chOff x="5786669" y="4106010"/>
              <a:chExt cx="771366" cy="440251"/>
            </a:xfrm>
          </p:grpSpPr>
          <p:grpSp>
            <p:nvGrpSpPr>
              <p:cNvPr id="24" name="Group 23"/>
              <p:cNvGrpSpPr/>
              <p:nvPr/>
            </p:nvGrpSpPr>
            <p:grpSpPr>
              <a:xfrm>
                <a:off x="5786670" y="4106010"/>
                <a:ext cx="771365" cy="369332"/>
                <a:chOff x="2024378" y="1340370"/>
                <a:chExt cx="771365" cy="369332"/>
              </a:xfrm>
            </p:grpSpPr>
            <p:cxnSp>
              <p:nvCxnSpPr>
                <p:cNvPr id="25" name="Straight Arrow Connector 24"/>
                <p:cNvCxnSpPr/>
                <p:nvPr/>
              </p:nvCxnSpPr>
              <p:spPr>
                <a:xfrm>
                  <a:off x="2024378" y="1709702"/>
                  <a:ext cx="771365" cy="0"/>
                </a:xfrm>
                <a:prstGeom prst="straightConnector1">
                  <a:avLst/>
                </a:prstGeom>
                <a:ln w="12700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6" name="TextBox 25"/>
                <p:cNvSpPr txBox="1"/>
                <p:nvPr/>
              </p:nvSpPr>
              <p:spPr>
                <a:xfrm>
                  <a:off x="2136586" y="1340370"/>
                  <a:ext cx="5469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[H</a:t>
                  </a:r>
                  <a:r>
                    <a:rPr lang="en-US" baseline="30000" dirty="0" smtClean="0"/>
                    <a:t>+</a:t>
                  </a:r>
                  <a:r>
                    <a:rPr lang="en-US" dirty="0" smtClean="0"/>
                    <a:t>]</a:t>
                  </a:r>
                  <a:endParaRPr lang="en-US" dirty="0"/>
                </a:p>
              </p:txBody>
            </p:sp>
          </p:grpSp>
          <p:cxnSp>
            <p:nvCxnSpPr>
              <p:cNvPr id="27" name="Straight Arrow Connector 26"/>
              <p:cNvCxnSpPr/>
              <p:nvPr/>
            </p:nvCxnSpPr>
            <p:spPr>
              <a:xfrm rot="10800000">
                <a:off x="5786669" y="4546261"/>
                <a:ext cx="771365" cy="0"/>
              </a:xfrm>
              <a:prstGeom prst="straightConnector1">
                <a:avLst/>
              </a:prstGeom>
              <a:ln w="1270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4924029" y="3326735"/>
              <a:ext cx="36116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1° Alcohol +</a:t>
              </a:r>
              <a:r>
                <a:rPr lang="en-US" dirty="0"/>
                <a:t> </a:t>
              </a:r>
              <a:r>
                <a:rPr lang="en-US" dirty="0" smtClean="0"/>
                <a:t>CA		Ester + H</a:t>
              </a:r>
              <a:r>
                <a:rPr lang="en-US" baseline="-25000" dirty="0" smtClean="0"/>
                <a:t>2</a:t>
              </a:r>
              <a:r>
                <a:rPr lang="en-US" dirty="0" smtClean="0"/>
                <a:t>O </a:t>
              </a:r>
              <a:endParaRPr lang="en-US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5812324" y="1285592"/>
            <a:ext cx="2806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(Multiple Products Possible)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12323" y="2803556"/>
            <a:ext cx="2976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(“Elimination” </a:t>
            </a:r>
            <a:r>
              <a:rPr lang="en-US" dirty="0" err="1" smtClean="0">
                <a:solidFill>
                  <a:srgbClr val="00B050"/>
                </a:solidFill>
              </a:rPr>
              <a:t>Saytzeff’s</a:t>
            </a:r>
            <a:r>
              <a:rPr lang="en-US" dirty="0" smtClean="0">
                <a:solidFill>
                  <a:srgbClr val="00B050"/>
                </a:solidFill>
              </a:rPr>
              <a:t> Rule)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12323" y="4501570"/>
            <a:ext cx="1685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(“</a:t>
            </a:r>
            <a:r>
              <a:rPr lang="en-US" dirty="0" err="1" smtClean="0">
                <a:solidFill>
                  <a:srgbClr val="00B050"/>
                </a:solidFill>
              </a:rPr>
              <a:t>Esterfication</a:t>
            </a:r>
            <a:r>
              <a:rPr lang="en-US" dirty="0" smtClean="0">
                <a:solidFill>
                  <a:srgbClr val="00B050"/>
                </a:solidFill>
              </a:rPr>
              <a:t>”)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335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1924</TotalTime>
  <Words>574</Words>
  <Application>Microsoft Office PowerPoint</Application>
  <PresentationFormat>On-screen Show (4:3)</PresentationFormat>
  <Paragraphs>141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McLaughlin, Jay</dc:creator>
  <cp:lastModifiedBy>McLaughlin, Jay</cp:lastModifiedBy>
  <cp:revision>169</cp:revision>
  <dcterms:created xsi:type="dcterms:W3CDTF">2020-03-25T15:59:49Z</dcterms:created>
  <dcterms:modified xsi:type="dcterms:W3CDTF">2021-02-03T01:25:17Z</dcterms:modified>
</cp:coreProperties>
</file>