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75" r:id="rId3"/>
    <p:sldId id="395" r:id="rId4"/>
    <p:sldId id="392" r:id="rId5"/>
    <p:sldId id="401" r:id="rId6"/>
    <p:sldId id="399" r:id="rId7"/>
    <p:sldId id="398" r:id="rId8"/>
    <p:sldId id="400" r:id="rId9"/>
    <p:sldId id="393" r:id="rId10"/>
    <p:sldId id="397" r:id="rId11"/>
    <p:sldId id="396" r:id="rId12"/>
    <p:sldId id="403" r:id="rId13"/>
    <p:sldId id="402" r:id="rId14"/>
    <p:sldId id="404" r:id="rId15"/>
    <p:sldId id="409" r:id="rId16"/>
    <p:sldId id="411" r:id="rId17"/>
    <p:sldId id="412" r:id="rId18"/>
    <p:sldId id="394" r:id="rId19"/>
    <p:sldId id="405" r:id="rId20"/>
    <p:sldId id="390" r:id="rId21"/>
    <p:sldId id="406" r:id="rId22"/>
    <p:sldId id="391" r:id="rId23"/>
    <p:sldId id="407" r:id="rId24"/>
    <p:sldId id="408" r:id="rId25"/>
    <p:sldId id="41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New Functional Groups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R-OH - Alcohol (-</a:t>
            </a:r>
            <a:r>
              <a:rPr lang="en-US" sz="1600" dirty="0" err="1" smtClean="0"/>
              <a:t>ol</a:t>
            </a:r>
            <a:r>
              <a:rPr lang="en-US" sz="1600" dirty="0" smtClean="0"/>
              <a:t>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R-O-R – Ether (-oxy, SC)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R-SH - Thiols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Naming Rules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IMF and Physical Properties</a:t>
            </a:r>
          </a:p>
          <a:p>
            <a:pPr marL="257175" indent="-257175">
              <a:buAutoNum type="arabicPeriod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84316" y="1367065"/>
            <a:ext cx="4294772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22a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Draw Alcohols and Ethers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Name Alcohols and Ethers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IMF and Alcohols and Ethers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707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22.1-22.4 and 22.7 and 22.10-22.13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9579" y="206597"/>
            <a:ext cx="5798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2021</a:t>
            </a:r>
          </a:p>
          <a:p>
            <a:pPr algn="ctr"/>
            <a:r>
              <a:rPr lang="en-US" sz="3200" dirty="0" smtClean="0"/>
              <a:t>Lecture 22a – Alcohols and Ethers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40782" y="825774"/>
            <a:ext cx="1742861" cy="1340884"/>
            <a:chOff x="625731" y="821292"/>
            <a:chExt cx="1742861" cy="1340884"/>
          </a:xfrm>
        </p:grpSpPr>
        <p:grpSp>
          <p:nvGrpSpPr>
            <p:cNvPr id="2" name="Group 1"/>
            <p:cNvGrpSpPr/>
            <p:nvPr/>
          </p:nvGrpSpPr>
          <p:grpSpPr>
            <a:xfrm>
              <a:off x="625731" y="821292"/>
              <a:ext cx="1742861" cy="1340884"/>
              <a:chOff x="878344" y="4835742"/>
              <a:chExt cx="1742861" cy="1340884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268589" y="4835742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1509599" y="5225987"/>
                <a:ext cx="1111606" cy="457200"/>
                <a:chOff x="5377604" y="1683503"/>
                <a:chExt cx="1111606" cy="457200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2700000">
                  <a:off x="5606204" y="1683503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-2700000">
                  <a:off x="5935838" y="1683503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2700000">
                  <a:off x="6260610" y="1683503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/>
              <p:cNvGrpSpPr/>
              <p:nvPr/>
            </p:nvGrpSpPr>
            <p:grpSpPr>
              <a:xfrm>
                <a:off x="1238844" y="5613835"/>
                <a:ext cx="530915" cy="562791"/>
                <a:chOff x="2892653" y="2444967"/>
                <a:chExt cx="530915" cy="56279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2892653" y="2638426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HO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>
                  <a:off x="3235552" y="2444967"/>
                  <a:ext cx="0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2700000">
                <a:off x="1106944" y="5225987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8900000">
                <a:off x="1436578" y="5225987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1976865" y="1601782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" y="4030937"/>
            <a:ext cx="2857500" cy="172402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762750" y="5526362"/>
            <a:ext cx="1742861" cy="950639"/>
            <a:chOff x="1262456" y="4145237"/>
            <a:chExt cx="1742861" cy="950639"/>
          </a:xfrm>
        </p:grpSpPr>
        <p:grpSp>
          <p:nvGrpSpPr>
            <p:cNvPr id="20" name="Group 19"/>
            <p:cNvGrpSpPr/>
            <p:nvPr/>
          </p:nvGrpSpPr>
          <p:grpSpPr>
            <a:xfrm>
              <a:off x="1262456" y="4145237"/>
              <a:ext cx="1742861" cy="950639"/>
              <a:chOff x="878344" y="5225987"/>
              <a:chExt cx="1742861" cy="95063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509599" y="5225987"/>
                <a:ext cx="1111606" cy="457200"/>
                <a:chOff x="5377604" y="1683503"/>
                <a:chExt cx="1111606" cy="4572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rot="2700000">
                  <a:off x="5606204" y="1683503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-2700000">
                  <a:off x="5935838" y="1683503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2700000">
                  <a:off x="6260610" y="1683503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1238844" y="5613835"/>
                <a:ext cx="530915" cy="562791"/>
                <a:chOff x="2892653" y="2444967"/>
                <a:chExt cx="530915" cy="562791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892653" y="2638426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HO</a:t>
                  </a: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35552" y="2444967"/>
                  <a:ext cx="0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Straight Connector 24"/>
              <p:cNvCxnSpPr/>
              <p:nvPr/>
            </p:nvCxnSpPr>
            <p:spPr>
              <a:xfrm rot="2700000">
                <a:off x="1106944" y="5225987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8900000">
                <a:off x="1436578" y="5225987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 rot="10800000">
              <a:off x="2260454" y="472654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10800000">
              <a:off x="2603353" y="4533085"/>
              <a:ext cx="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81051" y="230752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19346" y="4755924"/>
            <a:ext cx="226963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Extra – not on exam, just be familiar with it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09429" y="468921"/>
            <a:ext cx="1991697" cy="1628106"/>
            <a:chOff x="459596" y="3635649"/>
            <a:chExt cx="1991697" cy="1628106"/>
          </a:xfrm>
        </p:grpSpPr>
        <p:grpSp>
          <p:nvGrpSpPr>
            <p:cNvPr id="34" name="Group 33"/>
            <p:cNvGrpSpPr/>
            <p:nvPr/>
          </p:nvGrpSpPr>
          <p:grpSpPr>
            <a:xfrm>
              <a:off x="459596" y="3635649"/>
              <a:ext cx="1991697" cy="1628106"/>
              <a:chOff x="625731" y="821292"/>
              <a:chExt cx="1991697" cy="162810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25731" y="821292"/>
                <a:ext cx="1991697" cy="1628106"/>
                <a:chOff x="878344" y="4835742"/>
                <a:chExt cx="1991697" cy="1628106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268589" y="4835742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0" name="Group 39"/>
                <p:cNvGrpSpPr/>
                <p:nvPr/>
              </p:nvGrpSpPr>
              <p:grpSpPr>
                <a:xfrm>
                  <a:off x="1509599" y="5225987"/>
                  <a:ext cx="1111606" cy="457200"/>
                  <a:chOff x="5377604" y="1683503"/>
                  <a:chExt cx="1111606" cy="457200"/>
                </a:xfrm>
              </p:grpSpPr>
              <p:cxnSp>
                <p:nvCxnSpPr>
                  <p:cNvPr id="46" name="Straight Connector 45"/>
                  <p:cNvCxnSpPr/>
                  <p:nvPr/>
                </p:nvCxnSpPr>
                <p:spPr>
                  <a:xfrm rot="2700000">
                    <a:off x="5606204" y="1683503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-2700000">
                    <a:off x="5935838" y="1683503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2700000">
                    <a:off x="6260610" y="1683503"/>
                    <a:ext cx="0" cy="4572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1581743" y="5613835"/>
                  <a:ext cx="1288298" cy="850013"/>
                  <a:chOff x="3235552" y="2444967"/>
                  <a:chExt cx="1288298" cy="850013"/>
                </a:xfrm>
              </p:grpSpPr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3992935" y="2925648"/>
                    <a:ext cx="5309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OH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3235552" y="2444967"/>
                    <a:ext cx="0" cy="4572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Connector 41"/>
                <p:cNvCxnSpPr/>
                <p:nvPr/>
              </p:nvCxnSpPr>
              <p:spPr>
                <a:xfrm rot="2700000">
                  <a:off x="1106944" y="5225987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8900000">
                  <a:off x="1436578" y="5225987"/>
                  <a:ext cx="0" cy="457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1976865" y="1601782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rot="2700000">
              <a:off x="996161" y="4785437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8100000">
              <a:off x="1887960" y="4820822"/>
              <a:ext cx="0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56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941" y="285750"/>
            <a:ext cx="110241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Ethers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4828" y="938659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R-O-R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3" y="1601260"/>
            <a:ext cx="3457143" cy="146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574" y="1806021"/>
            <a:ext cx="3609524" cy="10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49" y="3382423"/>
            <a:ext cx="2923850" cy="14458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477" y="5275082"/>
            <a:ext cx="169629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Bond Angle: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32477" y="6058033"/>
            <a:ext cx="1032655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Shape: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512" y="3248103"/>
            <a:ext cx="267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52425"/>
            <a:ext cx="168584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Ethers - IMF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0" y="1499495"/>
            <a:ext cx="3067050" cy="1495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525" y="1104900"/>
            <a:ext cx="133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Weak DD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50" y="3421029"/>
            <a:ext cx="186679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Boiling Points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19146" y="4046880"/>
            <a:ext cx="7026273" cy="2536096"/>
            <a:chOff x="285750" y="4232466"/>
            <a:chExt cx="7026273" cy="25360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2800"/>
            <a:stretch/>
          </p:blipFill>
          <p:spPr>
            <a:xfrm>
              <a:off x="3055037" y="4245357"/>
              <a:ext cx="4256986" cy="242857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1662539" y="4431924"/>
              <a:ext cx="1000179" cy="2336638"/>
              <a:chOff x="7003736" y="4281698"/>
              <a:chExt cx="1000179" cy="233663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077075" y="4587011"/>
                <a:ext cx="853503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58.12 </a:t>
                </a:r>
              </a:p>
              <a:p>
                <a:endParaRPr lang="en-US" dirty="0"/>
              </a:p>
              <a:p>
                <a:r>
                  <a:rPr lang="en-US" dirty="0" smtClean="0"/>
                  <a:t>Butane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C000"/>
                    </a:solidFill>
                  </a:rPr>
                  <a:t>LDF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C000"/>
                    </a:solidFill>
                  </a:rPr>
                  <a:t>0° C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/>
              <a:srcRect t="35334" b="36666"/>
              <a:stretch/>
            </p:blipFill>
            <p:spPr>
              <a:xfrm>
                <a:off x="7003736" y="4281698"/>
                <a:ext cx="1000179" cy="280050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78581"/>
            <a:stretch/>
          </p:blipFill>
          <p:spPr>
            <a:xfrm>
              <a:off x="285750" y="4232466"/>
              <a:ext cx="1181100" cy="242857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825" y="957002"/>
            <a:ext cx="5062964" cy="10344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3825" y="352424"/>
            <a:ext cx="217880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Solubility –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81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4522" y="5952232"/>
            <a:ext cx="24387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Structure ↔ Name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Molecules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19075" y="266700"/>
            <a:ext cx="200965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Ethers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12121" y="154543"/>
            <a:ext cx="19026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IUPAC vs Common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3114" y="672799"/>
            <a:ext cx="308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Name:  SC </a:t>
            </a:r>
            <a:r>
              <a:rPr lang="en-US" dirty="0" err="1" smtClean="0"/>
              <a:t>SC</a:t>
            </a:r>
            <a:r>
              <a:rPr lang="en-US" dirty="0" smtClean="0"/>
              <a:t> “ether”</a:t>
            </a:r>
          </a:p>
          <a:p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19" y="4436553"/>
            <a:ext cx="728663" cy="571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5" y="4436553"/>
            <a:ext cx="1343025" cy="571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37" y="4279390"/>
            <a:ext cx="885825" cy="72866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9075" y="2190604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83196">
            <a:off x="2878172" y="2414460"/>
            <a:ext cx="1657350" cy="1114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075" y="882964"/>
            <a:ext cx="2929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IUPAC: Named like SC – “oxy”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64" y="1023937"/>
            <a:ext cx="1947144" cy="1445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6" y="3895725"/>
            <a:ext cx="1271588" cy="1114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202" y="382458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40" y="4078501"/>
            <a:ext cx="1922038" cy="1321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0" y="1023937"/>
            <a:ext cx="2030757" cy="14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219" y="395436"/>
            <a:ext cx="92044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Thiols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9758" y="933450"/>
            <a:ext cx="42711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Like alcohols except R-SH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Naming –thiol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Form Disulfide Bonds (Protein Structure)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Stink! (skunks)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9" y="3477477"/>
            <a:ext cx="5971300" cy="1837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927" y="157162"/>
            <a:ext cx="4522097" cy="28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" y="249108"/>
            <a:ext cx="1499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Practice!: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" y="249108"/>
            <a:ext cx="149957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Lets Practice!: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1" y="257175"/>
            <a:ext cx="25671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Important Alcohols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659" y="2838450"/>
            <a:ext cx="4907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Volatile, highly flammable and explosive vapors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5.1x10</a:t>
            </a:r>
            <a:r>
              <a:rPr lang="en-US" baseline="30000" dirty="0" smtClean="0"/>
              <a:t>9</a:t>
            </a:r>
            <a:r>
              <a:rPr lang="en-US" dirty="0" smtClean="0"/>
              <a:t> kg/year produced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Starting product many other compounds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Solvent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Denaturing alcohol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Deadly (1 tsp = blindness, 2-3 </a:t>
            </a:r>
            <a:r>
              <a:rPr lang="en-US" dirty="0" err="1" smtClean="0"/>
              <a:t>Tbsp</a:t>
            </a:r>
            <a:r>
              <a:rPr lang="en-US" dirty="0" smtClean="0"/>
              <a:t> = death)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9032"/>
            <a:ext cx="1905000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17" y="4675843"/>
            <a:ext cx="4809524" cy="1619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161" y="6377958"/>
            <a:ext cx="17697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More tomorrow!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09875" y="1681161"/>
            <a:ext cx="140609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Methanol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0" y="466725"/>
            <a:ext cx="23812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433"/>
          <a:stretch/>
        </p:blipFill>
        <p:spPr>
          <a:xfrm>
            <a:off x="167604" y="700891"/>
            <a:ext cx="3295526" cy="2688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3130" y="829608"/>
            <a:ext cx="29002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5.9x10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/>
              <a:t>kg/year </a:t>
            </a:r>
            <a:r>
              <a:rPr lang="en-US" dirty="0" smtClean="0"/>
              <a:t>produced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Beer!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Starting product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Solvent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Fuel (Gasoline additive)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74" y="4343400"/>
            <a:ext cx="7703312" cy="2147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3761" y="6377958"/>
            <a:ext cx="17697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More tomorrow!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3500" y="3745377"/>
            <a:ext cx="218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Reddish-Orange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5614" y="3743235"/>
            <a:ext cx="1304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Greenish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34300" y="3657360"/>
            <a:ext cx="434239" cy="633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4325" y="239226"/>
            <a:ext cx="11380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Ethanol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5469" t="6106" r="15896" b="9048"/>
          <a:stretch/>
        </p:blipFill>
        <p:spPr>
          <a:xfrm>
            <a:off x="6598190" y="942975"/>
            <a:ext cx="2415351" cy="29858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110" y="3472694"/>
            <a:ext cx="1359283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Breathalyzer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49" y="346525"/>
            <a:ext cx="141442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Alcohols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45310" y="1073387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R-OH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089907" y="5736747"/>
            <a:ext cx="297733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ID/Name FG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Geometry (Shape and Angle)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Important Use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4000"/>
          <a:stretch/>
        </p:blipFill>
        <p:spPr>
          <a:xfrm>
            <a:off x="3079869" y="3191794"/>
            <a:ext cx="2539325" cy="1987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93" y="1781199"/>
            <a:ext cx="1580952" cy="6190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b="39815"/>
          <a:stretch/>
        </p:blipFill>
        <p:spPr>
          <a:xfrm>
            <a:off x="6292298" y="1161997"/>
            <a:ext cx="2219325" cy="12382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32477" y="5275082"/>
            <a:ext cx="169629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Bond Angle: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232477" y="6058033"/>
            <a:ext cx="1032655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Shape: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056" y="923270"/>
            <a:ext cx="2380952" cy="17047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185" y="3190187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00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947440"/>
            <a:ext cx="3658979" cy="1767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805" y="371475"/>
            <a:ext cx="156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2-Propanol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85750" y="29432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6.3x10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/>
              <a:t>kg/year produced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Starting product (acetone)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Solvent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Disinfectant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Less toxic than methanol/ethanol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8001" r="18200"/>
          <a:stretch/>
        </p:blipFill>
        <p:spPr>
          <a:xfrm>
            <a:off x="5391834" y="333375"/>
            <a:ext cx="30384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25" y="1885950"/>
            <a:ext cx="3076575" cy="3076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054" y="129999"/>
            <a:ext cx="185813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1,2-ethandiol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4824"/>
          <a:stretch/>
        </p:blipFill>
        <p:spPr>
          <a:xfrm>
            <a:off x="115280" y="673445"/>
            <a:ext cx="3157033" cy="29006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9525" y="90058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2.4x10</a:t>
            </a:r>
            <a:r>
              <a:rPr lang="en-US" baseline="30000" dirty="0"/>
              <a:t>9</a:t>
            </a:r>
            <a:r>
              <a:rPr lang="en-US" dirty="0" smtClean="0"/>
              <a:t> </a:t>
            </a:r>
            <a:r>
              <a:rPr lang="en-US" dirty="0"/>
              <a:t>kg/year produced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Starting product (polyesters, </a:t>
            </a:r>
            <a:r>
              <a:rPr lang="en-US" dirty="0" err="1" smtClean="0"/>
              <a:t>dacron</a:t>
            </a:r>
            <a:r>
              <a:rPr lang="en-US" dirty="0" smtClean="0"/>
              <a:t>, </a:t>
            </a:r>
            <a:r>
              <a:rPr lang="en-US" dirty="0" err="1" smtClean="0"/>
              <a:t>mylar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Solvent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Anti-freeze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Extremely toxic when ingested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25" y="3653658"/>
            <a:ext cx="5933600" cy="2972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2811" y="6441043"/>
            <a:ext cx="17697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More tomorrow!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75" y="790726"/>
            <a:ext cx="1647619" cy="1619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252" y="2616460"/>
            <a:ext cx="120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Glycerol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8529" y="196186"/>
            <a:ext cx="246234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1,2,3-propanetriol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3" y="3756529"/>
            <a:ext cx="4733925" cy="2530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53" y="6419850"/>
            <a:ext cx="27236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More in Chapter 28 - Lipids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62531" y="49006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Starting product (polymers, explosives)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Solvent - cosmetics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Sweetener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Biochemistry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5548" r="15557"/>
          <a:stretch/>
        </p:blipFill>
        <p:spPr>
          <a:xfrm>
            <a:off x="3638781" y="1786390"/>
            <a:ext cx="3762144" cy="1532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581" y="3415010"/>
            <a:ext cx="3214687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25" y="304800"/>
            <a:ext cx="117371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Phenols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276" y="858643"/>
            <a:ext cx="4291013" cy="5784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930" y="66377"/>
            <a:ext cx="2114719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405" r="26192"/>
          <a:stretch/>
        </p:blipFill>
        <p:spPr>
          <a:xfrm>
            <a:off x="3033553" y="4996325"/>
            <a:ext cx="845266" cy="1861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0944" r="21190"/>
          <a:stretch/>
        </p:blipFill>
        <p:spPr>
          <a:xfrm>
            <a:off x="7896223" y="4781889"/>
            <a:ext cx="1114426" cy="1925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051753"/>
            <a:ext cx="3324225" cy="41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81000"/>
            <a:ext cx="230274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Important Ethers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133475"/>
            <a:ext cx="39507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Anesthesia, Laxative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Explosive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 nonpolar enough for alkanes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Polar enough for alcohols/water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Non-reactive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Plastics – PEG (Polyethylene Glycol)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611" y="309562"/>
            <a:ext cx="2867514" cy="2843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514" y="3441799"/>
            <a:ext cx="3043587" cy="3043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66" y="3441799"/>
            <a:ext cx="6235074" cy="32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3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6865" b="649"/>
          <a:stretch/>
        </p:blipFill>
        <p:spPr>
          <a:xfrm>
            <a:off x="542120" y="1615992"/>
            <a:ext cx="7191375" cy="293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75" y="266700"/>
            <a:ext cx="360226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 Classifications of Alcohols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1375" y="1012339"/>
            <a:ext cx="44435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1°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137808" y="3331521"/>
            <a:ext cx="1100942" cy="337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3225" y="3669014"/>
            <a:ext cx="1076325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62409" y="3669014"/>
            <a:ext cx="1533416" cy="883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7322" y="1012338"/>
            <a:ext cx="44435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2°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66328" y="1012339"/>
            <a:ext cx="44435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3°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831389" y="4110742"/>
            <a:ext cx="1533416" cy="883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80382" y="6174897"/>
            <a:ext cx="297733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ID/Label 1°, 2°, 3° alcohols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5251" y="6113341"/>
            <a:ext cx="25336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Important for Chemical Reactions (Tomorrow)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9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375" y="390525"/>
            <a:ext cx="335726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Intermolecular Forces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42975" y="1438275"/>
            <a:ext cx="350461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IMF = Hydrogen Bond (HB)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614970"/>
            <a:ext cx="5229225" cy="2686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05500" y="5955822"/>
            <a:ext cx="317126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Sketch HB between 2 alcohols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Sketch HB between </a:t>
            </a:r>
            <a:r>
              <a:rPr lang="en-US" sz="1600" dirty="0" err="1" smtClean="0"/>
              <a:t>alc</a:t>
            </a:r>
            <a:r>
              <a:rPr lang="en-US" sz="1600" dirty="0" smtClean="0"/>
              <a:t> and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893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5" y="390525"/>
            <a:ext cx="326576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IMF’s – Boiling Points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5" t="6529" r="2298" b="7388"/>
          <a:stretch/>
        </p:blipFill>
        <p:spPr>
          <a:xfrm>
            <a:off x="2562224" y="1178867"/>
            <a:ext cx="6334125" cy="4772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375" y="1178867"/>
            <a:ext cx="165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Bp</a:t>
            </a:r>
            <a:r>
              <a:rPr lang="en-US" sz="2400" dirty="0" smtClean="0"/>
              <a:t> </a:t>
            </a:r>
            <a:r>
              <a:rPr lang="el-GR" sz="2400" dirty="0" smtClean="0"/>
              <a:t>α</a:t>
            </a:r>
            <a:r>
              <a:rPr lang="en-US" sz="2400" dirty="0" smtClean="0"/>
              <a:t> Size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86450" y="6204256"/>
            <a:ext cx="317126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Explain why BP is DP Size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89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5" y="390525"/>
            <a:ext cx="152638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Solubility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199852"/>
            <a:ext cx="3181350" cy="1438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0189"/>
          <a:stretch/>
        </p:blipFill>
        <p:spPr>
          <a:xfrm>
            <a:off x="76200" y="3390900"/>
            <a:ext cx="6487083" cy="3400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87" y="238124"/>
            <a:ext cx="5031357" cy="2809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3283" y="5714107"/>
            <a:ext cx="250395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Explain Solubility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Like Dissolved Like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Oil and Water don’t mix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808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375" y="390525"/>
            <a:ext cx="365433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Solubility – Size Matters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1" y="1290744"/>
            <a:ext cx="2380952" cy="170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252" y="1836092"/>
            <a:ext cx="49866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000" t="42667" b="43666"/>
          <a:stretch/>
        </p:blipFill>
        <p:spPr>
          <a:xfrm>
            <a:off x="3790949" y="1681161"/>
            <a:ext cx="5137227" cy="771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4575" y="6197025"/>
            <a:ext cx="29236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Explain why Solubility DP Size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802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142875"/>
            <a:ext cx="58197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9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075" y="815591"/>
            <a:ext cx="116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Suffix = -</a:t>
            </a:r>
            <a:r>
              <a:rPr lang="en-US" dirty="0" err="1" smtClean="0"/>
              <a:t>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075" y="1633079"/>
            <a:ext cx="144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FG = lowest #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075" y="1180722"/>
            <a:ext cx="21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Longest Chain has FG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075" y="266700"/>
            <a:ext cx="227402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Alcohols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081" y="5835134"/>
            <a:ext cx="158729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Future:  </a:t>
            </a:r>
          </a:p>
          <a:p>
            <a:pPr algn="ctr"/>
            <a:r>
              <a:rPr lang="en-US" dirty="0" smtClean="0"/>
              <a:t>OH = sidechain</a:t>
            </a:r>
          </a:p>
          <a:p>
            <a:pPr algn="ctr"/>
            <a:r>
              <a:rPr lang="en-US" dirty="0" smtClean="0"/>
              <a:t>“</a:t>
            </a:r>
            <a:r>
              <a:rPr lang="en-US" dirty="0" err="1" smtClean="0"/>
              <a:t>hydroxy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12121" y="154543"/>
            <a:ext cx="19111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Old vs. New IUPAC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72483" y="2505076"/>
            <a:ext cx="1396582" cy="930211"/>
            <a:chOff x="996358" y="3457576"/>
            <a:chExt cx="1396582" cy="930211"/>
          </a:xfrm>
        </p:grpSpPr>
        <p:grpSp>
          <p:nvGrpSpPr>
            <p:cNvPr id="12" name="Group 11"/>
            <p:cNvGrpSpPr/>
            <p:nvPr/>
          </p:nvGrpSpPr>
          <p:grpSpPr>
            <a:xfrm>
              <a:off x="996358" y="3930587"/>
              <a:ext cx="1111606" cy="457200"/>
              <a:chOff x="5377604" y="1683503"/>
              <a:chExt cx="1111606" cy="457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2700000">
                <a:off x="5606204" y="1683503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-2700000">
                <a:off x="5935838" y="1683503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2700000">
                <a:off x="6260610" y="1683503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1862025" y="3457576"/>
              <a:ext cx="530915" cy="539966"/>
              <a:chOff x="3543300" y="2647950"/>
              <a:chExt cx="530915" cy="53996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543300" y="2647950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OH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714749" y="2959316"/>
                <a:ext cx="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5368333" y="2427047"/>
            <a:ext cx="1111606" cy="941285"/>
            <a:chOff x="996358" y="3446502"/>
            <a:chExt cx="1111606" cy="941285"/>
          </a:xfrm>
        </p:grpSpPr>
        <p:grpSp>
          <p:nvGrpSpPr>
            <p:cNvPr id="23" name="Group 22"/>
            <p:cNvGrpSpPr/>
            <p:nvPr/>
          </p:nvGrpSpPr>
          <p:grpSpPr>
            <a:xfrm>
              <a:off x="996358" y="3930587"/>
              <a:ext cx="1111606" cy="457200"/>
              <a:chOff x="5377604" y="1683503"/>
              <a:chExt cx="1111606" cy="4572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2700000">
                <a:off x="5606204" y="1683503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-2700000">
                <a:off x="5935838" y="1683503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2700000">
                <a:off x="6260610" y="1683503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1215154" y="3446502"/>
              <a:ext cx="530915" cy="539966"/>
              <a:chOff x="2896429" y="2636876"/>
              <a:chExt cx="530915" cy="53996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896429" y="2636876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OH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067878" y="2948242"/>
                <a:ext cx="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7112121" y="621022"/>
            <a:ext cx="13644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-OH or HO-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797431" y="4669392"/>
            <a:ext cx="1742861" cy="1350408"/>
            <a:chOff x="878344" y="4835742"/>
            <a:chExt cx="1742861" cy="13504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268589" y="4835742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1509599" y="5225987"/>
              <a:ext cx="1111606" cy="457200"/>
              <a:chOff x="5377604" y="1683503"/>
              <a:chExt cx="1111606" cy="4572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rot="2700000">
                <a:off x="5606204" y="1683503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-2700000">
                <a:off x="5935838" y="1683503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2700000">
                <a:off x="6260610" y="1683503"/>
                <a:ext cx="0" cy="457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1889491" y="5623359"/>
              <a:ext cx="530915" cy="562791"/>
              <a:chOff x="3543300" y="2454491"/>
              <a:chExt cx="530915" cy="56279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543300" y="2647950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3886199" y="2454491"/>
                <a:ext cx="0" cy="2286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 rot="2700000">
              <a:off x="1106944" y="5225987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8900000">
              <a:off x="1436578" y="5225987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6657975" y="6197025"/>
            <a:ext cx="23902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Name/Draw Molecules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176531" y="2069077"/>
            <a:ext cx="11294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4505</TotalTime>
  <Words>456</Words>
  <Application>Microsoft Office PowerPoint</Application>
  <PresentationFormat>On-screen Show (4:3)</PresentationFormat>
  <Paragraphs>150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204</cp:revision>
  <dcterms:created xsi:type="dcterms:W3CDTF">2020-03-25T15:59:49Z</dcterms:created>
  <dcterms:modified xsi:type="dcterms:W3CDTF">2023-02-01T18:13:18Z</dcterms:modified>
</cp:coreProperties>
</file>