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79" r:id="rId3"/>
    <p:sldId id="380" r:id="rId4"/>
    <p:sldId id="381" r:id="rId5"/>
    <p:sldId id="382" r:id="rId6"/>
    <p:sldId id="396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75" r:id="rId20"/>
    <p:sldId id="39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Valence Bond Theory (VBT)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Energy Level Diagrams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Promotion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Hybridization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sp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sp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and </a:t>
            </a:r>
            <a:r>
              <a:rPr lang="en-US" sz="1600" dirty="0" err="1" smtClean="0"/>
              <a:t>sp</a:t>
            </a:r>
            <a:r>
              <a:rPr lang="en-US" sz="1600" dirty="0" smtClean="0"/>
              <a:t> hybridization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Sigma (</a:t>
            </a:r>
            <a:r>
              <a:rPr lang="el-GR" sz="1600" dirty="0" smtClean="0"/>
              <a:t>σ</a:t>
            </a:r>
            <a:r>
              <a:rPr lang="en-US" sz="1600" dirty="0" smtClean="0"/>
              <a:t>) and Pi (</a:t>
            </a:r>
            <a:r>
              <a:rPr lang="el-GR" sz="1600" dirty="0" smtClean="0"/>
              <a:t>π</a:t>
            </a:r>
            <a:r>
              <a:rPr lang="en-US" sz="1600" dirty="0" smtClean="0"/>
              <a:t>) bonds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smtClean="0"/>
              <a:t>Free Rotation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20 </a:t>
            </a:r>
            <a:r>
              <a:rPr lang="en-US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56" y="5222988"/>
            <a:ext cx="42947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altLang="en-US" dirty="0"/>
              <a:t>Chapter 19 pages 474-475</a:t>
            </a:r>
          </a:p>
          <a:p>
            <a:r>
              <a:rPr lang="en-US" altLang="en-US" dirty="0"/>
              <a:t>Chapter 20 pages </a:t>
            </a:r>
            <a:r>
              <a:rPr lang="en-US" altLang="en-US" dirty="0" smtClean="0"/>
              <a:t>506-508</a:t>
            </a:r>
          </a:p>
          <a:p>
            <a:r>
              <a:rPr lang="en-US" dirty="0" smtClean="0"/>
              <a:t>Review Chapter 10.4 and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695" y="206597"/>
            <a:ext cx="65684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20c – VBT and Review of IMF’s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73" y="278598"/>
            <a:ext cx="40060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– A Second Look (Full VBT)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27177" y="992418"/>
            <a:ext cx="5634482" cy="1983342"/>
            <a:chOff x="277755" y="912115"/>
            <a:chExt cx="5634482" cy="1983342"/>
          </a:xfrm>
        </p:grpSpPr>
        <p:grpSp>
          <p:nvGrpSpPr>
            <p:cNvPr id="6" name="Group 5"/>
            <p:cNvGrpSpPr/>
            <p:nvPr/>
          </p:nvGrpSpPr>
          <p:grpSpPr>
            <a:xfrm>
              <a:off x="277755" y="912115"/>
              <a:ext cx="1980551" cy="1931096"/>
              <a:chOff x="218360" y="2803289"/>
              <a:chExt cx="2851161" cy="2907458"/>
            </a:xfrm>
          </p:grpSpPr>
          <p:sp>
            <p:nvSpPr>
              <p:cNvPr id="26" name="Up Arrow 25"/>
              <p:cNvSpPr/>
              <p:nvPr/>
            </p:nvSpPr>
            <p:spPr>
              <a:xfrm>
                <a:off x="218360" y="2803289"/>
                <a:ext cx="421341" cy="285974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Energy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834264" y="5257056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1s</a:t>
                  </a:r>
                  <a:endParaRPr lang="en-US" sz="1200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834264" y="4347715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2s</a:t>
                  </a:r>
                  <a:endParaRPr lang="en-US" sz="1200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530450" y="3758313"/>
                <a:ext cx="1539071" cy="453691"/>
                <a:chOff x="4046711" y="4074600"/>
                <a:chExt cx="1539071" cy="453691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046711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4607839" y="4111242"/>
                  <a:ext cx="494300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2p</a:t>
                  </a:r>
                  <a:endParaRPr lang="en-US" sz="1200" dirty="0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590996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128582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996712" y="4887724"/>
                <a:ext cx="132304" cy="274761"/>
                <a:chOff x="6851875" y="2311120"/>
                <a:chExt cx="132304" cy="274761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6851875" y="2311120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10800000" flipV="1">
                  <a:off x="6984179" y="2318708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/>
              <p:cNvCxnSpPr/>
              <p:nvPr/>
            </p:nvCxnSpPr>
            <p:spPr>
              <a:xfrm flipV="1">
                <a:off x="1642450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970981" y="3986654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216881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Arrow 6"/>
            <p:cNvSpPr/>
            <p:nvPr/>
          </p:nvSpPr>
          <p:spPr>
            <a:xfrm>
              <a:off x="2258306" y="1730229"/>
              <a:ext cx="1291686" cy="51682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Hybridization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>
              <a:off x="3924706" y="964361"/>
              <a:ext cx="292683" cy="18994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52542" y="2594121"/>
              <a:ext cx="324128" cy="301336"/>
              <a:chOff x="920704" y="4443932"/>
              <a:chExt cx="466608" cy="45369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4358046" y="1811404"/>
              <a:ext cx="31759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785114" y="1807021"/>
              <a:ext cx="1127123" cy="384040"/>
              <a:chOff x="3973247" y="4388285"/>
              <a:chExt cx="1622584" cy="57821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986264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973247" y="4549446"/>
                <a:ext cx="1161672" cy="4170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sp</a:t>
                </a:r>
                <a:r>
                  <a:rPr lang="en-US" sz="1200" baseline="30000" dirty="0" smtClean="0"/>
                  <a:t>3</a:t>
                </a:r>
                <a:r>
                  <a:rPr lang="en-US" sz="1200" dirty="0" smtClean="0"/>
                  <a:t> hybrid</a:t>
                </a:r>
                <a:endParaRPr lang="en-US" sz="12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77280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138631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465386" y="2348816"/>
              <a:ext cx="91905" cy="182493"/>
              <a:chOff x="6851875" y="2311120"/>
              <a:chExt cx="132304" cy="27476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4828772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55925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278073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37129" y="1296848"/>
              <a:ext cx="0" cy="17745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667245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81146" y="1034700"/>
            <a:ext cx="3248852" cy="2179019"/>
            <a:chOff x="370760" y="2955689"/>
            <a:chExt cx="4552392" cy="3281811"/>
          </a:xfrm>
        </p:grpSpPr>
        <p:sp>
          <p:nvSpPr>
            <p:cNvPr id="44" name="Right Arrow 43"/>
            <p:cNvSpPr/>
            <p:nvPr/>
          </p:nvSpPr>
          <p:spPr>
            <a:xfrm>
              <a:off x="3435996" y="4172374"/>
              <a:ext cx="1487156" cy="77812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Promotion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Up Arrow 44"/>
            <p:cNvSpPr/>
            <p:nvPr/>
          </p:nvSpPr>
          <p:spPr>
            <a:xfrm>
              <a:off x="370760" y="29556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86664" y="5409456"/>
              <a:ext cx="457200" cy="313641"/>
              <a:chOff x="920704" y="4443932"/>
              <a:chExt cx="457200" cy="31364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920704" y="4480574"/>
                <a:ext cx="3241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86664" y="4500115"/>
              <a:ext cx="457200" cy="313641"/>
              <a:chOff x="920704" y="4443932"/>
              <a:chExt cx="457200" cy="313641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20704" y="4480574"/>
                <a:ext cx="3241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2s</a:t>
                </a:r>
                <a:endParaRPr lang="en-US" sz="12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682850" y="3910713"/>
              <a:ext cx="1539071" cy="313641"/>
              <a:chOff x="4046711" y="4074600"/>
              <a:chExt cx="1539071" cy="31364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607839" y="4111242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2p</a:t>
                </a:r>
                <a:endParaRPr lang="en-US" sz="1200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1149112" y="5040124"/>
              <a:ext cx="132304" cy="274761"/>
              <a:chOff x="6851875" y="2311120"/>
              <a:chExt cx="132304" cy="274761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 flipV="1">
              <a:off x="1794850" y="35349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123381" y="4139054"/>
              <a:ext cx="132304" cy="274761"/>
              <a:chOff x="6851875" y="2311120"/>
              <a:chExt cx="132304" cy="274761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/>
            <p:cNvCxnSpPr/>
            <p:nvPr/>
          </p:nvCxnSpPr>
          <p:spPr>
            <a:xfrm flipV="1">
              <a:off x="2369281" y="35349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215264" y="5960501"/>
              <a:ext cx="635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Carbon</a:t>
              </a:r>
              <a:endParaRPr lang="en-US" sz="1200" dirty="0"/>
            </a:p>
          </p:txBody>
        </p:sp>
        <p:cxnSp>
          <p:nvCxnSpPr>
            <p:cNvPr id="66" name="Curved Connector 65"/>
            <p:cNvCxnSpPr/>
            <p:nvPr/>
          </p:nvCxnSpPr>
          <p:spPr>
            <a:xfrm flipV="1">
              <a:off x="1378118" y="3707842"/>
              <a:ext cx="1556001" cy="705973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3" y="3037508"/>
            <a:ext cx="5916303" cy="368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576125" y="6135480"/>
            <a:ext cx="25261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 hybridized (sp</a:t>
            </a:r>
            <a:r>
              <a:rPr lang="en-US" baseline="30000" dirty="0" smtClean="0"/>
              <a:t>3</a:t>
            </a:r>
            <a:r>
              <a:rPr lang="en-US" dirty="0" smtClean="0"/>
              <a:t>) bonds to 4 hydrogen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1293" y="198682"/>
            <a:ext cx="1980551" cy="1931096"/>
            <a:chOff x="218360" y="2803289"/>
            <a:chExt cx="2851161" cy="2907458"/>
          </a:xfrm>
        </p:grpSpPr>
        <p:sp>
          <p:nvSpPr>
            <p:cNvPr id="23" name="Up Arrow 22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34264" y="5257056"/>
              <a:ext cx="466608" cy="453691"/>
              <a:chOff x="920704" y="4443932"/>
              <a:chExt cx="466608" cy="45369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4264" y="4347715"/>
              <a:ext cx="466608" cy="453691"/>
              <a:chOff x="920704" y="4443932"/>
              <a:chExt cx="466608" cy="45369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2s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30450" y="3758313"/>
              <a:ext cx="1539071" cy="453691"/>
              <a:chOff x="4046711" y="4074600"/>
              <a:chExt cx="1539071" cy="45369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607839" y="4111242"/>
                <a:ext cx="494300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2p</a:t>
                </a:r>
                <a:endParaRPr lang="en-US" sz="12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5071844" y="1016796"/>
            <a:ext cx="1291686" cy="5168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Hybridization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38244" y="250928"/>
            <a:ext cx="292683" cy="18994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Energy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66080" y="1880688"/>
            <a:ext cx="324128" cy="301336"/>
            <a:chOff x="920704" y="4443932"/>
            <a:chExt cx="466608" cy="4536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20704" y="4480574"/>
              <a:ext cx="466608" cy="417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1s</a:t>
              </a:r>
              <a:endParaRPr lang="en-US" sz="12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172615" y="1030038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07695" y="1024803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4223" y="1126495"/>
            <a:ext cx="806952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</a:t>
            </a:r>
            <a:r>
              <a:rPr lang="en-US" sz="1200" baseline="30000" dirty="0"/>
              <a:t>2</a:t>
            </a:r>
            <a:r>
              <a:rPr lang="en-US" sz="1200" dirty="0" smtClean="0"/>
              <a:t> hybrid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18243" y="1016795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08183" y="710881"/>
            <a:ext cx="31759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278924" y="1635383"/>
            <a:ext cx="91905" cy="182493"/>
            <a:chOff x="6851875" y="2311120"/>
            <a:chExt cx="132304" cy="27476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7642310" y="788549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70494" y="789401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082646" y="760868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50667" y="583415"/>
            <a:ext cx="0" cy="17745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480783" y="456636"/>
            <a:ext cx="0" cy="177453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7755" y="320049"/>
            <a:ext cx="23022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sp</a:t>
            </a:r>
            <a:r>
              <a:rPr lang="en-US" sz="2400" baseline="30000" dirty="0"/>
              <a:t>2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34813" y="1082960"/>
            <a:ext cx="157780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Trigonal Planar</a:t>
            </a:r>
          </a:p>
          <a:p>
            <a:pPr algn="ctr"/>
            <a:r>
              <a:rPr lang="en-US" dirty="0" smtClean="0"/>
              <a:t>120°</a:t>
            </a:r>
            <a:endParaRPr lang="en-US" dirty="0"/>
          </a:p>
        </p:txBody>
      </p:sp>
      <p:pic>
        <p:nvPicPr>
          <p:cNvPr id="43" name="Picture 3" descr="10_08_Fig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"/>
          <a:stretch/>
        </p:blipFill>
        <p:spPr bwMode="auto">
          <a:xfrm>
            <a:off x="60152" y="2238188"/>
            <a:ext cx="6354963" cy="43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5468"/>
          <a:stretch>
            <a:fillRect/>
          </a:stretch>
        </p:blipFill>
        <p:spPr bwMode="auto">
          <a:xfrm>
            <a:off x="6610913" y="3229247"/>
            <a:ext cx="2533087" cy="232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886575" y="5802926"/>
            <a:ext cx="1981761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equal bonds</a:t>
            </a:r>
          </a:p>
          <a:p>
            <a:r>
              <a:rPr lang="en-US" dirty="0" smtClean="0"/>
              <a:t>1 “double” bond</a:t>
            </a:r>
          </a:p>
          <a:p>
            <a:r>
              <a:rPr lang="en-US" dirty="0" smtClean="0"/>
              <a:t>Trigonal Planar 120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365228" y="707659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91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16" y="201990"/>
            <a:ext cx="467621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– Example of 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pic>
        <p:nvPicPr>
          <p:cNvPr id="3" name="Picture 6" descr="piz_sigma_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0" y="751569"/>
            <a:ext cx="6743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0_Pg449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85" y="4121150"/>
            <a:ext cx="3644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0" y="4748553"/>
            <a:ext cx="25527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035" y="130629"/>
            <a:ext cx="1931939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C=C is made up of:</a:t>
            </a:r>
          </a:p>
          <a:p>
            <a:r>
              <a:rPr lang="en-US" dirty="0" smtClean="0"/>
              <a:t>1 Sigma Bond + </a:t>
            </a:r>
          </a:p>
          <a:p>
            <a:r>
              <a:rPr lang="en-US" dirty="0" smtClean="0"/>
              <a:t>1 Pi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96582"/>
            <a:ext cx="89439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7" y="116263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7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1293" y="198682"/>
            <a:ext cx="1980551" cy="1931096"/>
            <a:chOff x="218360" y="2803289"/>
            <a:chExt cx="2851161" cy="2907458"/>
          </a:xfrm>
        </p:grpSpPr>
        <p:sp>
          <p:nvSpPr>
            <p:cNvPr id="23" name="Up Arrow 22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34264" y="5257056"/>
              <a:ext cx="466608" cy="453691"/>
              <a:chOff x="920704" y="4443932"/>
              <a:chExt cx="466608" cy="45369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4264" y="4347715"/>
              <a:ext cx="466608" cy="453691"/>
              <a:chOff x="920704" y="4443932"/>
              <a:chExt cx="466608" cy="45369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2s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530450" y="3758313"/>
              <a:ext cx="1539071" cy="453691"/>
              <a:chOff x="4046711" y="4074600"/>
              <a:chExt cx="1539071" cy="45369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607839" y="4111242"/>
                <a:ext cx="494300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2p</a:t>
                </a:r>
                <a:endParaRPr lang="en-US" sz="12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5071844" y="1016796"/>
            <a:ext cx="1291686" cy="5168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Hybridization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38244" y="250928"/>
            <a:ext cx="292683" cy="18994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Energy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66080" y="1880688"/>
            <a:ext cx="324128" cy="301336"/>
            <a:chOff x="920704" y="4443932"/>
            <a:chExt cx="466608" cy="45369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20704" y="4480574"/>
              <a:ext cx="466608" cy="417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1s</a:t>
              </a:r>
              <a:endParaRPr lang="en-US" sz="12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7972072" y="819390"/>
            <a:ext cx="31759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08183" y="819390"/>
            <a:ext cx="31759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29183" y="1162111"/>
            <a:ext cx="755656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</a:t>
            </a:r>
            <a:r>
              <a:rPr lang="en-US" sz="1200" dirty="0" smtClean="0"/>
              <a:t> hybrid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189418" y="1073635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75334" y="1073635"/>
            <a:ext cx="31759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278924" y="1635383"/>
            <a:ext cx="91905" cy="182493"/>
            <a:chOff x="6851875" y="2311120"/>
            <a:chExt cx="132304" cy="27476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8442798" y="583136"/>
            <a:ext cx="0" cy="177453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069951" y="578753"/>
            <a:ext cx="0" cy="177453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58762" y="819390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50667" y="583415"/>
            <a:ext cx="0" cy="17745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47934" y="819390"/>
            <a:ext cx="0" cy="17745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7755" y="320049"/>
            <a:ext cx="219803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sp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34813" y="1082960"/>
            <a:ext cx="76335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</a:p>
          <a:p>
            <a:pPr algn="ctr"/>
            <a:r>
              <a:rPr lang="en-US" dirty="0" smtClean="0"/>
              <a:t>180°</a:t>
            </a:r>
            <a:endParaRPr lang="en-US" dirty="0"/>
          </a:p>
        </p:txBody>
      </p:sp>
      <p:pic>
        <p:nvPicPr>
          <p:cNvPr id="45" name="Picture 5" descr="10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" y="2687742"/>
            <a:ext cx="59975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 descr="piz_sigma_bond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13" b="50630"/>
          <a:stretch>
            <a:fillRect/>
          </a:stretch>
        </p:blipFill>
        <p:spPr bwMode="auto">
          <a:xfrm>
            <a:off x="6668376" y="2989077"/>
            <a:ext cx="20574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231420" y="5772873"/>
            <a:ext cx="1677062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equal bonds</a:t>
            </a:r>
          </a:p>
          <a:p>
            <a:r>
              <a:rPr lang="en-US" dirty="0" smtClean="0"/>
              <a:t>2 “triple” bonds</a:t>
            </a:r>
          </a:p>
          <a:p>
            <a:r>
              <a:rPr lang="en-US" dirty="0" smtClean="0"/>
              <a:t>Linear 180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130868" y="847271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529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16" y="201990"/>
            <a:ext cx="45736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/>
              <a:t>2</a:t>
            </a:r>
            <a:r>
              <a:rPr lang="en-US" sz="2400" dirty="0" smtClean="0"/>
              <a:t> – Example of </a:t>
            </a:r>
            <a:r>
              <a:rPr lang="en-US" sz="2400" dirty="0" err="1" smtClean="0"/>
              <a:t>sp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28" y="846671"/>
            <a:ext cx="2517898" cy="568344"/>
          </a:xfrm>
          <a:prstGeom prst="rect">
            <a:avLst/>
          </a:prstGeom>
        </p:spPr>
      </p:pic>
      <p:pic>
        <p:nvPicPr>
          <p:cNvPr id="4" name="Picture 9" descr="piz_sigma_bond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6" y="1598031"/>
            <a:ext cx="66833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2035" y="130629"/>
            <a:ext cx="1931939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u="sng" dirty="0" smtClean="0"/>
              <a:t>=</a:t>
            </a:r>
            <a:r>
              <a:rPr lang="en-US" dirty="0" smtClean="0"/>
              <a:t>C is made up of:</a:t>
            </a:r>
          </a:p>
          <a:p>
            <a:r>
              <a:rPr lang="en-US" dirty="0" smtClean="0"/>
              <a:t>1 Sigma Bond + </a:t>
            </a:r>
          </a:p>
          <a:p>
            <a:r>
              <a:rPr lang="en-US" dirty="0" smtClean="0"/>
              <a:t>2 Pi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8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747963"/>
            <a:ext cx="8839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28" y="846671"/>
            <a:ext cx="2517898" cy="5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4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16" y="201990"/>
            <a:ext cx="415594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Single vs Double vs Triple Bonds</a:t>
            </a:r>
            <a:endParaRPr lang="en-US" sz="2400" dirty="0"/>
          </a:p>
        </p:txBody>
      </p:sp>
      <p:pic>
        <p:nvPicPr>
          <p:cNvPr id="3" name="Picture 6" descr="piz_sigma_bo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9" t="3697" b="38785"/>
          <a:stretch/>
        </p:blipFill>
        <p:spPr bwMode="auto">
          <a:xfrm>
            <a:off x="3404055" y="3067138"/>
            <a:ext cx="2586957" cy="24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z_sigma_bonds_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r="37243" b="51800"/>
          <a:stretch/>
        </p:blipFill>
        <p:spPr bwMode="auto">
          <a:xfrm>
            <a:off x="6282445" y="2868465"/>
            <a:ext cx="2246667" cy="280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4926" y="842955"/>
            <a:ext cx="19168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– hybridization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00" y="1356231"/>
            <a:ext cx="7338783" cy="15122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443" y="846917"/>
            <a:ext cx="19168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r>
              <a:rPr lang="en-US" baseline="30000" dirty="0"/>
              <a:t>3</a:t>
            </a:r>
            <a:r>
              <a:rPr lang="en-US" dirty="0" smtClean="0"/>
              <a:t> – hybridization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1012" y="825147"/>
            <a:ext cx="183832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r>
              <a:rPr lang="en-US" dirty="0" smtClean="0"/>
              <a:t> – hybridization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879" t="8529" r="1675" b="25222"/>
          <a:stretch/>
        </p:blipFill>
        <p:spPr>
          <a:xfrm>
            <a:off x="0" y="3395058"/>
            <a:ext cx="3117442" cy="1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479" y="275639"/>
            <a:ext cx="673113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Miscellaneous – Free Rotation vs Restricted Rotation</a:t>
            </a:r>
          </a:p>
        </p:txBody>
      </p:sp>
      <p:pic>
        <p:nvPicPr>
          <p:cNvPr id="3" name="Picture 3" descr="10_Pg451_UnFigur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5" y="2200589"/>
            <a:ext cx="8455681" cy="37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3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16" y="201990"/>
            <a:ext cx="20523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Aromatic Rings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416" y="663655"/>
            <a:ext cx="4842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Alternating C=C (conjugated)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Extra Stable, non-reactive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Reactions more like Alkanes (then –</a:t>
            </a:r>
            <a:r>
              <a:rPr lang="en-US" dirty="0" err="1" smtClean="0"/>
              <a:t>enes</a:t>
            </a:r>
            <a:r>
              <a:rPr lang="en-US" dirty="0" smtClean="0"/>
              <a:t>/</a:t>
            </a:r>
            <a:r>
              <a:rPr lang="en-US" dirty="0" err="1" smtClean="0"/>
              <a:t>ynes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9" y="1703936"/>
            <a:ext cx="3327950" cy="177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53" y="1586985"/>
            <a:ext cx="3120731" cy="1747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295" y="4617935"/>
            <a:ext cx="3758444" cy="2059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01" y="4617935"/>
            <a:ext cx="1754694" cy="2005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383" y="3852359"/>
            <a:ext cx="277050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Resonance Structure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64853" y="3852359"/>
            <a:ext cx="339932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Delocalization of Pi Bonds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94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976" y="341744"/>
            <a:ext cx="2887329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Flaws in Lewis Theory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9382" y="341745"/>
            <a:ext cx="32816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Theory – the Good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9382" y="1062181"/>
            <a:ext cx="4537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which molecules are likely to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single, double, triple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shapes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Predicts Nonpolar or Dipolar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77494" y="1048035"/>
            <a:ext cx="403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Developed before QM based on observations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Fails to predict bond lengths</a:t>
            </a:r>
          </a:p>
          <a:p>
            <a:pPr marL="342900" indent="-342900">
              <a:buAutoNum type="arabicPeriod"/>
            </a:pPr>
            <a:r>
              <a:rPr lang="en-US" dirty="0" smtClean="0"/>
              <a:t>Fails to predict bond strengths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01362"/>
              </p:ext>
            </p:extLst>
          </p:nvPr>
        </p:nvGraphicFramePr>
        <p:xfrm>
          <a:off x="4926105" y="2521280"/>
          <a:ext cx="41237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25">
                  <a:extLst>
                    <a:ext uri="{9D8B030D-6E8A-4147-A177-3AD203B41FA5}">
                      <a16:colId xmlns:a16="http://schemas.microsoft.com/office/drawing/2014/main" val="324645411"/>
                    </a:ext>
                  </a:extLst>
                </a:gridCol>
                <a:gridCol w="1637551">
                  <a:extLst>
                    <a:ext uri="{9D8B030D-6E8A-4147-A177-3AD203B41FA5}">
                      <a16:colId xmlns:a16="http://schemas.microsoft.com/office/drawing/2014/main" val="1690318759"/>
                    </a:ext>
                  </a:extLst>
                </a:gridCol>
                <a:gridCol w="1374588">
                  <a:extLst>
                    <a:ext uri="{9D8B030D-6E8A-4147-A177-3AD203B41FA5}">
                      <a16:colId xmlns:a16="http://schemas.microsoft.com/office/drawing/2014/main" val="1828153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Molecule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Bond Strength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(kJ/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mol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Bond Length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(pm)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2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9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64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F-F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156.9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6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7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7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03" y="47072"/>
            <a:ext cx="356655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Valence Bond Theory (VBT)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3703" y="508737"/>
            <a:ext cx="5445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Based on QM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Key Idea’s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overlap of ½ filled atomic orbitals with opposite spins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form an electron pair, that are shared by both atoms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Bond strength/energy </a:t>
            </a:r>
            <a:r>
              <a:rPr lang="el-GR" dirty="0" smtClean="0"/>
              <a:t>α</a:t>
            </a:r>
            <a:r>
              <a:rPr lang="en-US" dirty="0" smtClean="0"/>
              <a:t> amount of overlap, energy minimum determines bond </a:t>
            </a:r>
            <a:r>
              <a:rPr lang="en-US" u="sng" dirty="0" smtClean="0"/>
              <a:t>strength</a:t>
            </a:r>
            <a:r>
              <a:rPr lang="en-US" dirty="0" smtClean="0"/>
              <a:t> and </a:t>
            </a:r>
            <a:r>
              <a:rPr lang="en-US" u="sng" dirty="0" smtClean="0"/>
              <a:t>length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52"/>
          <a:stretch/>
        </p:blipFill>
        <p:spPr>
          <a:xfrm>
            <a:off x="5804115" y="739570"/>
            <a:ext cx="2805953" cy="238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390" t="23327" r="9031"/>
          <a:stretch/>
        </p:blipFill>
        <p:spPr>
          <a:xfrm>
            <a:off x="288391" y="3121277"/>
            <a:ext cx="5176149" cy="364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864" t="13873" r="33897"/>
          <a:stretch/>
        </p:blipFill>
        <p:spPr>
          <a:xfrm>
            <a:off x="5804115" y="3436994"/>
            <a:ext cx="1745470" cy="3296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7833" y="277905"/>
            <a:ext cx="1598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Coulomb's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3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37" y="251011"/>
            <a:ext cx="19444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 of QM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93695" y="1203762"/>
            <a:ext cx="258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Different </a:t>
            </a:r>
            <a:r>
              <a:rPr lang="en-US" dirty="0"/>
              <a:t>O</a:t>
            </a:r>
            <a:r>
              <a:rPr lang="en-US" dirty="0" smtClean="0"/>
              <a:t>rbital </a:t>
            </a:r>
            <a:r>
              <a:rPr lang="en-US" dirty="0"/>
              <a:t>S</a:t>
            </a:r>
            <a:r>
              <a:rPr lang="en-US" dirty="0" smtClean="0"/>
              <a:t>hapes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7" y="1931758"/>
            <a:ext cx="4529213" cy="265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99" y="1807202"/>
            <a:ext cx="3047123" cy="3150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5052" y="1203762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Level Diagram + Filling Order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2120" y="6409764"/>
            <a:ext cx="14991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5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8602" r="35255" b="71551"/>
          <a:stretch/>
        </p:blipFill>
        <p:spPr>
          <a:xfrm>
            <a:off x="981208" y="2149189"/>
            <a:ext cx="1944154" cy="1394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416" y="166299"/>
            <a:ext cx="342600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Types of Orbital Overlap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6738" y="1329931"/>
            <a:ext cx="2966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</a:t>
            </a:r>
            <a:r>
              <a:rPr lang="en-US" dirty="0" smtClean="0"/>
              <a:t>verlap is end-to-end</a:t>
            </a:r>
          </a:p>
          <a:p>
            <a:pPr marL="342900" indent="-342900">
              <a:buAutoNum type="arabicPeriod"/>
            </a:pPr>
            <a:r>
              <a:rPr lang="en-US" dirty="0" smtClean="0"/>
              <a:t>e- density between atoms</a:t>
            </a:r>
          </a:p>
          <a:p>
            <a:pPr marL="342900" indent="-342900">
              <a:buAutoNum type="arabicPeriod"/>
            </a:pPr>
            <a:r>
              <a:rPr lang="en-US" dirty="0" smtClean="0"/>
              <a:t>“unreactive”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8287" y="805044"/>
            <a:ext cx="3029997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Sigma Bonds (</a:t>
            </a:r>
            <a:r>
              <a:rPr lang="el-GR" sz="2400" dirty="0"/>
              <a:t>σ</a:t>
            </a:r>
            <a:r>
              <a:rPr lang="en-US" sz="2400" dirty="0"/>
              <a:t> bonds)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1330" y="805044"/>
            <a:ext cx="2517036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Pi </a:t>
            </a:r>
            <a:r>
              <a:rPr lang="en-US" sz="2400" dirty="0"/>
              <a:t>Bonds </a:t>
            </a:r>
            <a:r>
              <a:rPr lang="en-US" sz="2400" dirty="0" smtClean="0"/>
              <a:t>(</a:t>
            </a:r>
            <a:r>
              <a:rPr lang="el-GR" sz="2400" dirty="0" smtClean="0"/>
              <a:t>π</a:t>
            </a:r>
            <a:r>
              <a:rPr lang="en-US" sz="2400" dirty="0" smtClean="0"/>
              <a:t> </a:t>
            </a:r>
            <a:r>
              <a:rPr lang="en-US" sz="2400" dirty="0"/>
              <a:t>bonds)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6775" y="1387349"/>
            <a:ext cx="37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</a:t>
            </a:r>
            <a:r>
              <a:rPr lang="en-US" dirty="0" smtClean="0"/>
              <a:t>verlap is side-by-side</a:t>
            </a:r>
          </a:p>
          <a:p>
            <a:pPr marL="342900" indent="-342900">
              <a:buAutoNum type="arabicPeriod"/>
            </a:pPr>
            <a:r>
              <a:rPr lang="en-US" dirty="0" smtClean="0"/>
              <a:t>e- density above and below atoms</a:t>
            </a:r>
          </a:p>
          <a:p>
            <a:pPr marL="342900" indent="-342900">
              <a:buAutoNum type="arabicPeriod"/>
            </a:pPr>
            <a:r>
              <a:rPr lang="en-US" dirty="0" smtClean="0"/>
              <a:t>“reactive”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5101" t="63026" b="2945"/>
          <a:stretch/>
        </p:blipFill>
        <p:spPr>
          <a:xfrm>
            <a:off x="208416" y="5139571"/>
            <a:ext cx="3339009" cy="1667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0997" t="28632" r="19087" b="38804"/>
          <a:stretch/>
        </p:blipFill>
        <p:spPr>
          <a:xfrm>
            <a:off x="625238" y="3410328"/>
            <a:ext cx="2968473" cy="15957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417" y="2635696"/>
            <a:ext cx="54373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H-H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3340" y="4023521"/>
            <a:ext cx="5052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H-F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341" y="5275532"/>
            <a:ext cx="4667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F-F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834" y="4148228"/>
            <a:ext cx="3418048" cy="25284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48457"/>
          <a:stretch/>
        </p:blipFill>
        <p:spPr>
          <a:xfrm>
            <a:off x="7439938" y="2005566"/>
            <a:ext cx="1197764" cy="28095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77912" y="4036225"/>
            <a:ext cx="3866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4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347959"/>
            <a:ext cx="278621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Lewis Structure </a:t>
            </a:r>
          </a:p>
          <a:p>
            <a:pPr algn="ctr"/>
            <a:r>
              <a:rPr lang="en-US" sz="2400" dirty="0" smtClean="0"/>
              <a:t>(and Experimentally)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996" y="3337679"/>
            <a:ext cx="2342885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Tetrahedral 109.5</a:t>
            </a:r>
          </a:p>
          <a:p>
            <a:r>
              <a:rPr lang="en-US" dirty="0" smtClean="0"/>
              <a:t>4 equal length bonds</a:t>
            </a:r>
          </a:p>
          <a:p>
            <a:r>
              <a:rPr lang="en-US" dirty="0" smtClean="0"/>
              <a:t>4 equal strength bonds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2" y="1335886"/>
            <a:ext cx="1737623" cy="1907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8033" y="250610"/>
            <a:ext cx="344568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QM/VBT – Not Great Yet…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04266" y="800099"/>
            <a:ext cx="383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“Basic” version doesn’t predict shapes!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50415" y="1263319"/>
            <a:ext cx="2866169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Flaws</a:t>
            </a:r>
          </a:p>
          <a:p>
            <a:pPr marL="342900" indent="-342900">
              <a:buAutoNum type="arabicPeriod"/>
            </a:pPr>
            <a:r>
              <a:rPr lang="en-US" dirty="0" smtClean="0"/>
              <a:t>Not 4 unpaired electrons</a:t>
            </a:r>
          </a:p>
          <a:p>
            <a:pPr marL="342900" indent="-342900">
              <a:buAutoNum type="arabicPeriod"/>
            </a:pPr>
            <a:r>
              <a:rPr lang="en-US" dirty="0" smtClean="0"/>
              <a:t>Different Overlaps</a:t>
            </a:r>
          </a:p>
          <a:p>
            <a:pPr marL="342900" indent="-342900">
              <a:buAutoNum type="arabicPeriod"/>
            </a:pPr>
            <a:r>
              <a:rPr lang="en-US" dirty="0" smtClean="0"/>
              <a:t>Different Bond Angles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506"/>
          <a:stretch/>
        </p:blipFill>
        <p:spPr>
          <a:xfrm rot="10800000">
            <a:off x="6781931" y="2628834"/>
            <a:ext cx="2007253" cy="844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61036"/>
          <a:stretch/>
        </p:blipFill>
        <p:spPr>
          <a:xfrm>
            <a:off x="7054539" y="3377208"/>
            <a:ext cx="1462035" cy="8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77926" y="5006568"/>
            <a:ext cx="175105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1 </a:t>
            </a:r>
            <a:r>
              <a:rPr lang="en-US" dirty="0"/>
              <a:t>bond is s-s</a:t>
            </a:r>
          </a:p>
          <a:p>
            <a:r>
              <a:rPr lang="en-US" dirty="0" smtClean="0"/>
              <a:t>3 </a:t>
            </a:r>
            <a:r>
              <a:rPr lang="en-US" dirty="0"/>
              <a:t>bonds are </a:t>
            </a:r>
            <a:r>
              <a:rPr lang="en-US" dirty="0" smtClean="0"/>
              <a:t>s-p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76497" y="3881189"/>
            <a:ext cx="2269421" cy="2880785"/>
            <a:chOff x="218360" y="2803289"/>
            <a:chExt cx="2851161" cy="3374144"/>
          </a:xfrm>
        </p:grpSpPr>
        <p:sp>
          <p:nvSpPr>
            <p:cNvPr id="12" name="Up Arrow 11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Energy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4264" y="5257056"/>
              <a:ext cx="457200" cy="405974"/>
              <a:chOff x="920704" y="4443932"/>
              <a:chExt cx="457200" cy="40597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1s</a:t>
                </a:r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4264" y="4347715"/>
              <a:ext cx="457200" cy="405974"/>
              <a:chOff x="920704" y="4443932"/>
              <a:chExt cx="457200" cy="40597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2s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530450" y="3758313"/>
              <a:ext cx="1539071" cy="405974"/>
              <a:chOff x="4046711" y="4074600"/>
              <a:chExt cx="1539071" cy="40597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607839" y="411124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2p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970981" y="3986654"/>
              <a:ext cx="132304" cy="274761"/>
              <a:chOff x="6851875" y="2311120"/>
              <a:chExt cx="132304" cy="274761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62864" y="580810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Carbon</a:t>
              </a:r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76540" b="29262"/>
          <a:stretch/>
        </p:blipFill>
        <p:spPr>
          <a:xfrm>
            <a:off x="4529518" y="2522589"/>
            <a:ext cx="1481690" cy="1358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52485" y="2720274"/>
            <a:ext cx="55124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VS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3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83" y="212510"/>
            <a:ext cx="300415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VBT – 2 Improvements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1064" y="944545"/>
            <a:ext cx="788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Promotion – move an electron from a low energy orbital to high energy orbital</a:t>
            </a:r>
          </a:p>
          <a:p>
            <a:pPr marL="342900" indent="-342900">
              <a:buAutoNum type="arabicPeriod"/>
            </a:pPr>
            <a:r>
              <a:rPr lang="en-US" dirty="0" smtClean="0"/>
              <a:t>Hybridization – combine wave functions to produce new lower energy orbitals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468948" y="3034351"/>
            <a:ext cx="2851161" cy="3374144"/>
            <a:chOff x="218360" y="2803289"/>
            <a:chExt cx="2851161" cy="3374144"/>
          </a:xfrm>
        </p:grpSpPr>
        <p:sp>
          <p:nvSpPr>
            <p:cNvPr id="4" name="Up Arrow 3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Energy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34264" y="5257056"/>
              <a:ext cx="457200" cy="405974"/>
              <a:chOff x="920704" y="4443932"/>
              <a:chExt cx="457200" cy="40597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1s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34264" y="4347715"/>
              <a:ext cx="457200" cy="405974"/>
              <a:chOff x="920704" y="4443932"/>
              <a:chExt cx="457200" cy="40597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2s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30450" y="3758313"/>
              <a:ext cx="1539071" cy="405974"/>
              <a:chOff x="4046711" y="4074600"/>
              <a:chExt cx="1539071" cy="40597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07839" y="411124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2p</a:t>
                </a: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62864" y="580810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Carbon</a:t>
              </a:r>
              <a:endParaRPr lang="en-US" dirty="0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3435996" y="4172374"/>
            <a:ext cx="1487156" cy="7781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Promotion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Up Arrow 49"/>
          <p:cNvSpPr/>
          <p:nvPr/>
        </p:nvSpPr>
        <p:spPr>
          <a:xfrm>
            <a:off x="370760" y="2955689"/>
            <a:ext cx="421341" cy="2859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86664" y="5409456"/>
            <a:ext cx="457200" cy="405974"/>
            <a:chOff x="920704" y="4443932"/>
            <a:chExt cx="457200" cy="40597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86664" y="4500115"/>
            <a:ext cx="457200" cy="405974"/>
            <a:chOff x="920704" y="4443932"/>
            <a:chExt cx="457200" cy="4059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2s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82850" y="3910713"/>
            <a:ext cx="1539071" cy="405974"/>
            <a:chOff x="4046711" y="4074600"/>
            <a:chExt cx="1539071" cy="405974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046711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07839" y="411124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2p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590996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28582" y="4074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49112" y="5040124"/>
            <a:ext cx="132304" cy="274761"/>
            <a:chOff x="6851875" y="2311120"/>
            <a:chExt cx="132304" cy="274761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/>
          <p:nvPr/>
        </p:nvCxnSpPr>
        <p:spPr>
          <a:xfrm flipV="1">
            <a:off x="1794850" y="3534943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1123381" y="4139054"/>
            <a:ext cx="132304" cy="274761"/>
            <a:chOff x="6851875" y="2311120"/>
            <a:chExt cx="132304" cy="274761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/>
          <p:cNvCxnSpPr/>
          <p:nvPr/>
        </p:nvCxnSpPr>
        <p:spPr>
          <a:xfrm flipV="1">
            <a:off x="2369281" y="3534943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215264" y="596050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7981706" y="3613605"/>
            <a:ext cx="0" cy="267173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1378118" y="3707842"/>
            <a:ext cx="1556001" cy="70597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0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3998" y="3263430"/>
            <a:ext cx="2851161" cy="3374144"/>
            <a:chOff x="218360" y="2803289"/>
            <a:chExt cx="2851161" cy="3374144"/>
          </a:xfrm>
        </p:grpSpPr>
        <p:sp>
          <p:nvSpPr>
            <p:cNvPr id="3" name="Up Arrow 2"/>
            <p:cNvSpPr/>
            <p:nvPr/>
          </p:nvSpPr>
          <p:spPr>
            <a:xfrm>
              <a:off x="218360" y="2803289"/>
              <a:ext cx="421341" cy="28597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Energy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34264" y="5257056"/>
              <a:ext cx="457200" cy="405974"/>
              <a:chOff x="920704" y="4443932"/>
              <a:chExt cx="457200" cy="40597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1s</a:t>
                </a: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34264" y="4347715"/>
              <a:ext cx="457200" cy="405974"/>
              <a:chOff x="920704" y="4443932"/>
              <a:chExt cx="457200" cy="405974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920704" y="448057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2s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450" y="3758313"/>
              <a:ext cx="1539071" cy="405974"/>
              <a:chOff x="4046711" y="4074600"/>
              <a:chExt cx="1539071" cy="40597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046711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607839" y="4111242"/>
                <a:ext cx="42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2p</a:t>
                </a:r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90996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128582" y="4074600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996712" y="4887724"/>
              <a:ext cx="132304" cy="274761"/>
              <a:chOff x="6851875" y="2311120"/>
              <a:chExt cx="132304" cy="274761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flipV="1">
              <a:off x="1642450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70981" y="3986654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216881" y="3382543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62864" y="580810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Carbon</a:t>
              </a:r>
              <a:endParaRPr lang="en-US" dirty="0"/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3135159" y="4495183"/>
            <a:ext cx="1859485" cy="7781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Hybridization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0234" y="324791"/>
            <a:ext cx="796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Hybridization – combine wave functions to produce new lower energy </a:t>
            </a:r>
            <a:r>
              <a:rPr lang="en-US" dirty="0" smtClean="0"/>
              <a:t>orbitals</a:t>
            </a:r>
          </a:p>
        </p:txBody>
      </p:sp>
      <p:sp>
        <p:nvSpPr>
          <p:cNvPr id="25" name="Up Arrow 24"/>
          <p:cNvSpPr/>
          <p:nvPr/>
        </p:nvSpPr>
        <p:spPr>
          <a:xfrm>
            <a:off x="5534075" y="3342092"/>
            <a:ext cx="421341" cy="2859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149979" y="5795859"/>
            <a:ext cx="457200" cy="405974"/>
            <a:chOff x="920704" y="4443932"/>
            <a:chExt cx="457200" cy="4059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920704" y="4443932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20704" y="448057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endParaRPr lang="en-US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157903" y="4617399"/>
            <a:ext cx="457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772701" y="4610801"/>
            <a:ext cx="1622584" cy="530493"/>
            <a:chOff x="3973247" y="4388285"/>
            <a:chExt cx="1622584" cy="53049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986264" y="4388285"/>
              <a:ext cx="457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73247" y="4549446"/>
              <a:ext cx="112614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</a:t>
              </a:r>
              <a:r>
                <a:rPr lang="en-US" baseline="30000" dirty="0" smtClean="0"/>
                <a:t>3</a:t>
              </a:r>
              <a:r>
                <a:rPr lang="en-US" dirty="0" smtClean="0"/>
                <a:t> hybrid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577280" y="4388285"/>
              <a:ext cx="457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38631" y="4388285"/>
              <a:ext cx="4572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312427" y="5426527"/>
            <a:ext cx="132304" cy="274761"/>
            <a:chOff x="6851875" y="2311120"/>
            <a:chExt cx="132304" cy="274761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6851875" y="2311120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 flipV="1">
              <a:off x="6984179" y="2318708"/>
              <a:ext cx="0" cy="26717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flipV="1">
            <a:off x="6835550" y="4255096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98807" y="4255096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482355" y="4228010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78579" y="63469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816757" y="3842684"/>
            <a:ext cx="0" cy="267173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042600" y="4228010"/>
            <a:ext cx="0" cy="267173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0925" y="852947"/>
            <a:ext cx="3710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 Orbitals</a:t>
            </a:r>
          </a:p>
          <a:p>
            <a:pPr marL="342900" indent="-342900">
              <a:buAutoNum type="arabicPeriod"/>
            </a:pPr>
            <a:r>
              <a:rPr lang="en-US" dirty="0" smtClean="0"/>
              <a:t>LCAO – Linear Combinations of atomic orbitals</a:t>
            </a:r>
          </a:p>
          <a:p>
            <a:pPr marL="342900" indent="-342900">
              <a:buAutoNum type="arabicPeriod"/>
            </a:pPr>
            <a:r>
              <a:rPr lang="en-US" dirty="0" smtClean="0"/>
              <a:t>Exist in molecules </a:t>
            </a:r>
            <a:r>
              <a:rPr lang="en-US" u="sng" dirty="0" smtClean="0"/>
              <a:t>not</a:t>
            </a:r>
            <a:r>
              <a:rPr lang="en-US" dirty="0" smtClean="0"/>
              <a:t> isolated atoms</a:t>
            </a:r>
          </a:p>
          <a:p>
            <a:pPr marL="342900" indent="-342900">
              <a:buAutoNum type="arabicPeriod"/>
            </a:pPr>
            <a:r>
              <a:rPr lang="en-US" dirty="0" smtClean="0"/>
              <a:t>New shapes/orientations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Various combinations (3 total)</a:t>
            </a:r>
          </a:p>
          <a:p>
            <a:pPr marL="342900" indent="-342900">
              <a:buAutoNum type="arabicPeriod"/>
            </a:pPr>
            <a:r>
              <a:rPr lang="en-US" dirty="0" smtClean="0"/>
              <a:t>Lower in energy</a:t>
            </a:r>
            <a:endParaRPr lang="en-US" dirty="0"/>
          </a:p>
        </p:txBody>
      </p:sp>
      <p:pic>
        <p:nvPicPr>
          <p:cNvPr id="46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5" r="42077" b="15929"/>
          <a:stretch/>
        </p:blipFill>
        <p:spPr bwMode="auto">
          <a:xfrm>
            <a:off x="3994598" y="945412"/>
            <a:ext cx="2155381" cy="216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10_07_Fig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0" t="13320" r="23937" b="46769"/>
          <a:stretch/>
        </p:blipFill>
        <p:spPr bwMode="auto">
          <a:xfrm>
            <a:off x="6444730" y="852947"/>
            <a:ext cx="544567" cy="109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10_07_Fig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8" t="53291" r="23332" b="9467"/>
          <a:stretch/>
        </p:blipFill>
        <p:spPr bwMode="auto">
          <a:xfrm>
            <a:off x="6541433" y="2093622"/>
            <a:ext cx="524398" cy="102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67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3091293" y="198682"/>
            <a:ext cx="5634482" cy="1983342"/>
            <a:chOff x="277755" y="912115"/>
            <a:chExt cx="5634482" cy="1983342"/>
          </a:xfrm>
        </p:grpSpPr>
        <p:grpSp>
          <p:nvGrpSpPr>
            <p:cNvPr id="2" name="Group 1"/>
            <p:cNvGrpSpPr/>
            <p:nvPr/>
          </p:nvGrpSpPr>
          <p:grpSpPr>
            <a:xfrm>
              <a:off x="277755" y="912115"/>
              <a:ext cx="1980551" cy="1931096"/>
              <a:chOff x="218360" y="2803289"/>
              <a:chExt cx="2851161" cy="2907458"/>
            </a:xfrm>
          </p:grpSpPr>
          <p:sp>
            <p:nvSpPr>
              <p:cNvPr id="3" name="Up Arrow 2"/>
              <p:cNvSpPr/>
              <p:nvPr/>
            </p:nvSpPr>
            <p:spPr>
              <a:xfrm>
                <a:off x="218360" y="2803289"/>
                <a:ext cx="421341" cy="285974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Energy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834264" y="5257056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1s</a:t>
                  </a:r>
                  <a:endParaRPr lang="en-US" sz="1200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834264" y="4347715"/>
                <a:ext cx="466608" cy="453691"/>
                <a:chOff x="920704" y="4443932"/>
                <a:chExt cx="466608" cy="453691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920704" y="4443932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920704" y="4480574"/>
                  <a:ext cx="466608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2s</a:t>
                  </a:r>
                  <a:endParaRPr lang="en-US" sz="1200" dirty="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530450" y="3758313"/>
                <a:ext cx="1539071" cy="453691"/>
                <a:chOff x="4046711" y="4074600"/>
                <a:chExt cx="1539071" cy="453691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046711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4607839" y="4111242"/>
                  <a:ext cx="494300" cy="4170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2p</a:t>
                  </a:r>
                  <a:endParaRPr lang="en-US" sz="1200" dirty="0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590996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128582" y="4074600"/>
                  <a:ext cx="457200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996712" y="4887724"/>
                <a:ext cx="132304" cy="274761"/>
                <a:chOff x="6851875" y="2311120"/>
                <a:chExt cx="132304" cy="274761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6851875" y="2311120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0800000" flipV="1">
                  <a:off x="6984179" y="2318708"/>
                  <a:ext cx="0" cy="267173"/>
                </a:xfrm>
                <a:prstGeom prst="straightConnector1">
                  <a:avLst/>
                </a:prstGeom>
                <a:ln w="25400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Arrow Connector 7"/>
              <p:cNvCxnSpPr/>
              <p:nvPr/>
            </p:nvCxnSpPr>
            <p:spPr>
              <a:xfrm flipV="1">
                <a:off x="1642450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970981" y="3986654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2216881" y="3382543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ight Arrow 21"/>
            <p:cNvSpPr/>
            <p:nvPr/>
          </p:nvSpPr>
          <p:spPr>
            <a:xfrm>
              <a:off x="2258306" y="1730229"/>
              <a:ext cx="1291686" cy="51682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Hybridization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>
              <a:off x="3924706" y="964361"/>
              <a:ext cx="292683" cy="189940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Energy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352542" y="2594121"/>
              <a:ext cx="324128" cy="301336"/>
              <a:chOff x="920704" y="4443932"/>
              <a:chExt cx="466608" cy="45369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920704" y="4443932"/>
                <a:ext cx="4572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920704" y="4480574"/>
                <a:ext cx="466608" cy="417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1s</a:t>
                </a:r>
                <a:endParaRPr lang="en-US" sz="1200" dirty="0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4358046" y="1811404"/>
              <a:ext cx="31759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785114" y="1807021"/>
              <a:ext cx="1127123" cy="384040"/>
              <a:chOff x="3973247" y="4388285"/>
              <a:chExt cx="1622584" cy="57821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986264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973247" y="4549446"/>
                <a:ext cx="1161672" cy="4170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sp</a:t>
                </a:r>
                <a:r>
                  <a:rPr lang="en-US" sz="1200" baseline="30000" dirty="0" smtClean="0"/>
                  <a:t>3</a:t>
                </a:r>
                <a:r>
                  <a:rPr lang="en-US" sz="1200" dirty="0" smtClean="0"/>
                  <a:t> hybrid</a:t>
                </a:r>
                <a:endParaRPr lang="en-US" sz="1200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4577280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138631" y="4388285"/>
                <a:ext cx="4572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465386" y="2348816"/>
              <a:ext cx="91905" cy="182493"/>
              <a:chOff x="6851875" y="2311120"/>
              <a:chExt cx="132304" cy="274761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6851875" y="2311120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10800000" flipV="1">
                <a:off x="6984179" y="2318708"/>
                <a:ext cx="0" cy="267173"/>
              </a:xfrm>
              <a:prstGeom prst="straightConnector1">
                <a:avLst/>
              </a:prstGeom>
              <a:ln w="25400"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 flipV="1">
              <a:off x="4828772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455925" y="1570767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78073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037129" y="1296848"/>
              <a:ext cx="0" cy="177453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667245" y="1552776"/>
              <a:ext cx="0" cy="177453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77755" y="320049"/>
            <a:ext cx="23022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Hybridization</a:t>
            </a:r>
            <a:endParaRPr lang="en-US" sz="2400" dirty="0"/>
          </a:p>
        </p:txBody>
      </p:sp>
      <p:pic>
        <p:nvPicPr>
          <p:cNvPr id="44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5" r="42077" b="15929"/>
          <a:stretch/>
        </p:blipFill>
        <p:spPr bwMode="auto">
          <a:xfrm>
            <a:off x="196338" y="2253125"/>
            <a:ext cx="4295275" cy="431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34813" y="1082960"/>
            <a:ext cx="125149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Tetrahedral</a:t>
            </a:r>
          </a:p>
          <a:p>
            <a:pPr algn="ctr"/>
            <a:r>
              <a:rPr lang="en-US" dirty="0" smtClean="0"/>
              <a:t>109.5°</a:t>
            </a:r>
            <a:endParaRPr lang="en-US" dirty="0"/>
          </a:p>
        </p:txBody>
      </p:sp>
      <p:pic>
        <p:nvPicPr>
          <p:cNvPr id="49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6" t="33299" b="38082"/>
          <a:stretch/>
        </p:blipFill>
        <p:spPr bwMode="auto">
          <a:xfrm>
            <a:off x="6684892" y="2798113"/>
            <a:ext cx="2418482" cy="3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0" t="13320" r="23937" b="46769"/>
          <a:stretch/>
        </p:blipFill>
        <p:spPr bwMode="auto">
          <a:xfrm>
            <a:off x="4373596" y="2055845"/>
            <a:ext cx="1085222" cy="218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10_07_Fig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8" t="53291" r="23332" b="9467"/>
          <a:stretch/>
        </p:blipFill>
        <p:spPr bwMode="auto">
          <a:xfrm>
            <a:off x="4413790" y="4439153"/>
            <a:ext cx="1045028" cy="20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/>
          <p:cNvSpPr/>
          <p:nvPr/>
        </p:nvSpPr>
        <p:spPr>
          <a:xfrm>
            <a:off x="5717687" y="3860035"/>
            <a:ext cx="710870" cy="76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6080" y="6155803"/>
            <a:ext cx="183018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equal bonds</a:t>
            </a:r>
          </a:p>
          <a:p>
            <a:r>
              <a:rPr lang="en-US" dirty="0" smtClean="0"/>
              <a:t>Tetrahedral 109.5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0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568</Words>
  <Application>Microsoft Office PowerPoint</Application>
  <PresentationFormat>On-screen Show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171</cp:revision>
  <dcterms:created xsi:type="dcterms:W3CDTF">2020-03-25T15:59:49Z</dcterms:created>
  <dcterms:modified xsi:type="dcterms:W3CDTF">2023-01-26T15:55:54Z</dcterms:modified>
</cp:coreProperties>
</file>