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377" r:id="rId3"/>
    <p:sldId id="375" r:id="rId4"/>
    <p:sldId id="376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25" autoAdjust="0"/>
  </p:normalViewPr>
  <p:slideViewPr>
    <p:cSldViewPr snapToGrid="0">
      <p:cViewPr varScale="1">
        <p:scale>
          <a:sx n="103" d="100"/>
          <a:sy n="103" d="100"/>
        </p:scale>
        <p:origin x="9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E735B-9C3A-43D6-B9FE-096E531F1232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ACCA3-5C81-4B3C-BA4D-01FAA7BD3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62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1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0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7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5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1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32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8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C3A7-410D-4FD7-9055-E25D6E92A517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6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5C3A7-410D-4FD7-9055-E25D6E92A517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6CCA0-5664-45B9-AD03-D12E1DF1B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6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terorganicchemistry.com/2011/10/03/introduction-to-addition-reaction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terorganicchemistry.com/2011/10/03/introduction-to-addition-reactions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056" y="1367065"/>
            <a:ext cx="4294772" cy="20928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Overview/Topics</a:t>
            </a:r>
          </a:p>
          <a:p>
            <a:pPr marL="257175" indent="-257175">
              <a:buAutoNum type="arabicPeriod"/>
            </a:pPr>
            <a:r>
              <a:rPr lang="en-US" sz="1600" dirty="0" smtClean="0"/>
              <a:t>C=C Reactions 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 smtClean="0"/>
              <a:t>Addition Reactions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 smtClean="0"/>
              <a:t>Baeyer Test (</a:t>
            </a:r>
            <a:r>
              <a:rPr lang="en-US" sz="1600" dirty="0" err="1" smtClean="0"/>
              <a:t>Oxid</a:t>
            </a:r>
            <a:r>
              <a:rPr lang="en-US" sz="1600" dirty="0" smtClean="0"/>
              <a:t>)</a:t>
            </a:r>
          </a:p>
          <a:p>
            <a:pPr marL="257175" indent="-257175">
              <a:buAutoNum type="arabicPeriod"/>
            </a:pPr>
            <a:r>
              <a:rPr lang="en-US" sz="1600" dirty="0" err="1" smtClean="0"/>
              <a:t>Markovnikovs</a:t>
            </a:r>
            <a:r>
              <a:rPr lang="en-US" sz="1600" dirty="0" smtClean="0"/>
              <a:t> Rule</a:t>
            </a:r>
          </a:p>
          <a:p>
            <a:pPr marL="257175" indent="-257175">
              <a:buAutoNum type="arabicPeriod"/>
            </a:pPr>
            <a:r>
              <a:rPr lang="en-US" sz="1600" dirty="0" smtClean="0"/>
              <a:t>Aromatic Reactions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 smtClean="0"/>
              <a:t>Substitution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sz="1600" dirty="0" smtClean="0"/>
              <a:t>Side-Chain Oxidation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93841" y="1490890"/>
            <a:ext cx="429477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Skills to Master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HW 20b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7056" y="5765913"/>
            <a:ext cx="4294772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Read</a:t>
            </a:r>
          </a:p>
          <a:p>
            <a:r>
              <a:rPr lang="en-US" dirty="0" smtClean="0"/>
              <a:t>Chapter 20.5-20.6 and 20.13</a:t>
            </a:r>
          </a:p>
          <a:p>
            <a:r>
              <a:rPr lang="en-US" sz="1200" dirty="0">
                <a:hlinkClick r:id="rId2"/>
              </a:rPr>
              <a:t>https://www.masterorganicchemistry.com/2011/10/03/introduction-to-addition-reactions/</a:t>
            </a:r>
            <a:r>
              <a:rPr lang="en-US" sz="1200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86511" y="206597"/>
            <a:ext cx="568476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CHE 102 Spring 2021</a:t>
            </a:r>
          </a:p>
          <a:p>
            <a:pPr algn="ctr"/>
            <a:r>
              <a:rPr lang="en-US" sz="3200" dirty="0" smtClean="0"/>
              <a:t>Lecture 20b – Addition Reactions</a:t>
            </a:r>
          </a:p>
        </p:txBody>
      </p:sp>
    </p:spTree>
    <p:extLst>
      <p:ext uri="{BB962C8B-B14F-4D97-AF65-F5344CB8AC3E}">
        <p14:creationId xmlns:p14="http://schemas.microsoft.com/office/powerpoint/2010/main" val="109060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66" y="224133"/>
            <a:ext cx="4390561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Reactions – Aromatic Compounds</a:t>
            </a:r>
            <a:endParaRPr 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9928842"/>
              </p:ext>
            </p:extLst>
          </p:nvPr>
        </p:nvGraphicFramePr>
        <p:xfrm>
          <a:off x="461756" y="1112774"/>
          <a:ext cx="1007742" cy="112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ChemSketch" r:id="rId3" imgW="707760" imgH="793080" progId="ACD.ChemSketch.20">
                  <p:embed/>
                </p:oleObj>
              </mc:Choice>
              <mc:Fallback>
                <p:oleObj name="ChemSketch" r:id="rId3" imgW="707760" imgH="793080" progId="ACD.ChemSketch.20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1756" y="1112774"/>
                        <a:ext cx="1007742" cy="1129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19470" y="1215987"/>
            <a:ext cx="22832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Exceptionally stable</a:t>
            </a:r>
          </a:p>
          <a:p>
            <a:r>
              <a:rPr lang="en-US" dirty="0" smtClean="0"/>
              <a:t>Reacts like Alkane</a:t>
            </a:r>
          </a:p>
          <a:p>
            <a:r>
              <a:rPr lang="en-US" dirty="0" smtClean="0"/>
              <a:t>Substitution Reactions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516580"/>
              </p:ext>
            </p:extLst>
          </p:nvPr>
        </p:nvGraphicFramePr>
        <p:xfrm>
          <a:off x="5289080" y="685798"/>
          <a:ext cx="1548957" cy="1814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ChemSketch" r:id="rId5" imgW="1266120" imgH="1483920" progId="ACD.ChemSketch.20">
                  <p:embed/>
                </p:oleObj>
              </mc:Choice>
              <mc:Fallback>
                <p:oleObj name="ChemSketch" r:id="rId5" imgW="1266120" imgH="1483920" progId="ACD.ChemSketch.20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89080" y="685798"/>
                        <a:ext cx="1548957" cy="18148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13344" y="2139317"/>
            <a:ext cx="328968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, HX, HOH, HO-NO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RX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596744" y="72387"/>
            <a:ext cx="24783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Halogenation</a:t>
            </a:r>
          </a:p>
          <a:p>
            <a:r>
              <a:rPr lang="en-US" dirty="0" smtClean="0"/>
              <a:t>Nitration</a:t>
            </a:r>
          </a:p>
          <a:p>
            <a:r>
              <a:rPr lang="en-US" dirty="0" smtClean="0"/>
              <a:t>Alkylation (</a:t>
            </a:r>
            <a:r>
              <a:rPr lang="en-US" dirty="0" err="1" smtClean="0"/>
              <a:t>Friedel</a:t>
            </a:r>
            <a:r>
              <a:rPr lang="en-US" dirty="0" smtClean="0"/>
              <a:t>-Craft)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953141"/>
              </p:ext>
            </p:extLst>
          </p:nvPr>
        </p:nvGraphicFramePr>
        <p:xfrm>
          <a:off x="405602" y="4521558"/>
          <a:ext cx="1007742" cy="112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ChemSketch" r:id="rId3" imgW="707760" imgH="793080" progId="ACD.ChemSketch.20">
                  <p:embed/>
                </p:oleObj>
              </mc:Choice>
              <mc:Fallback>
                <p:oleObj name="ChemSketch" r:id="rId3" imgW="707760" imgH="793080" progId="ACD.ChemSketch.20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5602" y="4521558"/>
                        <a:ext cx="1007742" cy="1129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69498" y="4855603"/>
            <a:ext cx="85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+ Cl</a:t>
            </a:r>
            <a:r>
              <a:rPr lang="en-US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507591" y="5086056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2466" y="3793774"/>
            <a:ext cx="977191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832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78701"/>
              </p:ext>
            </p:extLst>
          </p:nvPr>
        </p:nvGraphicFramePr>
        <p:xfrm>
          <a:off x="470916" y="1125215"/>
          <a:ext cx="1007742" cy="112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ChemSketch" r:id="rId3" imgW="707760" imgH="793080" progId="ACD.ChemSketch.20">
                  <p:embed/>
                </p:oleObj>
              </mc:Choice>
              <mc:Fallback>
                <p:oleObj name="ChemSketch" r:id="rId3" imgW="707760" imgH="793080" progId="ACD.ChemSketch.20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0916" y="1125215"/>
                        <a:ext cx="1007742" cy="1129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7780" y="397431"/>
            <a:ext cx="977191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18351" y="1459260"/>
            <a:ext cx="979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HBr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675542" y="1690092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067718"/>
              </p:ext>
            </p:extLst>
          </p:nvPr>
        </p:nvGraphicFramePr>
        <p:xfrm>
          <a:off x="407105" y="3153547"/>
          <a:ext cx="1007742" cy="112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ChemSketch" r:id="rId3" imgW="707760" imgH="793080" progId="ACD.ChemSketch.20">
                  <p:embed/>
                </p:oleObj>
              </mc:Choice>
              <mc:Fallback>
                <p:oleObj name="ChemSketch" r:id="rId3" imgW="707760" imgH="793080" progId="ACD.ChemSketch.20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7105" y="3153547"/>
                        <a:ext cx="1007742" cy="1129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 flipH="1">
            <a:off x="910976" y="2764908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10662" y="4176941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86205" y="3468451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+ H</a:t>
            </a:r>
            <a:r>
              <a:rPr lang="en-US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675542" y="3699283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512731"/>
              </p:ext>
            </p:extLst>
          </p:nvPr>
        </p:nvGraphicFramePr>
        <p:xfrm>
          <a:off x="407147" y="5254929"/>
          <a:ext cx="1007742" cy="112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ChemSketch" r:id="rId3" imgW="707760" imgH="793080" progId="ACD.ChemSketch.20">
                  <p:embed/>
                </p:oleObj>
              </mc:Choice>
              <mc:Fallback>
                <p:oleObj name="ChemSketch" r:id="rId3" imgW="707760" imgH="793080" progId="ACD.ChemSketch.20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7147" y="5254929"/>
                        <a:ext cx="1007742" cy="1129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522436" y="5588974"/>
            <a:ext cx="78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+ H</a:t>
            </a:r>
            <a:r>
              <a:rPr lang="en-US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611773" y="5819806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275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53355"/>
              </p:ext>
            </p:extLst>
          </p:nvPr>
        </p:nvGraphicFramePr>
        <p:xfrm>
          <a:off x="470916" y="1125215"/>
          <a:ext cx="1007742" cy="112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emSketch" r:id="rId3" imgW="707760" imgH="793080" progId="ACD.ChemSketch.20">
                  <p:embed/>
                </p:oleObj>
              </mc:Choice>
              <mc:Fallback>
                <p:oleObj name="ChemSketch" r:id="rId3" imgW="707760" imgH="793080" progId="ACD.ChemSketch.20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0916" y="1125215"/>
                        <a:ext cx="1007742" cy="1129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06853" y="2163889"/>
            <a:ext cx="374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431322" y="1728665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7780" y="397431"/>
            <a:ext cx="977191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037213" y="1367682"/>
            <a:ext cx="827833" cy="685800"/>
            <a:chOff x="7848590" y="934715"/>
            <a:chExt cx="827833" cy="685800"/>
          </a:xfrm>
        </p:grpSpPr>
        <p:cxnSp>
          <p:nvCxnSpPr>
            <p:cNvPr id="8" name="Straight Connector 7"/>
            <p:cNvCxnSpPr/>
            <p:nvPr/>
          </p:nvCxnSpPr>
          <p:spPr>
            <a:xfrm rot="2700000" flipH="1">
              <a:off x="8191490" y="944240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-2700000" flipH="1">
              <a:off x="8676423" y="934715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641194" y="145926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2400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3094025" y="1935289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5011306" y="208486"/>
            <a:ext cx="685800" cy="377890"/>
            <a:chOff x="8081078" y="346993"/>
            <a:chExt cx="685800" cy="377890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8081078" y="724883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8081078" y="346993"/>
              <a:ext cx="6254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AlCl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518302" y="397431"/>
            <a:ext cx="3419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Alkylation or </a:t>
            </a:r>
            <a:r>
              <a:rPr lang="en-US" dirty="0" err="1" smtClean="0"/>
              <a:t>Friedel</a:t>
            </a:r>
            <a:r>
              <a:rPr lang="en-US" dirty="0" smtClean="0"/>
              <a:t>-Craft reaction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684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rot="-2700000" flipH="1">
            <a:off x="1991583" y="2850948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356559" y="3119621"/>
            <a:ext cx="1492990" cy="1129756"/>
            <a:chOff x="347229" y="3479640"/>
            <a:chExt cx="1492990" cy="1129756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3419762"/>
                </p:ext>
              </p:extLst>
            </p:nvPr>
          </p:nvGraphicFramePr>
          <p:xfrm>
            <a:off x="347229" y="3479640"/>
            <a:ext cx="1007742" cy="11297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0" name="ChemSketch" r:id="rId3" imgW="707760" imgH="793080" progId="ACD.ChemSketch.20">
                    <p:embed/>
                  </p:oleObj>
                </mc:Choice>
                <mc:Fallback>
                  <p:oleObj name="ChemSketch" r:id="rId3" imgW="707760" imgH="793080" progId="ACD.ChemSketch.20">
                    <p:embed/>
                    <p:pic>
                      <p:nvPicPr>
                        <p:cNvPr id="14" name="Object 1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47229" y="3479640"/>
                          <a:ext cx="1007742" cy="112975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" name="Straight Connector 2"/>
            <p:cNvCxnSpPr/>
            <p:nvPr/>
          </p:nvCxnSpPr>
          <p:spPr>
            <a:xfrm rot="2700000" flipH="1">
              <a:off x="1497319" y="3210967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237821" y="270786"/>
            <a:ext cx="4390561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Reactions – Aromatic Compounds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59837" y="1166327"/>
            <a:ext cx="471039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Side-Chain Oxidation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Generic Symbol [O]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Can be a diagnostic test (next chapter)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Requires: KMnO</a:t>
            </a:r>
            <a:r>
              <a:rPr lang="en-US" baseline="-25000" dirty="0" smtClean="0"/>
              <a:t>4</a:t>
            </a:r>
            <a:r>
              <a:rPr lang="en-US" dirty="0" smtClean="0"/>
              <a:t> or K</a:t>
            </a:r>
            <a:r>
              <a:rPr lang="en-US" baseline="-25000" dirty="0" smtClean="0"/>
              <a:t>2</a:t>
            </a:r>
            <a:r>
              <a:rPr lang="en-US" dirty="0" smtClean="0"/>
              <a:t>Cr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7</a:t>
            </a:r>
            <a:r>
              <a:rPr lang="en-US" dirty="0" smtClean="0"/>
              <a:t>/H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/>
              <a:t> </a:t>
            </a:r>
            <a:r>
              <a:rPr lang="en-US" dirty="0" smtClean="0"/>
              <a:t>+ heat (</a:t>
            </a:r>
            <a:r>
              <a:rPr lang="el-GR" dirty="0" smtClean="0"/>
              <a:t>Δ</a:t>
            </a:r>
            <a:r>
              <a:rPr lang="en-US" dirty="0" smtClean="0"/>
              <a:t>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99380" y="584619"/>
            <a:ext cx="1700466" cy="1477328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Oxidation</a:t>
            </a:r>
          </a:p>
          <a:p>
            <a:r>
              <a:rPr lang="en-US" dirty="0" smtClean="0"/>
              <a:t>Lose Energy</a:t>
            </a:r>
          </a:p>
          <a:p>
            <a:r>
              <a:rPr lang="en-US" dirty="0" smtClean="0"/>
              <a:t>Lose e</a:t>
            </a:r>
            <a:r>
              <a:rPr lang="en-US" baseline="30000" dirty="0" smtClean="0"/>
              <a:t>-</a:t>
            </a:r>
            <a:endParaRPr lang="en-US" dirty="0" smtClean="0"/>
          </a:p>
          <a:p>
            <a:r>
              <a:rPr lang="en-US" dirty="0" smtClean="0"/>
              <a:t>Gain bonds to O</a:t>
            </a:r>
          </a:p>
          <a:p>
            <a:r>
              <a:rPr lang="en-US" dirty="0" smtClean="0"/>
              <a:t>Lose Bonds to H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581463" y="3251649"/>
            <a:ext cx="685800" cy="371405"/>
            <a:chOff x="8081078" y="353478"/>
            <a:chExt cx="685800" cy="371405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8081078" y="724883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8184970" y="353478"/>
              <a:ext cx="4780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[O]</a:t>
              </a:r>
              <a:endParaRPr 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56482" y="2579356"/>
            <a:ext cx="977191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rot="2700000" flipH="1">
            <a:off x="2442888" y="2848255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50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570428"/>
              </p:ext>
            </p:extLst>
          </p:nvPr>
        </p:nvGraphicFramePr>
        <p:xfrm>
          <a:off x="110595" y="1410547"/>
          <a:ext cx="1007742" cy="112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ChemSketch" r:id="rId3" imgW="707760" imgH="793080" progId="ACD.ChemSketch.20">
                  <p:embed/>
                </p:oleObj>
              </mc:Choice>
              <mc:Fallback>
                <p:oleObj name="ChemSketch" r:id="rId3" imgW="707760" imgH="793080" progId="ACD.ChemSketch.20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595" y="1410547"/>
                        <a:ext cx="1007742" cy="1129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490" y="358670"/>
            <a:ext cx="977191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36200" y="1134416"/>
            <a:ext cx="827833" cy="685800"/>
            <a:chOff x="7848590" y="934715"/>
            <a:chExt cx="827833" cy="685800"/>
          </a:xfrm>
        </p:grpSpPr>
        <p:cxnSp>
          <p:nvCxnSpPr>
            <p:cNvPr id="5" name="Straight Connector 4"/>
            <p:cNvCxnSpPr/>
            <p:nvPr/>
          </p:nvCxnSpPr>
          <p:spPr>
            <a:xfrm rot="2700000" flipH="1">
              <a:off x="8191490" y="944240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-2700000" flipH="1">
              <a:off x="8676423" y="934715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1900364" y="1134416"/>
            <a:ext cx="827833" cy="685800"/>
            <a:chOff x="7848590" y="934715"/>
            <a:chExt cx="827833" cy="685800"/>
          </a:xfrm>
        </p:grpSpPr>
        <p:cxnSp>
          <p:nvCxnSpPr>
            <p:cNvPr id="8" name="Straight Connector 7"/>
            <p:cNvCxnSpPr/>
            <p:nvPr/>
          </p:nvCxnSpPr>
          <p:spPr>
            <a:xfrm rot="2700000" flipH="1">
              <a:off x="8191490" y="944240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-2700000" flipH="1">
              <a:off x="8676423" y="934715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3085316" y="1729308"/>
            <a:ext cx="685800" cy="371405"/>
            <a:chOff x="8081078" y="353478"/>
            <a:chExt cx="685800" cy="371405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8081078" y="724883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8184970" y="353478"/>
              <a:ext cx="4780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[O]</a:t>
              </a:r>
              <a:endParaRPr lang="en-US" dirty="0"/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197328"/>
              </p:ext>
            </p:extLst>
          </p:nvPr>
        </p:nvGraphicFramePr>
        <p:xfrm>
          <a:off x="1036633" y="4410145"/>
          <a:ext cx="1007742" cy="112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ChemSketch" r:id="rId3" imgW="707760" imgH="793080" progId="ACD.ChemSketch.20">
                  <p:embed/>
                </p:oleObj>
              </mc:Choice>
              <mc:Fallback>
                <p:oleObj name="ChemSketch" r:id="rId3" imgW="707760" imgH="793080" progId="ACD.ChemSketch.20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6633" y="4410145"/>
                        <a:ext cx="1007742" cy="1129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1850307" y="4152675"/>
            <a:ext cx="827833" cy="685800"/>
            <a:chOff x="7848590" y="934715"/>
            <a:chExt cx="827833" cy="685800"/>
          </a:xfrm>
        </p:grpSpPr>
        <p:cxnSp>
          <p:nvCxnSpPr>
            <p:cNvPr id="15" name="Straight Connector 14"/>
            <p:cNvCxnSpPr/>
            <p:nvPr/>
          </p:nvCxnSpPr>
          <p:spPr>
            <a:xfrm rot="2700000" flipH="1">
              <a:off x="8191490" y="944240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-2700000" flipH="1">
              <a:off x="8676423" y="934715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20959" y="4152675"/>
            <a:ext cx="827833" cy="685800"/>
            <a:chOff x="7848590" y="934715"/>
            <a:chExt cx="827833" cy="685800"/>
          </a:xfrm>
        </p:grpSpPr>
        <p:cxnSp>
          <p:nvCxnSpPr>
            <p:cNvPr id="18" name="Straight Connector 17"/>
            <p:cNvCxnSpPr/>
            <p:nvPr/>
          </p:nvCxnSpPr>
          <p:spPr>
            <a:xfrm rot="2700000" flipH="1">
              <a:off x="8191490" y="944240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-2700000" flipH="1">
              <a:off x="8676423" y="934715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3197949" y="4552339"/>
            <a:ext cx="685800" cy="371405"/>
            <a:chOff x="8081078" y="353478"/>
            <a:chExt cx="685800" cy="371405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8081078" y="724883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8184970" y="353478"/>
              <a:ext cx="4780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[O]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67544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821" y="270786"/>
            <a:ext cx="498046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Putting it all together – Ch. 19 + Ch. 20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22514" y="1343608"/>
            <a:ext cx="132228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Substitution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569026" y="1736841"/>
            <a:ext cx="726586" cy="664450"/>
            <a:chOff x="2455951" y="1571862"/>
            <a:chExt cx="726586" cy="66445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2455951" y="1894162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2460865" y="1571862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500 °C</a:t>
              </a:r>
              <a:endParaRPr lang="en-US" sz="1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07547" y="1866980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Δ</a:t>
              </a:r>
              <a:endParaRPr lang="en-US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35901" y="1862432"/>
            <a:ext cx="18598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Alkane + ??</a:t>
            </a:r>
          </a:p>
          <a:p>
            <a:pPr marL="342900" indent="-342900">
              <a:buAutoNum type="arabicPeriod"/>
            </a:pPr>
            <a:r>
              <a:rPr lang="en-US" dirty="0" smtClean="0"/>
              <a:t>Swap</a:t>
            </a:r>
          </a:p>
          <a:p>
            <a:pPr marL="342900" indent="-342900">
              <a:buAutoNum type="arabicPeriod"/>
            </a:pPr>
            <a:r>
              <a:rPr lang="en-US" dirty="0" smtClean="0"/>
              <a:t>Selection Rule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22929" y="1343608"/>
            <a:ext cx="1243738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Elimination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36316" y="1862432"/>
            <a:ext cx="18598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Alkane 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LG or Adj. H</a:t>
            </a:r>
          </a:p>
          <a:p>
            <a:pPr marL="342900" indent="-342900">
              <a:buAutoNum type="arabicPeriod"/>
            </a:pPr>
            <a:r>
              <a:rPr lang="en-US" dirty="0" smtClean="0"/>
              <a:t>Selection Rule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022382" y="1343608"/>
            <a:ext cx="987771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Addition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657093" y="1862432"/>
            <a:ext cx="20335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Alkene/</a:t>
            </a:r>
            <a:r>
              <a:rPr lang="en-US" dirty="0" err="1" smtClean="0"/>
              <a:t>yne</a:t>
            </a:r>
            <a:r>
              <a:rPr lang="en-US" dirty="0" smtClean="0"/>
              <a:t> + ??</a:t>
            </a:r>
          </a:p>
          <a:p>
            <a:pPr marL="342900" indent="-342900">
              <a:buAutoNum type="arabicPeriod"/>
            </a:pPr>
            <a:r>
              <a:rPr lang="en-US" dirty="0" smtClean="0"/>
              <a:t>Add across C=C</a:t>
            </a:r>
          </a:p>
          <a:p>
            <a:pPr marL="342900" indent="-342900">
              <a:buAutoNum type="arabicPeriod"/>
            </a:pPr>
            <a:r>
              <a:rPr lang="en-US" dirty="0" smtClean="0"/>
              <a:t>Selection Rule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2514" y="4220548"/>
            <a:ext cx="1126206" cy="369332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Aromatics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37821" y="4711379"/>
            <a:ext cx="24879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Substitution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Alkylation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Side-Chain Oxidation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31542" y="4192742"/>
            <a:ext cx="152477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Miscellaneous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244798" y="4711379"/>
            <a:ext cx="25031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Combustion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Diagnostic Tests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Bromine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Baeyer (KMnO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583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966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97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5250" y="6000750"/>
            <a:ext cx="5819775" cy="7810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61950" y="381000"/>
            <a:ext cx="2532488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Addition Reactions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95250" y="1027331"/>
            <a:ext cx="47339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Must have C=C or C≡C</a:t>
            </a:r>
          </a:p>
          <a:p>
            <a:pPr marL="342900" indent="-342900">
              <a:buAutoNum type="arabicPeriod"/>
            </a:pPr>
            <a:r>
              <a:rPr lang="en-US" dirty="0" smtClean="0"/>
              <a:t>Electrons exposed and highly reactive</a:t>
            </a:r>
          </a:p>
          <a:p>
            <a:pPr marL="342900" indent="-342900">
              <a:buAutoNum type="arabicPeriod"/>
            </a:pPr>
            <a:r>
              <a:rPr lang="en-US" dirty="0" smtClean="0"/>
              <a:t>Small molecules added across C=C bond</a:t>
            </a:r>
          </a:p>
          <a:p>
            <a:pPr marL="342900" indent="-342900">
              <a:buAutoNum type="arabicPeriod"/>
            </a:pP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, HX, HOH or H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Markovnikov’s Rule – When adding an unsymmetrical molecule (HX or HOH), the H goes to the carbon atom with the greater number of H’s already attached.  </a:t>
            </a:r>
          </a:p>
          <a:p>
            <a:pPr marL="342900" indent="-342900">
              <a:buAutoNum type="arabicPeriod"/>
            </a:pPr>
            <a:r>
              <a:rPr lang="en-US" dirty="0" smtClean="0"/>
              <a:t>Circle the favored product</a:t>
            </a:r>
          </a:p>
          <a:p>
            <a:pPr marL="342900" indent="-342900">
              <a:buAutoNum type="arabicPeriod"/>
            </a:pPr>
            <a:r>
              <a:rPr lang="en-US" dirty="0" smtClean="0"/>
              <a:t>Diagnostic Test – Baeyer Test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5250" y="6391960"/>
            <a:ext cx="59912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hlinkClick r:id="rId2"/>
              </a:rPr>
              <a:t>https</a:t>
            </a:r>
            <a:r>
              <a:rPr lang="en-US" sz="1200" dirty="0">
                <a:hlinkClick r:id="rId2"/>
              </a:rPr>
              <a:t>://www.masterorganicchemistry.com/2011/10/03/introduction-to-addition-reactions</a:t>
            </a:r>
            <a:r>
              <a:rPr lang="en-US" sz="1200" dirty="0" smtClean="0">
                <a:hlinkClick r:id="rId2"/>
              </a:rPr>
              <a:t>/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95250" y="6022628"/>
            <a:ext cx="1956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Additional Reading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15025" y="381000"/>
            <a:ext cx="259840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Aromatic Reactions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66339" y="1027331"/>
            <a:ext cx="40776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Aromatic Ring – conjugated, “extra” stable</a:t>
            </a:r>
          </a:p>
          <a:p>
            <a:pPr marL="342900" indent="-342900">
              <a:buAutoNum type="arabicPeriod"/>
            </a:pPr>
            <a:r>
              <a:rPr lang="en-US" dirty="0" smtClean="0"/>
              <a:t>React like Alkanes (Substitution)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Circle the favored </a:t>
            </a:r>
            <a:r>
              <a:rPr lang="en-US" dirty="0" smtClean="0"/>
              <a:t>product</a:t>
            </a:r>
          </a:p>
          <a:p>
            <a:pPr marL="342900" indent="-342900">
              <a:buAutoNum type="arabicPeriod"/>
            </a:pPr>
            <a:r>
              <a:rPr lang="en-US" dirty="0" smtClean="0"/>
              <a:t>Side Chain Oxidation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81701" y="5458361"/>
            <a:ext cx="3083952" cy="132343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Can you: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Recognize the type of reaction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Apply the reaction mechanism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Apply the selection rule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smtClean="0"/>
              <a:t>Complete the reaction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2236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92390" y="237926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28365" y="237926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5124" y="1059181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Words: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96226" y="1045051"/>
            <a:ext cx="820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Alkene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01592" y="1045051"/>
            <a:ext cx="818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Alkane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3993" y="206762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Condensed: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1274" y="3730359"/>
            <a:ext cx="767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Lewis: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7306" y="5826243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Line: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36084" y="1049236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36084" y="2064292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36084" y="373063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9990" y="5835874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419710" y="2067604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R-CH-CH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948840" y="2068134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R-CH=CH</a:t>
            </a:r>
            <a:r>
              <a:rPr lang="en-US" baseline="-25000" dirty="0" smtClean="0"/>
              <a:t>2</a:t>
            </a:r>
            <a:r>
              <a:rPr lang="en-US" dirty="0" smtClean="0"/>
              <a:t>  +  H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18" name="Oval 17"/>
          <p:cNvSpPr/>
          <p:nvPr/>
        </p:nvSpPr>
        <p:spPr>
          <a:xfrm>
            <a:off x="4612067" y="2379268"/>
            <a:ext cx="645233" cy="327576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454124" y="2734912"/>
            <a:ext cx="1152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Addition of H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Across C=C</a:t>
            </a:r>
            <a:endParaRPr lang="en-US" sz="1400" dirty="0">
              <a:solidFill>
                <a:srgbClr val="00B05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750136" y="2354893"/>
            <a:ext cx="0" cy="1097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087806" y="2354893"/>
            <a:ext cx="0" cy="1097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313971" y="1052187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 H</a:t>
            </a:r>
            <a:r>
              <a:rPr lang="en-US" baseline="-25000" dirty="0" smtClean="0"/>
              <a:t>2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973685" y="1229717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629910" y="2248958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" name="Group 254"/>
          <p:cNvGrpSpPr>
            <a:grpSpLocks/>
          </p:cNvGrpSpPr>
          <p:nvPr/>
        </p:nvGrpSpPr>
        <p:grpSpPr bwMode="auto">
          <a:xfrm>
            <a:off x="1014596" y="3386036"/>
            <a:ext cx="1868488" cy="1066800"/>
            <a:chOff x="4038600" y="2819400"/>
            <a:chExt cx="1868485" cy="1066800"/>
          </a:xfrm>
        </p:grpSpPr>
        <p:sp>
          <p:nvSpPr>
            <p:cNvPr id="26" name="TextBox 242"/>
            <p:cNvSpPr txBox="1">
              <a:spLocks noChangeArrowheads="1"/>
            </p:cNvSpPr>
            <p:nvPr/>
          </p:nvSpPr>
          <p:spPr bwMode="auto">
            <a:xfrm>
              <a:off x="4402929" y="3188732"/>
              <a:ext cx="150415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C     </a:t>
              </a:r>
              <a:r>
                <a:rPr lang="en-US" altLang="en-US" sz="1800" dirty="0" err="1"/>
                <a:t>C</a:t>
              </a:r>
              <a:endParaRPr lang="en-US" altLang="en-US" sz="1800" dirty="0"/>
            </a:p>
          </p:txBody>
        </p:sp>
        <p:grpSp>
          <p:nvGrpSpPr>
            <p:cNvPr id="27" name="Group 228"/>
            <p:cNvGrpSpPr>
              <a:grpSpLocks/>
            </p:cNvGrpSpPr>
            <p:nvPr/>
          </p:nvGrpSpPr>
          <p:grpSpPr bwMode="auto">
            <a:xfrm>
              <a:off x="4724400" y="3341132"/>
              <a:ext cx="228600" cy="66675"/>
              <a:chOff x="4755" y="1923"/>
              <a:chExt cx="144" cy="42"/>
            </a:xfrm>
          </p:grpSpPr>
          <p:sp>
            <p:nvSpPr>
              <p:cNvPr id="36" name="Line 155"/>
              <p:cNvSpPr>
                <a:spLocks noChangeShapeType="1"/>
              </p:cNvSpPr>
              <p:nvPr/>
            </p:nvSpPr>
            <p:spPr bwMode="auto">
              <a:xfrm>
                <a:off x="4755" y="1923"/>
                <a:ext cx="14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25"/>
              <p:cNvSpPr>
                <a:spLocks noChangeShapeType="1"/>
              </p:cNvSpPr>
              <p:nvPr/>
            </p:nvSpPr>
            <p:spPr bwMode="auto">
              <a:xfrm>
                <a:off x="4755" y="1965"/>
                <a:ext cx="14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" name="Line 330"/>
            <p:cNvSpPr>
              <a:spLocks noChangeShapeType="1"/>
            </p:cNvSpPr>
            <p:nvPr/>
          </p:nvSpPr>
          <p:spPr bwMode="auto">
            <a:xfrm rot="-2700000">
              <a:off x="4320382" y="3558064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330"/>
            <p:cNvSpPr>
              <a:spLocks noChangeShapeType="1"/>
            </p:cNvSpPr>
            <p:nvPr/>
          </p:nvSpPr>
          <p:spPr bwMode="auto">
            <a:xfrm rot="-2700000">
              <a:off x="5112399" y="3189517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29"/>
            <p:cNvSpPr>
              <a:spLocks noChangeShapeType="1"/>
            </p:cNvSpPr>
            <p:nvPr/>
          </p:nvSpPr>
          <p:spPr bwMode="auto">
            <a:xfrm rot="2700000">
              <a:off x="5117162" y="3558063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29"/>
            <p:cNvSpPr>
              <a:spLocks noChangeShapeType="1"/>
            </p:cNvSpPr>
            <p:nvPr/>
          </p:nvSpPr>
          <p:spPr bwMode="auto">
            <a:xfrm rot="2700000">
              <a:off x="4320380" y="3201063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Box 250"/>
            <p:cNvSpPr txBox="1">
              <a:spLocks noChangeArrowheads="1"/>
            </p:cNvSpPr>
            <p:nvPr/>
          </p:nvSpPr>
          <p:spPr bwMode="auto">
            <a:xfrm>
              <a:off x="4059097" y="2895600"/>
              <a:ext cx="36050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  <p:sp>
          <p:nvSpPr>
            <p:cNvPr id="33" name="TextBox 251"/>
            <p:cNvSpPr txBox="1">
              <a:spLocks noChangeArrowheads="1"/>
            </p:cNvSpPr>
            <p:nvPr/>
          </p:nvSpPr>
          <p:spPr bwMode="auto">
            <a:xfrm>
              <a:off x="4038600" y="3505200"/>
              <a:ext cx="306389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  <p:sp>
          <p:nvSpPr>
            <p:cNvPr id="34" name="TextBox 252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3138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  <p:sp>
          <p:nvSpPr>
            <p:cNvPr id="35" name="TextBox 253"/>
            <p:cNvSpPr txBox="1">
              <a:spLocks noChangeArrowheads="1"/>
            </p:cNvSpPr>
            <p:nvPr/>
          </p:nvSpPr>
          <p:spPr bwMode="auto">
            <a:xfrm>
              <a:off x="5245749" y="2819400"/>
              <a:ext cx="41448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H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907028" y="375892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Line 155"/>
          <p:cNvSpPr>
            <a:spLocks noChangeShapeType="1"/>
          </p:cNvSpPr>
          <p:nvPr/>
        </p:nvSpPr>
        <p:spPr bwMode="auto">
          <a:xfrm>
            <a:off x="3201507" y="3940034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3382605" y="37553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444590" y="375536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 rot="11593709">
            <a:off x="1744193" y="3928731"/>
            <a:ext cx="129752" cy="286208"/>
            <a:chOff x="1602253" y="1821846"/>
            <a:chExt cx="129752" cy="286208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1602253" y="1821846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1621653" y="1893398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660453" y="2036502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641053" y="1964950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 rot="11593709">
            <a:off x="3266582" y="3798682"/>
            <a:ext cx="129752" cy="286208"/>
            <a:chOff x="1602253" y="1821846"/>
            <a:chExt cx="129752" cy="286208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1602253" y="1821846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1621653" y="1893398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660453" y="2036502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641053" y="1964950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Curved Left Arrow 51"/>
          <p:cNvSpPr/>
          <p:nvPr/>
        </p:nvSpPr>
        <p:spPr>
          <a:xfrm rot="15890849" flipV="1">
            <a:off x="3063772" y="3657391"/>
            <a:ext cx="160590" cy="2171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Curved Left Arrow 52"/>
          <p:cNvSpPr/>
          <p:nvPr/>
        </p:nvSpPr>
        <p:spPr>
          <a:xfrm rot="5407049" flipH="1" flipV="1">
            <a:off x="3417117" y="3651264"/>
            <a:ext cx="160590" cy="22944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Curved Left Arrow 53"/>
          <p:cNvSpPr/>
          <p:nvPr/>
        </p:nvSpPr>
        <p:spPr>
          <a:xfrm rot="4825439" flipV="1">
            <a:off x="1904069" y="4029762"/>
            <a:ext cx="160590" cy="2171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Curved Left Arrow 54"/>
          <p:cNvSpPr/>
          <p:nvPr/>
        </p:nvSpPr>
        <p:spPr>
          <a:xfrm rot="15941639" flipH="1" flipV="1">
            <a:off x="1554954" y="4001839"/>
            <a:ext cx="160590" cy="22944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3672846" y="3935818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Line 554"/>
          <p:cNvSpPr>
            <a:spLocks noChangeShapeType="1"/>
          </p:cNvSpPr>
          <p:nvPr/>
        </p:nvSpPr>
        <p:spPr bwMode="auto">
          <a:xfrm>
            <a:off x="5361473" y="394737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555"/>
          <p:cNvSpPr>
            <a:spLocks noChangeShapeType="1"/>
          </p:cNvSpPr>
          <p:nvPr/>
        </p:nvSpPr>
        <p:spPr bwMode="auto">
          <a:xfrm>
            <a:off x="4832835" y="394737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556"/>
          <p:cNvSpPr>
            <a:spLocks noChangeShapeType="1"/>
          </p:cNvSpPr>
          <p:nvPr/>
        </p:nvSpPr>
        <p:spPr bwMode="auto">
          <a:xfrm rot="5400000">
            <a:off x="5085203" y="3671036"/>
            <a:ext cx="22869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Text Box 592"/>
          <p:cNvSpPr txBox="1">
            <a:spLocks noChangeArrowheads="1"/>
          </p:cNvSpPr>
          <p:nvPr/>
        </p:nvSpPr>
        <p:spPr bwMode="auto">
          <a:xfrm>
            <a:off x="5029685" y="3753618"/>
            <a:ext cx="349250" cy="366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</a:t>
            </a:r>
          </a:p>
        </p:txBody>
      </p:sp>
      <p:sp>
        <p:nvSpPr>
          <p:cNvPr id="61" name="Text Box 594"/>
          <p:cNvSpPr txBox="1">
            <a:spLocks noChangeArrowheads="1"/>
          </p:cNvSpPr>
          <p:nvPr/>
        </p:nvSpPr>
        <p:spPr bwMode="auto">
          <a:xfrm>
            <a:off x="5029685" y="3267652"/>
            <a:ext cx="349250" cy="366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</a:t>
            </a:r>
          </a:p>
        </p:txBody>
      </p:sp>
      <p:sp>
        <p:nvSpPr>
          <p:cNvPr id="62" name="Text Box 595"/>
          <p:cNvSpPr txBox="1">
            <a:spLocks noChangeArrowheads="1"/>
          </p:cNvSpPr>
          <p:nvPr/>
        </p:nvSpPr>
        <p:spPr bwMode="auto">
          <a:xfrm>
            <a:off x="4553435" y="3744090"/>
            <a:ext cx="349250" cy="366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</a:t>
            </a:r>
          </a:p>
        </p:txBody>
      </p:sp>
      <p:sp>
        <p:nvSpPr>
          <p:cNvPr id="63" name="Text Box 596"/>
          <p:cNvSpPr txBox="1">
            <a:spLocks noChangeArrowheads="1"/>
          </p:cNvSpPr>
          <p:nvPr/>
        </p:nvSpPr>
        <p:spPr bwMode="auto">
          <a:xfrm>
            <a:off x="4909245" y="4478598"/>
            <a:ext cx="479618" cy="36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H</a:t>
            </a:r>
          </a:p>
        </p:txBody>
      </p:sp>
      <p:sp>
        <p:nvSpPr>
          <p:cNvPr id="64" name="Line 554"/>
          <p:cNvSpPr>
            <a:spLocks noChangeShapeType="1"/>
          </p:cNvSpPr>
          <p:nvPr/>
        </p:nvSpPr>
        <p:spPr bwMode="auto">
          <a:xfrm>
            <a:off x="5918838" y="3947368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556"/>
          <p:cNvSpPr>
            <a:spLocks noChangeShapeType="1"/>
          </p:cNvSpPr>
          <p:nvPr/>
        </p:nvSpPr>
        <p:spPr bwMode="auto">
          <a:xfrm rot="5400000">
            <a:off x="5642568" y="3671035"/>
            <a:ext cx="22869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Text Box 592"/>
          <p:cNvSpPr txBox="1">
            <a:spLocks noChangeArrowheads="1"/>
          </p:cNvSpPr>
          <p:nvPr/>
        </p:nvSpPr>
        <p:spPr bwMode="auto">
          <a:xfrm>
            <a:off x="5587050" y="3753617"/>
            <a:ext cx="349250" cy="366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C</a:t>
            </a:r>
          </a:p>
        </p:txBody>
      </p:sp>
      <p:sp>
        <p:nvSpPr>
          <p:cNvPr id="67" name="Text Box 593"/>
          <p:cNvSpPr txBox="1">
            <a:spLocks noChangeArrowheads="1"/>
          </p:cNvSpPr>
          <p:nvPr/>
        </p:nvSpPr>
        <p:spPr bwMode="auto">
          <a:xfrm>
            <a:off x="6087113" y="3758381"/>
            <a:ext cx="349250" cy="366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H</a:t>
            </a:r>
          </a:p>
        </p:txBody>
      </p:sp>
      <p:sp>
        <p:nvSpPr>
          <p:cNvPr id="68" name="Text Box 594"/>
          <p:cNvSpPr txBox="1">
            <a:spLocks noChangeArrowheads="1"/>
          </p:cNvSpPr>
          <p:nvPr/>
        </p:nvSpPr>
        <p:spPr bwMode="auto">
          <a:xfrm>
            <a:off x="5587050" y="3267651"/>
            <a:ext cx="349250" cy="366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</a:t>
            </a:r>
          </a:p>
        </p:txBody>
      </p:sp>
      <p:sp>
        <p:nvSpPr>
          <p:cNvPr id="69" name="Text Box 596"/>
          <p:cNvSpPr txBox="1">
            <a:spLocks noChangeArrowheads="1"/>
          </p:cNvSpPr>
          <p:nvPr/>
        </p:nvSpPr>
        <p:spPr bwMode="auto">
          <a:xfrm>
            <a:off x="5480116" y="4478598"/>
            <a:ext cx="479618" cy="369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H</a:t>
            </a:r>
          </a:p>
        </p:txBody>
      </p:sp>
      <p:sp>
        <p:nvSpPr>
          <p:cNvPr id="70" name="Oval 103"/>
          <p:cNvSpPr>
            <a:spLocks noChangeArrowheads="1"/>
          </p:cNvSpPr>
          <p:nvPr/>
        </p:nvSpPr>
        <p:spPr bwMode="auto">
          <a:xfrm>
            <a:off x="5186923" y="4051401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" name="Oval 103"/>
          <p:cNvSpPr>
            <a:spLocks noChangeArrowheads="1"/>
          </p:cNvSpPr>
          <p:nvPr/>
        </p:nvSpPr>
        <p:spPr bwMode="auto">
          <a:xfrm>
            <a:off x="5751851" y="4043958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2" name="Oval 103"/>
          <p:cNvSpPr>
            <a:spLocks noChangeArrowheads="1"/>
          </p:cNvSpPr>
          <p:nvPr/>
        </p:nvSpPr>
        <p:spPr bwMode="auto">
          <a:xfrm>
            <a:off x="5188717" y="4488126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3" name="Oval 103"/>
          <p:cNvSpPr>
            <a:spLocks noChangeArrowheads="1"/>
          </p:cNvSpPr>
          <p:nvPr/>
        </p:nvSpPr>
        <p:spPr bwMode="auto">
          <a:xfrm>
            <a:off x="5747136" y="4488126"/>
            <a:ext cx="46038" cy="460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4" name="TextBox 73"/>
          <p:cNvSpPr txBox="1"/>
          <p:nvPr/>
        </p:nvSpPr>
        <p:spPr>
          <a:xfrm>
            <a:off x="2197037" y="4521990"/>
            <a:ext cx="12734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Free Radicals</a:t>
            </a:r>
          </a:p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Formed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5" name="Curved Left Arrow 74"/>
          <p:cNvSpPr/>
          <p:nvPr/>
        </p:nvSpPr>
        <p:spPr>
          <a:xfrm flipH="1" flipV="1">
            <a:off x="5007125" y="4308158"/>
            <a:ext cx="160590" cy="22600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Curved Left Arrow 75"/>
          <p:cNvSpPr/>
          <p:nvPr/>
        </p:nvSpPr>
        <p:spPr>
          <a:xfrm rot="10800000" flipV="1">
            <a:off x="5002733" y="4057137"/>
            <a:ext cx="160590" cy="2171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Curved Left Arrow 76"/>
          <p:cNvSpPr/>
          <p:nvPr/>
        </p:nvSpPr>
        <p:spPr>
          <a:xfrm rot="11043879" flipH="1" flipV="1">
            <a:off x="5820154" y="4056804"/>
            <a:ext cx="160590" cy="22944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Curved Left Arrow 77"/>
          <p:cNvSpPr/>
          <p:nvPr/>
        </p:nvSpPr>
        <p:spPr>
          <a:xfrm flipV="1">
            <a:off x="5851236" y="4309659"/>
            <a:ext cx="160590" cy="21719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5982361" y="4129393"/>
            <a:ext cx="1129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New Bonds</a:t>
            </a:r>
          </a:p>
          <a:p>
            <a:pPr algn="ctr"/>
            <a:r>
              <a:rPr lang="en-US" sz="1600" dirty="0" smtClean="0">
                <a:solidFill>
                  <a:srgbClr val="00B050"/>
                </a:solidFill>
              </a:rPr>
              <a:t>Formed</a:t>
            </a:r>
            <a:endParaRPr lang="en-US" sz="1600" dirty="0">
              <a:solidFill>
                <a:srgbClr val="00B050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5214256" y="4097438"/>
            <a:ext cx="0" cy="406907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770155" y="4074420"/>
            <a:ext cx="0" cy="406907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81"/>
          <p:cNvGrpSpPr/>
          <p:nvPr/>
        </p:nvGrpSpPr>
        <p:grpSpPr>
          <a:xfrm>
            <a:off x="7133189" y="3267651"/>
            <a:ext cx="1882928" cy="1394686"/>
            <a:chOff x="5992751" y="4829681"/>
            <a:chExt cx="1882928" cy="1394686"/>
          </a:xfrm>
        </p:grpSpPr>
        <p:grpSp>
          <p:nvGrpSpPr>
            <p:cNvPr id="83" name="Group 1"/>
            <p:cNvGrpSpPr>
              <a:grpSpLocks/>
            </p:cNvGrpSpPr>
            <p:nvPr/>
          </p:nvGrpSpPr>
          <p:grpSpPr bwMode="auto">
            <a:xfrm>
              <a:off x="5992751" y="4829681"/>
              <a:ext cx="1036638" cy="1394686"/>
              <a:chOff x="6032500" y="4884738"/>
              <a:chExt cx="1036638" cy="1394137"/>
            </a:xfrm>
          </p:grpSpPr>
          <p:sp>
            <p:nvSpPr>
              <p:cNvPr id="92" name="Line 554"/>
              <p:cNvSpPr>
                <a:spLocks noChangeShapeType="1"/>
              </p:cNvSpPr>
              <p:nvPr/>
            </p:nvSpPr>
            <p:spPr bwMode="auto">
              <a:xfrm>
                <a:off x="6840538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Line 555"/>
              <p:cNvSpPr>
                <a:spLocks noChangeShapeType="1"/>
              </p:cNvSpPr>
              <p:nvPr/>
            </p:nvSpPr>
            <p:spPr bwMode="auto">
              <a:xfrm>
                <a:off x="6311900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Line 556"/>
              <p:cNvSpPr>
                <a:spLocks noChangeShapeType="1"/>
              </p:cNvSpPr>
              <p:nvPr/>
            </p:nvSpPr>
            <p:spPr bwMode="auto">
              <a:xfrm rot="5400000">
                <a:off x="6564313" y="5287963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Line 557"/>
              <p:cNvSpPr>
                <a:spLocks noChangeShapeType="1"/>
              </p:cNvSpPr>
              <p:nvPr/>
            </p:nvSpPr>
            <p:spPr bwMode="auto">
              <a:xfrm rot="5400000">
                <a:off x="6550025" y="584993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Text Box 592"/>
              <p:cNvSpPr txBox="1">
                <a:spLocks noChangeArrowheads="1"/>
              </p:cNvSpPr>
              <p:nvPr/>
            </p:nvSpPr>
            <p:spPr bwMode="auto">
              <a:xfrm>
                <a:off x="6508750" y="5370513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C</a:t>
                </a:r>
              </a:p>
            </p:txBody>
          </p:sp>
          <p:sp>
            <p:nvSpPr>
              <p:cNvPr id="97" name="Text Box 594"/>
              <p:cNvSpPr txBox="1">
                <a:spLocks noChangeArrowheads="1"/>
              </p:cNvSpPr>
              <p:nvPr/>
            </p:nvSpPr>
            <p:spPr bwMode="auto">
              <a:xfrm>
                <a:off x="6508750" y="488473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98" name="Text Box 595"/>
              <p:cNvSpPr txBox="1">
                <a:spLocks noChangeArrowheads="1"/>
              </p:cNvSpPr>
              <p:nvPr/>
            </p:nvSpPr>
            <p:spPr bwMode="auto">
              <a:xfrm>
                <a:off x="6032500" y="536098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99" name="Text Box 596"/>
              <p:cNvSpPr txBox="1">
                <a:spLocks noChangeArrowheads="1"/>
              </p:cNvSpPr>
              <p:nvPr/>
            </p:nvSpPr>
            <p:spPr bwMode="auto">
              <a:xfrm>
                <a:off x="6364136" y="5909543"/>
                <a:ext cx="4796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H</a:t>
                </a:r>
              </a:p>
            </p:txBody>
          </p:sp>
        </p:grpSp>
        <p:grpSp>
          <p:nvGrpSpPr>
            <p:cNvPr id="84" name="Group 1"/>
            <p:cNvGrpSpPr>
              <a:grpSpLocks/>
            </p:cNvGrpSpPr>
            <p:nvPr/>
          </p:nvGrpSpPr>
          <p:grpSpPr bwMode="auto">
            <a:xfrm>
              <a:off x="6881752" y="4829681"/>
              <a:ext cx="993927" cy="1394686"/>
              <a:chOff x="6364136" y="4884738"/>
              <a:chExt cx="993927" cy="1394137"/>
            </a:xfrm>
          </p:grpSpPr>
          <p:sp>
            <p:nvSpPr>
              <p:cNvPr id="85" name="Line 554"/>
              <p:cNvSpPr>
                <a:spLocks noChangeShapeType="1"/>
              </p:cNvSpPr>
              <p:nvPr/>
            </p:nvSpPr>
            <p:spPr bwMode="auto">
              <a:xfrm>
                <a:off x="6840538" y="556418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556"/>
              <p:cNvSpPr>
                <a:spLocks noChangeShapeType="1"/>
              </p:cNvSpPr>
              <p:nvPr/>
            </p:nvSpPr>
            <p:spPr bwMode="auto">
              <a:xfrm rot="5400000">
                <a:off x="6564313" y="5287963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557"/>
              <p:cNvSpPr>
                <a:spLocks noChangeShapeType="1"/>
              </p:cNvSpPr>
              <p:nvPr/>
            </p:nvSpPr>
            <p:spPr bwMode="auto">
              <a:xfrm rot="5400000">
                <a:off x="6550025" y="5849938"/>
                <a:ext cx="22860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Text Box 592"/>
              <p:cNvSpPr txBox="1">
                <a:spLocks noChangeArrowheads="1"/>
              </p:cNvSpPr>
              <p:nvPr/>
            </p:nvSpPr>
            <p:spPr bwMode="auto">
              <a:xfrm>
                <a:off x="6508750" y="5370513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C</a:t>
                </a:r>
              </a:p>
            </p:txBody>
          </p:sp>
          <p:sp>
            <p:nvSpPr>
              <p:cNvPr id="89" name="Text Box 593"/>
              <p:cNvSpPr txBox="1">
                <a:spLocks noChangeArrowheads="1"/>
              </p:cNvSpPr>
              <p:nvPr/>
            </p:nvSpPr>
            <p:spPr bwMode="auto">
              <a:xfrm>
                <a:off x="7008813" y="5375275"/>
                <a:ext cx="3492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H</a:t>
                </a:r>
              </a:p>
            </p:txBody>
          </p:sp>
          <p:sp>
            <p:nvSpPr>
              <p:cNvPr id="90" name="Text Box 594"/>
              <p:cNvSpPr txBox="1">
                <a:spLocks noChangeArrowheads="1"/>
              </p:cNvSpPr>
              <p:nvPr/>
            </p:nvSpPr>
            <p:spPr bwMode="auto">
              <a:xfrm>
                <a:off x="6508750" y="4884738"/>
                <a:ext cx="34925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H</a:t>
                </a:r>
              </a:p>
            </p:txBody>
          </p:sp>
          <p:sp>
            <p:nvSpPr>
              <p:cNvPr id="91" name="Text Box 596"/>
              <p:cNvSpPr txBox="1">
                <a:spLocks noChangeArrowheads="1"/>
              </p:cNvSpPr>
              <p:nvPr/>
            </p:nvSpPr>
            <p:spPr bwMode="auto">
              <a:xfrm>
                <a:off x="6364136" y="5909543"/>
                <a:ext cx="4796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/>
                  <a:t>  H</a:t>
                </a:r>
              </a:p>
            </p:txBody>
          </p:sp>
        </p:grpSp>
      </p:grpSp>
      <p:cxnSp>
        <p:nvCxnSpPr>
          <p:cNvPr id="100" name="Straight Arrow Connector 99"/>
          <p:cNvCxnSpPr/>
          <p:nvPr/>
        </p:nvCxnSpPr>
        <p:spPr>
          <a:xfrm>
            <a:off x="6422027" y="3935818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cxnSpLocks noChangeAspect="1"/>
          </p:cNvCxnSpPr>
          <p:nvPr/>
        </p:nvCxnSpPr>
        <p:spPr>
          <a:xfrm flipV="1">
            <a:off x="3944222" y="5828435"/>
            <a:ext cx="630861" cy="36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Curved Up Arrow 101"/>
          <p:cNvSpPr/>
          <p:nvPr/>
        </p:nvSpPr>
        <p:spPr>
          <a:xfrm rot="10800000">
            <a:off x="2002919" y="5399888"/>
            <a:ext cx="983372" cy="39367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3" name="Straight Connector 102"/>
          <p:cNvCxnSpPr>
            <a:cxnSpLocks noChangeAspect="1"/>
          </p:cNvCxnSpPr>
          <p:nvPr/>
        </p:nvCxnSpPr>
        <p:spPr>
          <a:xfrm flipV="1">
            <a:off x="1403963" y="5785513"/>
            <a:ext cx="630861" cy="36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cxnSpLocks noChangeAspect="1"/>
          </p:cNvCxnSpPr>
          <p:nvPr/>
        </p:nvCxnSpPr>
        <p:spPr>
          <a:xfrm flipV="1">
            <a:off x="1449692" y="5843452"/>
            <a:ext cx="630861" cy="36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Curved Up Arrow 104"/>
          <p:cNvSpPr/>
          <p:nvPr/>
        </p:nvSpPr>
        <p:spPr>
          <a:xfrm rot="21017128" flipH="1">
            <a:off x="1418097" y="6142079"/>
            <a:ext cx="1161844" cy="47013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06" name="Group 105"/>
          <p:cNvGrpSpPr/>
          <p:nvPr/>
        </p:nvGrpSpPr>
        <p:grpSpPr>
          <a:xfrm>
            <a:off x="2284633" y="5759024"/>
            <a:ext cx="804222" cy="369332"/>
            <a:chOff x="3647418" y="5088868"/>
            <a:chExt cx="804222" cy="369332"/>
          </a:xfrm>
        </p:grpSpPr>
        <p:sp>
          <p:nvSpPr>
            <p:cNvPr id="107" name="Line 155"/>
            <p:cNvSpPr>
              <a:spLocks noChangeShapeType="1"/>
            </p:cNvSpPr>
            <p:nvPr/>
          </p:nvSpPr>
          <p:spPr bwMode="auto">
            <a:xfrm>
              <a:off x="3919164" y="5273534"/>
              <a:ext cx="228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100262" y="5088868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9" name="Group 108"/>
            <p:cNvGrpSpPr/>
            <p:nvPr/>
          </p:nvGrpSpPr>
          <p:grpSpPr>
            <a:xfrm rot="11593709">
              <a:off x="3982584" y="5131990"/>
              <a:ext cx="129752" cy="300680"/>
              <a:chOff x="1602253" y="1821846"/>
              <a:chExt cx="129752" cy="286208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>
                <a:off x="1602253" y="1821846"/>
                <a:ext cx="90952" cy="52152"/>
              </a:xfrm>
              <a:prstGeom prst="line">
                <a:avLst/>
              </a:prstGeom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5400000">
                <a:off x="1621653" y="1893398"/>
                <a:ext cx="90952" cy="52152"/>
              </a:xfrm>
              <a:prstGeom prst="line">
                <a:avLst/>
              </a:prstGeom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 rot="5400000">
                <a:off x="1660453" y="2036502"/>
                <a:ext cx="90952" cy="52152"/>
              </a:xfrm>
              <a:prstGeom prst="line">
                <a:avLst/>
              </a:prstGeom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1641053" y="1964950"/>
                <a:ext cx="90952" cy="52152"/>
              </a:xfrm>
              <a:prstGeom prst="line">
                <a:avLst/>
              </a:prstGeom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TextBox 109"/>
            <p:cNvSpPr txBox="1"/>
            <p:nvPr/>
          </p:nvSpPr>
          <p:spPr>
            <a:xfrm>
              <a:off x="3647418" y="5088868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 rot="19845365">
            <a:off x="1797438" y="5936014"/>
            <a:ext cx="129752" cy="286208"/>
            <a:chOff x="1602253" y="1821846"/>
            <a:chExt cx="129752" cy="286208"/>
          </a:xfrm>
        </p:grpSpPr>
        <p:cxnSp>
          <p:nvCxnSpPr>
            <p:cNvPr id="116" name="Straight Connector 115"/>
            <p:cNvCxnSpPr/>
            <p:nvPr/>
          </p:nvCxnSpPr>
          <p:spPr>
            <a:xfrm>
              <a:off x="1602253" y="1821846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>
              <a:off x="1621653" y="1893398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rot="5400000">
              <a:off x="1660453" y="2036502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1641053" y="1964950"/>
              <a:ext cx="90952" cy="5215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" name="TextBox 119"/>
          <p:cNvSpPr txBox="1"/>
          <p:nvPr/>
        </p:nvSpPr>
        <p:spPr>
          <a:xfrm>
            <a:off x="2054293" y="576803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3047153" y="5941514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361950" y="381000"/>
            <a:ext cx="2532488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Addition Reactions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746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950" y="342900"/>
            <a:ext cx="2602572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Markovnikov’s Rule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70645" y="1028249"/>
            <a:ext cx="43053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When adding an unsymmetrical molecule (HX or HOH) across a C=C (or C≡C) add the H to the Carbon with the most H.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92711" y="2827820"/>
            <a:ext cx="463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2 H</a:t>
            </a:r>
            <a:endParaRPr lang="en-US" sz="1600" dirty="0">
              <a:solidFill>
                <a:srgbClr val="00B05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01854" y="2647111"/>
            <a:ext cx="1088560" cy="534014"/>
            <a:chOff x="732599" y="3851882"/>
            <a:chExt cx="1088560" cy="534014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732599" y="3911465"/>
              <a:ext cx="287448" cy="1682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cxnSpLocks noChangeAspect="1"/>
            </p:cNvCxnSpPr>
            <p:nvPr/>
          </p:nvCxnSpPr>
          <p:spPr>
            <a:xfrm rot="14400000" flipV="1">
              <a:off x="1021054" y="3911464"/>
              <a:ext cx="287448" cy="1682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8000000" flipV="1">
              <a:off x="1178652" y="4158030"/>
              <a:ext cx="287448" cy="1682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1307495" y="3911464"/>
              <a:ext cx="287448" cy="1682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cxnSpLocks noChangeAspect="1"/>
            </p:cNvCxnSpPr>
            <p:nvPr/>
          </p:nvCxnSpPr>
          <p:spPr>
            <a:xfrm rot="14400000" flipV="1">
              <a:off x="1593293" y="3911464"/>
              <a:ext cx="287448" cy="1682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1" name="Straight Arrow Connector 10"/>
          <p:cNvCxnSpPr/>
          <p:nvPr/>
        </p:nvCxnSpPr>
        <p:spPr>
          <a:xfrm>
            <a:off x="2916114" y="2850968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37863" y="264419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Line 155"/>
          <p:cNvSpPr>
            <a:spLocks noChangeShapeType="1"/>
          </p:cNvSpPr>
          <p:nvPr/>
        </p:nvSpPr>
        <p:spPr bwMode="auto">
          <a:xfrm>
            <a:off x="2332342" y="2825308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13440" y="264064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46714" y="265320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>
            <a:cxnSpLocks noChangeAspect="1"/>
          </p:cNvCxnSpPr>
          <p:nvPr/>
        </p:nvCxnSpPr>
        <p:spPr>
          <a:xfrm rot="14400000" flipV="1">
            <a:off x="1395404" y="2665504"/>
            <a:ext cx="287448" cy="16828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34270" y="2372904"/>
            <a:ext cx="447887" cy="3337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1 H</a:t>
            </a:r>
            <a:endParaRPr lang="en-US" sz="1600" dirty="0">
              <a:solidFill>
                <a:srgbClr val="00B05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827929" y="2648593"/>
            <a:ext cx="1088560" cy="534014"/>
            <a:chOff x="732599" y="3851882"/>
            <a:chExt cx="1088560" cy="534014"/>
          </a:xfrm>
        </p:grpSpPr>
        <p:cxnSp>
          <p:nvCxnSpPr>
            <p:cNvPr id="19" name="Straight Connector 18"/>
            <p:cNvCxnSpPr/>
            <p:nvPr/>
          </p:nvCxnSpPr>
          <p:spPr>
            <a:xfrm flipV="1">
              <a:off x="732599" y="3911465"/>
              <a:ext cx="287448" cy="1682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cxnSpLocks noChangeAspect="1"/>
            </p:cNvCxnSpPr>
            <p:nvPr/>
          </p:nvCxnSpPr>
          <p:spPr>
            <a:xfrm rot="14400000" flipV="1">
              <a:off x="1021054" y="3911464"/>
              <a:ext cx="287448" cy="1682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8000000" flipV="1">
              <a:off x="1178652" y="4158030"/>
              <a:ext cx="287448" cy="1682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1307495" y="3911464"/>
              <a:ext cx="287448" cy="1682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cxnSpLocks noChangeAspect="1"/>
            </p:cNvCxnSpPr>
            <p:nvPr/>
          </p:nvCxnSpPr>
          <p:spPr>
            <a:xfrm rot="14400000" flipV="1">
              <a:off x="1593293" y="3911464"/>
              <a:ext cx="287448" cy="1682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589112" y="2656192"/>
            <a:ext cx="1088560" cy="534014"/>
            <a:chOff x="732599" y="3851882"/>
            <a:chExt cx="1088560" cy="534014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732599" y="3911465"/>
              <a:ext cx="287448" cy="1682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cxnSpLocks noChangeAspect="1"/>
            </p:cNvCxnSpPr>
            <p:nvPr/>
          </p:nvCxnSpPr>
          <p:spPr>
            <a:xfrm rot="14400000" flipV="1">
              <a:off x="1021054" y="3911464"/>
              <a:ext cx="287448" cy="1682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8000000" flipV="1">
              <a:off x="1178652" y="4158030"/>
              <a:ext cx="287448" cy="1682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1307495" y="3911464"/>
              <a:ext cx="287448" cy="1682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cxnSpLocks noChangeAspect="1"/>
            </p:cNvCxnSpPr>
            <p:nvPr/>
          </p:nvCxnSpPr>
          <p:spPr>
            <a:xfrm rot="14400000" flipV="1">
              <a:off x="1593293" y="3911464"/>
              <a:ext cx="287448" cy="16828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5220268" y="266675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Line 155"/>
          <p:cNvSpPr>
            <a:spLocks noChangeShapeType="1"/>
          </p:cNvSpPr>
          <p:nvPr/>
        </p:nvSpPr>
        <p:spPr bwMode="auto">
          <a:xfrm rot="5400000">
            <a:off x="4628179" y="2642542"/>
            <a:ext cx="11887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772316" y="2920166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Line 155"/>
          <p:cNvSpPr>
            <a:spLocks noChangeShapeType="1"/>
          </p:cNvSpPr>
          <p:nvPr/>
        </p:nvSpPr>
        <p:spPr bwMode="auto">
          <a:xfrm rot="5400000">
            <a:off x="4915692" y="2928748"/>
            <a:ext cx="11887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55"/>
          <p:cNvSpPr>
            <a:spLocks noChangeShapeType="1"/>
          </p:cNvSpPr>
          <p:nvPr/>
        </p:nvSpPr>
        <p:spPr bwMode="auto">
          <a:xfrm rot="5400000">
            <a:off x="6389362" y="2656192"/>
            <a:ext cx="11887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55"/>
          <p:cNvSpPr>
            <a:spLocks noChangeShapeType="1"/>
          </p:cNvSpPr>
          <p:nvPr/>
        </p:nvSpPr>
        <p:spPr bwMode="auto">
          <a:xfrm rot="5400000">
            <a:off x="6682075" y="2939378"/>
            <a:ext cx="11887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581262" y="293173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08677" y="229579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244212" y="2270513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5539438" y="2357086"/>
            <a:ext cx="1568366" cy="959763"/>
          </a:xfrm>
          <a:prstGeom prst="ellipse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254791" y="3352445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009211" y="336083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62218" y="4181475"/>
            <a:ext cx="2325765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Make it “Harder”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370645" y="5029200"/>
            <a:ext cx="45734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Bigger molecule?</a:t>
            </a:r>
          </a:p>
          <a:p>
            <a:pPr marL="342900" indent="-342900">
              <a:buAutoNum type="arabicPeriod"/>
            </a:pPr>
            <a:r>
              <a:rPr lang="en-US" dirty="0" smtClean="0"/>
              <a:t>C≡C</a:t>
            </a:r>
          </a:p>
          <a:p>
            <a:pPr marL="342900" indent="-342900">
              <a:buAutoNum type="arabicPeriod"/>
            </a:pPr>
            <a:r>
              <a:rPr lang="en-US" dirty="0" smtClean="0"/>
              <a:t>1 or 2 products</a:t>
            </a:r>
          </a:p>
          <a:p>
            <a:pPr marL="342900" indent="-342900">
              <a:buAutoNum type="arabicPeriod"/>
            </a:pPr>
            <a:r>
              <a:rPr lang="en-US" dirty="0" smtClean="0"/>
              <a:t>Sometimes you don’t apply the rule</a:t>
            </a:r>
          </a:p>
          <a:p>
            <a:pPr marL="342900" indent="-342900">
              <a:buAutoNum type="arabicPeriod"/>
            </a:pPr>
            <a:r>
              <a:rPr lang="en-US" dirty="0" smtClean="0"/>
              <a:t>Sometimes both molecules equally favored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40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2144" y="233654"/>
            <a:ext cx="1066959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rot="2700000" flipH="1">
            <a:off x="527170" y="4234225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-2700000" flipH="1">
            <a:off x="1012103" y="4240931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2700000" flipH="1">
            <a:off x="1479670" y="4243750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1722739" y="3884164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363435" y="4408715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-2700000" flipH="1">
            <a:off x="1964603" y="4234225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82652" y="4189517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-2700000" flipH="1">
            <a:off x="1926502" y="4288556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2700000" flipH="1">
            <a:off x="451588" y="5786800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-2700000" flipH="1">
            <a:off x="936521" y="5793506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2700000" flipH="1">
            <a:off x="1404088" y="5796325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647157" y="5436739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287853" y="5961290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-2700000" flipH="1">
            <a:off x="1889021" y="5786800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207070" y="5742092"/>
            <a:ext cx="1133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+ HOH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rot="-2700000" flipH="1">
            <a:off x="1850920" y="5841131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104710" y="944561"/>
            <a:ext cx="3868943" cy="2486016"/>
            <a:chOff x="15403" y="4196817"/>
            <a:chExt cx="3868943" cy="2486016"/>
          </a:xfrm>
        </p:grpSpPr>
        <p:cxnSp>
          <p:nvCxnSpPr>
            <p:cNvPr id="32" name="Straight Connector 31"/>
            <p:cNvCxnSpPr/>
            <p:nvPr/>
          </p:nvCxnSpPr>
          <p:spPr>
            <a:xfrm rot="2700000" flipH="1">
              <a:off x="358303" y="4546878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-2700000" flipH="1">
              <a:off x="843236" y="4553584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2700000" flipH="1">
              <a:off x="1310803" y="4556403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1553872" y="4196817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3194568" y="4721368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-2700000" flipH="1">
              <a:off x="1795736" y="4546878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2113785" y="4502170"/>
              <a:ext cx="7857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 H</a:t>
              </a:r>
              <a:r>
                <a:rPr lang="en-US" sz="2400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 rot="-2700000" flipH="1">
              <a:off x="1757635" y="4601209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2700000" flipH="1">
              <a:off x="362281" y="5942702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-2700000" flipH="1">
              <a:off x="847214" y="5949408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2700000" flipH="1">
              <a:off x="1314781" y="5952227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1557850" y="5592641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3198546" y="6117192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-2700000" flipH="1">
              <a:off x="1799714" y="5942702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2117763" y="5897994"/>
              <a:ext cx="8547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 Cl</a:t>
              </a:r>
              <a:r>
                <a:rPr lang="en-US" sz="2400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-2700000" flipH="1">
              <a:off x="1761613" y="5997033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78187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2144" y="233654"/>
            <a:ext cx="1066959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 rot="2700000" flipH="1">
            <a:off x="452525" y="1201776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-2700000" flipH="1">
            <a:off x="937458" y="1208482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2700000" flipH="1">
            <a:off x="1405025" y="1211301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648094" y="851715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288790" y="1376266"/>
            <a:ext cx="6858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-2700000" flipH="1">
            <a:off x="1889958" y="1201776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08007" y="1157068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-2700000" flipH="1">
            <a:off x="882300" y="1236020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0" y="3088955"/>
            <a:ext cx="5969530" cy="1700927"/>
            <a:chOff x="34043" y="2846359"/>
            <a:chExt cx="5969530" cy="1700927"/>
          </a:xfrm>
        </p:grpSpPr>
        <p:cxnSp>
          <p:nvCxnSpPr>
            <p:cNvPr id="11" name="Straight Connector 10"/>
            <p:cNvCxnSpPr/>
            <p:nvPr/>
          </p:nvCxnSpPr>
          <p:spPr>
            <a:xfrm rot="2700000" flipH="1">
              <a:off x="376943" y="3397580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-2700000" flipH="1">
              <a:off x="861876" y="3404286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2700000" flipH="1">
              <a:off x="1329443" y="3407105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1572512" y="3047519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-2700000" flipH="1">
              <a:off x="1814376" y="3397580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-2700000" flipH="1">
              <a:off x="806718" y="3431824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8"/>
            <p:cNvGrpSpPr/>
            <p:nvPr/>
          </p:nvGrpSpPr>
          <p:grpSpPr>
            <a:xfrm>
              <a:off x="4278466" y="3484023"/>
              <a:ext cx="1725107" cy="461665"/>
              <a:chOff x="2132425" y="3352872"/>
              <a:chExt cx="1725107" cy="461665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2132425" y="3352872"/>
                <a:ext cx="9637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HCl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8" name="Straight Arrow Connector 17"/>
              <p:cNvCxnSpPr/>
              <p:nvPr/>
            </p:nvCxnSpPr>
            <p:spPr>
              <a:xfrm>
                <a:off x="3171732" y="3532257"/>
                <a:ext cx="685800" cy="0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 rot="2700000" flipH="1">
              <a:off x="2305536" y="3413811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-2700000" flipH="1">
              <a:off x="2790469" y="3404286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2700000" flipH="1">
              <a:off x="3264263" y="3397580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-2700000" flipH="1">
              <a:off x="3749196" y="3388055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2055592" y="3982947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2055592" y="3488488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2548002" y="3075057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3494005" y="3040813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2700000" flipH="1">
              <a:off x="2805212" y="2503459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2548002" y="3528111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-2700000" flipH="1">
              <a:off x="2784899" y="3861486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3494005" y="3511880"/>
              <a:ext cx="0" cy="457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0116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2144" y="233654"/>
            <a:ext cx="1066959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03868" y="1127164"/>
            <a:ext cx="4031979" cy="766665"/>
            <a:chOff x="129223" y="1136495"/>
            <a:chExt cx="4031979" cy="766665"/>
          </a:xfrm>
        </p:grpSpPr>
        <p:cxnSp>
          <p:nvCxnSpPr>
            <p:cNvPr id="3" name="Straight Arrow Connector 2"/>
            <p:cNvCxnSpPr/>
            <p:nvPr/>
          </p:nvCxnSpPr>
          <p:spPr>
            <a:xfrm>
              <a:off x="3475402" y="1456126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2394619" y="1236928"/>
              <a:ext cx="9637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 </a:t>
              </a:r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HCl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 rot="2700000" flipH="1">
              <a:off x="472123" y="1183116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-2700000" flipH="1">
              <a:off x="957056" y="1189822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2700000" flipH="1">
              <a:off x="1424623" y="1192641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-2700000" flipH="1">
              <a:off x="1909556" y="1183116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-2700000" flipH="1">
              <a:off x="901898" y="1217360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-2700000" flipH="1">
              <a:off x="998316" y="1136495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46318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66" y="224133"/>
            <a:ext cx="2165336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Diagnostic Tests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71956" y="1750267"/>
            <a:ext cx="5850512" cy="92333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Bromine Test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Positive (+) – Alkenes/Alkynes: orange → clear (fast)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Negative (-) – Alkanes: NR or requires UV light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07770" y="4715789"/>
            <a:ext cx="4031979" cy="720044"/>
            <a:chOff x="129223" y="1183116"/>
            <a:chExt cx="4031979" cy="720044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3475402" y="1456126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2394619" y="1236928"/>
              <a:ext cx="8707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 Br</a:t>
              </a:r>
              <a:r>
                <a:rPr lang="en-US" sz="2400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 rot="2700000" flipH="1">
              <a:off x="472123" y="1183116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-2700000" flipH="1">
              <a:off x="957056" y="1189822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2700000" flipH="1">
              <a:off x="1424623" y="1192641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-2700000" flipH="1">
              <a:off x="1909556" y="1183116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-2700000" flipH="1">
              <a:off x="901898" y="1217360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12466" y="795414"/>
            <a:ext cx="59950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Used to determine Functional Group in an unknown compound or aid in identification of unknown compounds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Generally “quick” and dirty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9788" y="454965"/>
            <a:ext cx="1852348" cy="1761478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207770" y="5874835"/>
            <a:ext cx="4031979" cy="692506"/>
            <a:chOff x="129223" y="1183116"/>
            <a:chExt cx="4031979" cy="692506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3475402" y="1456126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2394619" y="1236928"/>
              <a:ext cx="8707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 Br</a:t>
              </a:r>
              <a:r>
                <a:rPr lang="en-US" sz="2400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2700000" flipH="1">
              <a:off x="472123" y="1183116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-2700000" flipH="1">
              <a:off x="957056" y="1189822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2700000" flipH="1">
              <a:off x="1424623" y="1192641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-2700000" flipH="1">
              <a:off x="1909556" y="1183116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325290" y="2907605"/>
            <a:ext cx="5982203" cy="1444339"/>
            <a:chOff x="312466" y="3390495"/>
            <a:chExt cx="5982203" cy="1444339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3"/>
            <a:srcRect r="36976" b="32902"/>
            <a:stretch/>
          </p:blipFill>
          <p:spPr>
            <a:xfrm>
              <a:off x="312466" y="3520332"/>
              <a:ext cx="2946251" cy="1314502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 rotWithShape="1">
            <a:blip r:embed="rId3"/>
            <a:srcRect l="66592" b="38982"/>
            <a:stretch/>
          </p:blipFill>
          <p:spPr>
            <a:xfrm>
              <a:off x="4732902" y="3390495"/>
              <a:ext cx="1561767" cy="1195397"/>
            </a:xfrm>
            <a:prstGeom prst="rect">
              <a:avLst/>
            </a:prstGeom>
          </p:spPr>
        </p:pic>
        <p:sp>
          <p:nvSpPr>
            <p:cNvPr id="32" name="Right Arrow 31"/>
            <p:cNvSpPr/>
            <p:nvPr/>
          </p:nvSpPr>
          <p:spPr>
            <a:xfrm>
              <a:off x="3503308" y="3874243"/>
              <a:ext cx="740832" cy="67180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82696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101" y="273698"/>
            <a:ext cx="6506205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Baeyer (Potassium Permanganate – KMnO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Positive (+) – Alkenes/Alkynes: purple → muddy brown </a:t>
            </a:r>
            <a:r>
              <a:rPr lang="en-US" dirty="0" err="1" smtClean="0"/>
              <a:t>ppt</a:t>
            </a:r>
            <a:endParaRPr lang="en-US" dirty="0" smtClean="0"/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Negative (-) – Alkanes: NR (stays purple)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 smtClean="0"/>
              <a:t>Technically an “oxidation” but close enough to “addition”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13239" b="2650"/>
          <a:stretch/>
        </p:blipFill>
        <p:spPr>
          <a:xfrm>
            <a:off x="135461" y="1726163"/>
            <a:ext cx="3909289" cy="2108783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122465" y="4652475"/>
            <a:ext cx="4946379" cy="720044"/>
            <a:chOff x="129223" y="1183116"/>
            <a:chExt cx="4946379" cy="720044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4389802" y="1532722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2096864" y="1295183"/>
              <a:ext cx="24176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 KMnO</a:t>
              </a:r>
              <a:r>
                <a:rPr lang="en-US" sz="2400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+ H</a:t>
              </a:r>
              <a:r>
                <a:rPr lang="en-US" sz="2400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 rot="2700000" flipH="1">
              <a:off x="472123" y="1183116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-2700000" flipH="1">
              <a:off x="957056" y="1189822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2700000" flipH="1">
              <a:off x="1424623" y="1192641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-2700000" flipH="1">
              <a:off x="1909556" y="1183116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-2700000" flipH="1">
              <a:off x="901898" y="1217360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2371737" y="4417820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(purple)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22465" y="5894256"/>
            <a:ext cx="4946379" cy="692506"/>
            <a:chOff x="129223" y="1183116"/>
            <a:chExt cx="4946379" cy="692506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4389802" y="1532722"/>
              <a:ext cx="685800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096864" y="1295183"/>
              <a:ext cx="24176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 KMnO</a:t>
              </a:r>
              <a:r>
                <a:rPr lang="en-US" sz="2400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+ H</a:t>
              </a:r>
              <a:r>
                <a:rPr lang="en-US" sz="2400" baseline="-25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2700000" flipH="1">
              <a:off x="472123" y="1183116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-2700000" flipH="1">
              <a:off x="957056" y="1189822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2700000" flipH="1">
              <a:off x="1424623" y="1192641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-2700000" flipH="1">
              <a:off x="1909556" y="1183116"/>
              <a:ext cx="0" cy="685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2371737" y="5659601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(purple)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14801" y="3192883"/>
            <a:ext cx="2894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Alkane + KMnO</a:t>
            </a:r>
            <a:r>
              <a:rPr lang="en-US" baseline="-25000" dirty="0" smtClean="0"/>
              <a:t>4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 → NR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044750" y="2148789"/>
            <a:ext cx="4660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C=C/C≡C + KMnO</a:t>
            </a:r>
            <a:r>
              <a:rPr lang="en-US" baseline="-25000" dirty="0" smtClean="0"/>
              <a:t>4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 → Diol + MnO</a:t>
            </a:r>
            <a:r>
              <a:rPr lang="en-US" baseline="-25000" dirty="0" smtClean="0"/>
              <a:t>2</a:t>
            </a:r>
            <a:r>
              <a:rPr lang="en-US" dirty="0" smtClean="0"/>
              <a:t> + KOH 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009376" y="2454260"/>
            <a:ext cx="1260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(brownish </a:t>
            </a:r>
            <a:r>
              <a:rPr lang="en-US" sz="1400" dirty="0" err="1" smtClean="0"/>
              <a:t>ppt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5068844" y="2393836"/>
            <a:ext cx="771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(purple)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4978648" y="3452124"/>
            <a:ext cx="771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(purple)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6420884" y="3487443"/>
            <a:ext cx="771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(purple)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93476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2877</TotalTime>
  <Words>611</Words>
  <Application>Microsoft Office PowerPoint</Application>
  <PresentationFormat>On-screen Show (4:3)</PresentationFormat>
  <Paragraphs>195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McLaughlin, Jay</dc:creator>
  <cp:lastModifiedBy>McLaughlin, Jay</cp:lastModifiedBy>
  <cp:revision>177</cp:revision>
  <dcterms:created xsi:type="dcterms:W3CDTF">2020-03-25T15:59:49Z</dcterms:created>
  <dcterms:modified xsi:type="dcterms:W3CDTF">2021-01-24T16:30:26Z</dcterms:modified>
</cp:coreProperties>
</file>