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6" r:id="rId12"/>
    <p:sldId id="384" r:id="rId13"/>
    <p:sldId id="385" r:id="rId14"/>
    <p:sldId id="387" r:id="rId15"/>
    <p:sldId id="388" r:id="rId16"/>
    <p:sldId id="390" r:id="rId17"/>
    <p:sldId id="391" r:id="rId18"/>
    <p:sldId id="38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://www.chm.bris.ac.uk/sillymolecules/sillymols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image" Target="../media/image1.wmf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0928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New Functional Groups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C=C (-</a:t>
            </a:r>
            <a:r>
              <a:rPr lang="en-US" sz="1600" dirty="0" err="1" smtClean="0"/>
              <a:t>ene</a:t>
            </a:r>
            <a:r>
              <a:rPr lang="en-US" sz="1600" dirty="0" smtClean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</a:t>
            </a:r>
            <a:r>
              <a:rPr lang="en-US" sz="1600" u="sng" dirty="0" smtClean="0"/>
              <a:t>=</a:t>
            </a:r>
            <a:r>
              <a:rPr lang="en-US" sz="1600" dirty="0" smtClean="0"/>
              <a:t>C (-</a:t>
            </a:r>
            <a:r>
              <a:rPr lang="en-US" sz="1600" dirty="0" err="1" smtClean="0"/>
              <a:t>yne</a:t>
            </a:r>
            <a:r>
              <a:rPr lang="en-US" sz="1600" dirty="0" smtClean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Aromatics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Naming Rules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Geometric (Cis/Trans) Isomers</a:t>
            </a:r>
          </a:p>
          <a:p>
            <a:pPr marL="257175" indent="-257175">
              <a:buAutoNum type="arabicPeriod"/>
            </a:pP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84316" y="1367065"/>
            <a:ext cx="4294772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20a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Draw </a:t>
            </a:r>
            <a:r>
              <a:rPr lang="en-US" dirty="0"/>
              <a:t>Alkenes, Alkynes and </a:t>
            </a:r>
            <a:r>
              <a:rPr lang="en-US" dirty="0" smtClean="0"/>
              <a:t>Aromatics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Name Alkenes, Alkynes and Aromatics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Identify Cis and Trans isomers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20.2-20.3 and 20.7-20.10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152" y="206597"/>
            <a:ext cx="76354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20a – Naming, Drawing, and Isomers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236" y="676275"/>
            <a:ext cx="2208632" cy="8309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 Side Chain</a:t>
            </a:r>
          </a:p>
          <a:p>
            <a:pPr algn="ctr"/>
            <a:r>
              <a:rPr lang="en-US" sz="2400" dirty="0" smtClean="0"/>
              <a:t>(normal rules)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067" y="1744962"/>
            <a:ext cx="2207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*no # needed because</a:t>
            </a:r>
          </a:p>
          <a:p>
            <a:r>
              <a:rPr lang="en-US" sz="1600" dirty="0" smtClean="0"/>
              <a:t>It is redundant</a:t>
            </a:r>
            <a:endParaRPr lang="en-US" sz="1600" dirty="0"/>
          </a:p>
        </p:txBody>
      </p:sp>
      <p:sp>
        <p:nvSpPr>
          <p:cNvPr id="8" name="Explosion 1 7"/>
          <p:cNvSpPr/>
          <p:nvPr/>
        </p:nvSpPr>
        <p:spPr>
          <a:xfrm>
            <a:off x="142206" y="92420"/>
            <a:ext cx="743722" cy="79823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5067800" y="92420"/>
            <a:ext cx="743722" cy="79823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3336" y="676275"/>
            <a:ext cx="2884807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Complex Side Chain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22903" r="20691"/>
          <a:stretch/>
        </p:blipFill>
        <p:spPr>
          <a:xfrm>
            <a:off x="629571" y="2567427"/>
            <a:ext cx="1116531" cy="19794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67" y="4997965"/>
            <a:ext cx="2035940" cy="12429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2649" y="2427701"/>
            <a:ext cx="1934497" cy="15475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18210" y="1474514"/>
            <a:ext cx="220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922649" y="1403829"/>
            <a:ext cx="1966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Aromatic is a SC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-Phenyl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7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5000" t="18333" r="32000" b="21667"/>
          <a:stretch/>
        </p:blipFill>
        <p:spPr>
          <a:xfrm rot="16200000">
            <a:off x="5872442" y="454089"/>
            <a:ext cx="1668148" cy="3032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527" y="325308"/>
            <a:ext cx="121046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You Try It: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57" y="4544878"/>
            <a:ext cx="2762250" cy="1114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78" y="1182717"/>
            <a:ext cx="2871672" cy="15757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64667"/>
          <a:stretch/>
        </p:blipFill>
        <p:spPr>
          <a:xfrm>
            <a:off x="5915025" y="3690937"/>
            <a:ext cx="1390650" cy="237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4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067" y="498392"/>
            <a:ext cx="2208632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Side Chains</a:t>
            </a:r>
          </a:p>
          <a:p>
            <a:pPr algn="ctr"/>
            <a:r>
              <a:rPr lang="en-US" sz="2400" dirty="0" smtClean="0"/>
              <a:t>(o, m, p)</a:t>
            </a:r>
          </a:p>
        </p:txBody>
      </p:sp>
      <p:sp>
        <p:nvSpPr>
          <p:cNvPr id="3" name="Explosion 1 2"/>
          <p:cNvSpPr/>
          <p:nvPr/>
        </p:nvSpPr>
        <p:spPr>
          <a:xfrm>
            <a:off x="142206" y="99273"/>
            <a:ext cx="743722" cy="79823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149" y="498392"/>
            <a:ext cx="2095500" cy="22626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1190" y="3586724"/>
            <a:ext cx="112947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6768" r="67434" b="37530"/>
          <a:stretch/>
        </p:blipFill>
        <p:spPr>
          <a:xfrm>
            <a:off x="552167" y="4084998"/>
            <a:ext cx="1333500" cy="15766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2425" y="3937846"/>
            <a:ext cx="941316" cy="17904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6355" y="4004486"/>
            <a:ext cx="1447619" cy="1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000" t="16000" r="6000" b="28000"/>
          <a:stretch/>
        </p:blipFill>
        <p:spPr>
          <a:xfrm>
            <a:off x="1220432" y="4241987"/>
            <a:ext cx="2857500" cy="1882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527" y="325308"/>
            <a:ext cx="121046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You Try It: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925" y="1047750"/>
            <a:ext cx="2762250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1712" y="3667125"/>
            <a:ext cx="2125694" cy="2457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213" y="1400176"/>
            <a:ext cx="3298719" cy="137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98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067" y="498392"/>
            <a:ext cx="2208632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 + Side Chains</a:t>
            </a:r>
          </a:p>
          <a:p>
            <a:pPr algn="ctr"/>
            <a:r>
              <a:rPr lang="en-US" sz="2400" dirty="0" smtClean="0"/>
              <a:t>(normal)</a:t>
            </a:r>
          </a:p>
        </p:txBody>
      </p:sp>
      <p:sp>
        <p:nvSpPr>
          <p:cNvPr id="3" name="Explosion 1 2"/>
          <p:cNvSpPr/>
          <p:nvPr/>
        </p:nvSpPr>
        <p:spPr>
          <a:xfrm>
            <a:off x="142206" y="99273"/>
            <a:ext cx="743722" cy="79823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67" y="1504950"/>
            <a:ext cx="47083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Number like normal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The 6 “special” groups are always #1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If no special group use lowest set of numbers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If there is a tie go alphabetical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403768" y="268801"/>
            <a:ext cx="3060530" cy="2472297"/>
            <a:chOff x="43656" y="3930348"/>
            <a:chExt cx="1459645" cy="126260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3751" y="3930348"/>
              <a:ext cx="1279550" cy="118975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3656" y="5051488"/>
              <a:ext cx="88103" cy="141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 smtClean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5354692" y="2834248"/>
            <a:ext cx="3589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2,4,6-trinitrotoluene “TNT”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8097" y="6076950"/>
            <a:ext cx="246189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Just be familiar with this</a:t>
            </a:r>
          </a:p>
          <a:p>
            <a:r>
              <a:rPr lang="en-US" dirty="0" smtClean="0"/>
              <a:t>(i.e. not on exam)!</a:t>
            </a:r>
            <a:endParaRPr lang="en-US" dirty="0"/>
          </a:p>
        </p:txBody>
      </p:sp>
      <p:sp>
        <p:nvSpPr>
          <p:cNvPr id="11" name="&quot;No&quot; Symbol 10"/>
          <p:cNvSpPr/>
          <p:nvPr/>
        </p:nvSpPr>
        <p:spPr>
          <a:xfrm>
            <a:off x="970179" y="1106587"/>
            <a:ext cx="2124381" cy="2189326"/>
          </a:xfrm>
          <a:prstGeom prst="noSmoking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6883"/>
          <a:stretch/>
        </p:blipFill>
        <p:spPr>
          <a:xfrm>
            <a:off x="697749" y="3577454"/>
            <a:ext cx="3150351" cy="30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1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527" y="325308"/>
            <a:ext cx="121046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You Try It: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208" y="1099977"/>
            <a:ext cx="2018388" cy="1070308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402828" y="1395253"/>
            <a:ext cx="1816884" cy="1158854"/>
            <a:chOff x="469503" y="1366678"/>
            <a:chExt cx="1816884" cy="1158854"/>
          </a:xfrm>
        </p:grpSpPr>
        <p:cxnSp>
          <p:nvCxnSpPr>
            <p:cNvPr id="6" name="Straight Connector 5"/>
            <p:cNvCxnSpPr/>
            <p:nvPr/>
          </p:nvCxnSpPr>
          <p:spPr>
            <a:xfrm rot="2700000">
              <a:off x="1344684" y="1366679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8900000">
              <a:off x="1676496" y="136667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2700000">
              <a:off x="698103" y="136667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2700000">
              <a:off x="1676496" y="167808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14851" y="206833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2700000">
              <a:off x="1981441" y="137795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8900000">
              <a:off x="1021393" y="137795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2700000">
              <a:off x="1292260" y="134931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8900000">
              <a:off x="2286387" y="1377956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320989" y="4024732"/>
            <a:ext cx="1206993" cy="933450"/>
            <a:chOff x="6089253" y="4354332"/>
            <a:chExt cx="1206993" cy="933450"/>
          </a:xfrm>
        </p:grpSpPr>
        <p:cxnSp>
          <p:nvCxnSpPr>
            <p:cNvPr id="8" name="Straight Connector 7"/>
            <p:cNvCxnSpPr/>
            <p:nvPr/>
          </p:nvCxnSpPr>
          <p:spPr>
            <a:xfrm rot="2700000">
              <a:off x="6981785" y="477831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2700000">
              <a:off x="6964434" y="472900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8900000">
              <a:off x="7296246" y="47290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2700000">
              <a:off x="6317853" y="47290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67851" y="435433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8900000">
              <a:off x="6641143" y="474028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2700000">
              <a:off x="6912010" y="471163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467851" y="483058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830" y="982762"/>
            <a:ext cx="1695450" cy="1905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356" y="3916026"/>
            <a:ext cx="3109621" cy="138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8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043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786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48275" y="6391960"/>
            <a:ext cx="38957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www.chm.bris.ac.uk/sillymolecules/sillymols.htm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197241" y="5964636"/>
            <a:ext cx="19977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 a mental break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47" y="709743"/>
            <a:ext cx="8597810" cy="31884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95564" y="3731279"/>
            <a:ext cx="5852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(6</a:t>
            </a:r>
            <a:r>
              <a:rPr lang="en-US" i="1" dirty="0">
                <a:solidFill>
                  <a:srgbClr val="202122"/>
                </a:solidFill>
                <a:latin typeface="Arial" panose="020B0604020202020204" pitchFamily="34" charset="0"/>
              </a:rPr>
              <a:t>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,13</a:t>
            </a:r>
            <a:r>
              <a:rPr lang="en-US" i="1" dirty="0">
                <a:solidFill>
                  <a:srgbClr val="202122"/>
                </a:solidFill>
                <a:latin typeface="Arial" panose="020B0604020202020204" pitchFamily="34" charset="0"/>
              </a:rPr>
              <a:t>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)-18-bromo-12-butyl-11-chloro-4,8-diethyl-5-hydroxy-15-methoxytricosa-6,13-dien-19-yne-3,9-dione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897" y="6084184"/>
            <a:ext cx="297733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Structure ↔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359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" y="400050"/>
            <a:ext cx="131183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Alkenes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25566" y="400048"/>
            <a:ext cx="1308371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Alkynes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89907" y="302550"/>
            <a:ext cx="165192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Aromatics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1683" y="1137566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C=C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306892" y="1162050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C≡C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945819"/>
              </p:ext>
            </p:extLst>
          </p:nvPr>
        </p:nvGraphicFramePr>
        <p:xfrm>
          <a:off x="7465513" y="2483652"/>
          <a:ext cx="7080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5513" y="2483652"/>
                        <a:ext cx="70802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193001"/>
              </p:ext>
            </p:extLst>
          </p:nvPr>
        </p:nvGraphicFramePr>
        <p:xfrm>
          <a:off x="7365534" y="970893"/>
          <a:ext cx="1088275" cy="127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emSketch" r:id="rId5" imgW="1266120" imgH="1483920" progId="ACD.ChemSketch.20">
                  <p:embed/>
                </p:oleObj>
              </mc:Choice>
              <mc:Fallback>
                <p:oleObj name="ChemSketch" r:id="rId5" imgW="1266120" imgH="1483920" progId="ACD.ChemSketch.20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65534" y="970893"/>
                        <a:ext cx="1088275" cy="1275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33319" y="969078"/>
            <a:ext cx="1285385" cy="13507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7669" y="2483652"/>
            <a:ext cx="776684" cy="9095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3375" y="2087531"/>
            <a:ext cx="134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Suffix = -</a:t>
            </a:r>
            <a:r>
              <a:rPr lang="en-US" dirty="0" err="1" smtClean="0"/>
              <a:t>ene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80562" y="2111828"/>
            <a:ext cx="134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Suffix = -</a:t>
            </a:r>
            <a:r>
              <a:rPr lang="en-US" dirty="0" err="1" smtClean="0"/>
              <a:t>yne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85300" y="3370448"/>
            <a:ext cx="144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FG = lowest #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9235" y="2849531"/>
            <a:ext cx="217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Longest Chain has FG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31634" y="3538295"/>
            <a:ext cx="1718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Its complicated, </a:t>
            </a:r>
          </a:p>
          <a:p>
            <a:r>
              <a:rPr lang="en-US" dirty="0" smtClean="0"/>
              <a:t>more later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5694" y="5554104"/>
            <a:ext cx="2408032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Things we won’t do:</a:t>
            </a:r>
          </a:p>
          <a:p>
            <a:pPr marL="342900" indent="-342900">
              <a:buAutoNum type="arabicPeriod"/>
            </a:pPr>
            <a:r>
              <a:rPr lang="en-US" dirty="0" smtClean="0"/>
              <a:t>Multiple C=C or C≡C</a:t>
            </a:r>
          </a:p>
          <a:p>
            <a:pPr marL="342900" indent="-342900">
              <a:buAutoNum type="arabicPeriod"/>
            </a:pPr>
            <a:r>
              <a:rPr lang="en-US" dirty="0" smtClean="0"/>
              <a:t>Mixed FG</a:t>
            </a:r>
          </a:p>
          <a:p>
            <a:pPr marL="342900" indent="-342900">
              <a:buAutoNum type="arabicPeriod"/>
            </a:pPr>
            <a:r>
              <a:rPr lang="en-US" dirty="0" smtClean="0"/>
              <a:t>New IUPAC Rules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7014" y="4434861"/>
            <a:ext cx="2404441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en-US" dirty="0" smtClean="0"/>
              <a:t>-3 and </a:t>
            </a:r>
            <a:r>
              <a:rPr lang="el-GR" dirty="0" smtClean="0"/>
              <a:t>ω</a:t>
            </a:r>
            <a:r>
              <a:rPr lang="en-US" dirty="0" smtClean="0"/>
              <a:t>-6 Fatty Acids</a:t>
            </a:r>
          </a:p>
          <a:p>
            <a:r>
              <a:rPr lang="en-US" dirty="0" smtClean="0"/>
              <a:t>Trans-Fatty Acids</a:t>
            </a:r>
          </a:p>
          <a:p>
            <a:r>
              <a:rPr lang="en-US" dirty="0" smtClean="0"/>
              <a:t>Retinol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72662" y="4445519"/>
            <a:ext cx="321733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Carcinogen</a:t>
            </a:r>
          </a:p>
          <a:p>
            <a:r>
              <a:rPr lang="en-US" dirty="0" smtClean="0"/>
              <a:t>TNT</a:t>
            </a:r>
          </a:p>
          <a:p>
            <a:r>
              <a:rPr lang="en-US" dirty="0" smtClean="0"/>
              <a:t>Steroids, Hormone, Amino Acids, Membranes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49838" y="4407421"/>
            <a:ext cx="23876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Acetylene gas - welding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89907" y="5736747"/>
            <a:ext cx="2977333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ID/Name FG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Geometry (Shape and Angle)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Important Use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320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02" y="382458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36630" y="1445377"/>
            <a:ext cx="1111606" cy="493669"/>
            <a:chOff x="586529" y="1684854"/>
            <a:chExt cx="1111606" cy="493669"/>
          </a:xfrm>
        </p:grpSpPr>
        <p:cxnSp>
          <p:nvCxnSpPr>
            <p:cNvPr id="5" name="Straight Connector 4"/>
            <p:cNvCxnSpPr/>
            <p:nvPr/>
          </p:nvCxnSpPr>
          <p:spPr>
            <a:xfrm rot="2700000">
              <a:off x="815129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-2700000">
              <a:off x="1144763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-2700000">
              <a:off x="1116187" y="172132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2700000">
              <a:off x="1469535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88375" y="1463612"/>
            <a:ext cx="1168756" cy="457200"/>
            <a:chOff x="5320454" y="1683503"/>
            <a:chExt cx="1168756" cy="457200"/>
          </a:xfrm>
        </p:grpSpPr>
        <p:cxnSp>
          <p:nvCxnSpPr>
            <p:cNvPr id="9" name="Straight Connector 8"/>
            <p:cNvCxnSpPr/>
            <p:nvPr/>
          </p:nvCxnSpPr>
          <p:spPr>
            <a:xfrm rot="2700000">
              <a:off x="5606204" y="16835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-2700000">
              <a:off x="5935838" y="16835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2700000">
              <a:off x="6260610" y="16835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2700000">
              <a:off x="5549054" y="166445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22971" y="4013543"/>
            <a:ext cx="1168756" cy="457200"/>
            <a:chOff x="5320454" y="1683503"/>
            <a:chExt cx="1168756" cy="457200"/>
          </a:xfrm>
        </p:grpSpPr>
        <p:cxnSp>
          <p:nvCxnSpPr>
            <p:cNvPr id="17" name="Straight Connector 16"/>
            <p:cNvCxnSpPr/>
            <p:nvPr/>
          </p:nvCxnSpPr>
          <p:spPr>
            <a:xfrm rot="2700000">
              <a:off x="5606204" y="16835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-2700000">
              <a:off x="5935838" y="16835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2700000">
              <a:off x="6260610" y="168350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2700000">
              <a:off x="5549054" y="166445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rot="2700000">
            <a:off x="637295" y="4070693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125040" y="3967269"/>
            <a:ext cx="1111606" cy="493669"/>
            <a:chOff x="586529" y="1684854"/>
            <a:chExt cx="1111606" cy="493669"/>
          </a:xfrm>
        </p:grpSpPr>
        <p:cxnSp>
          <p:nvCxnSpPr>
            <p:cNvPr id="25" name="Straight Connector 24"/>
            <p:cNvCxnSpPr/>
            <p:nvPr/>
          </p:nvCxnSpPr>
          <p:spPr>
            <a:xfrm rot="2700000">
              <a:off x="815129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-2700000">
              <a:off x="1144763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-2700000">
              <a:off x="1116187" y="172132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2700000">
              <a:off x="1469535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18900000">
            <a:off x="3730898" y="3946588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70647" y="578233"/>
            <a:ext cx="1552575" cy="1636715"/>
            <a:chOff x="7315200" y="4973635"/>
            <a:chExt cx="1552575" cy="1636715"/>
          </a:xfrm>
        </p:grpSpPr>
        <p:sp>
          <p:nvSpPr>
            <p:cNvPr id="35" name="Rectangle 34"/>
            <p:cNvSpPr/>
            <p:nvPr/>
          </p:nvSpPr>
          <p:spPr>
            <a:xfrm>
              <a:off x="7315200" y="4973635"/>
              <a:ext cx="1552575" cy="16367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4760" y="5410714"/>
              <a:ext cx="885825" cy="40005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8562" y="6196012"/>
              <a:ext cx="1038225" cy="161925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7452562" y="4973635"/>
              <a:ext cx="1277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Computer…</a:t>
              </a:r>
              <a:endParaRPr 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112121" y="154543"/>
            <a:ext cx="191110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Old vs. New IUPAC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55753" y="243958"/>
            <a:ext cx="1998945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FG = lowest #</a:t>
            </a:r>
          </a:p>
          <a:p>
            <a:r>
              <a:rPr lang="en-US" dirty="0" smtClean="0"/>
              <a:t>Give Location of FG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84522" y="5952232"/>
            <a:ext cx="24387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Structure ↔ Name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Draw Molecules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62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202" y="382458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5753" y="243958"/>
            <a:ext cx="1998945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FG = longest chain</a:t>
            </a:r>
          </a:p>
          <a:p>
            <a:r>
              <a:rPr lang="en-US" dirty="0" smtClean="0"/>
              <a:t>FG = lowest #</a:t>
            </a:r>
          </a:p>
          <a:p>
            <a:r>
              <a:rPr lang="en-US" dirty="0" smtClean="0"/>
              <a:t>Give Location of FG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43080" y="1854021"/>
            <a:ext cx="1492046" cy="1231684"/>
            <a:chOff x="1071375" y="2527453"/>
            <a:chExt cx="1492046" cy="1231684"/>
          </a:xfrm>
        </p:grpSpPr>
        <p:cxnSp>
          <p:nvCxnSpPr>
            <p:cNvPr id="6" name="Straight Connector 5"/>
            <p:cNvCxnSpPr/>
            <p:nvPr/>
          </p:nvCxnSpPr>
          <p:spPr>
            <a:xfrm rot="2700000">
              <a:off x="1357125" y="330193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8900000">
              <a:off x="1686759" y="330193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2700000">
              <a:off x="2011531" y="330193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2700000">
              <a:off x="1299975" y="328288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520526" y="291169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700000">
              <a:off x="1686759" y="25274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2700000">
              <a:off x="2334821" y="252144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8900000">
              <a:off x="2012085" y="252745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420383" y="2073514"/>
            <a:ext cx="2400090" cy="828653"/>
            <a:chOff x="4115458" y="4077442"/>
            <a:chExt cx="2400090" cy="828653"/>
          </a:xfrm>
        </p:grpSpPr>
        <p:cxnSp>
          <p:nvCxnSpPr>
            <p:cNvPr id="16" name="Straight Connector 15"/>
            <p:cNvCxnSpPr/>
            <p:nvPr/>
          </p:nvCxnSpPr>
          <p:spPr>
            <a:xfrm rot="2700000">
              <a:off x="5627678" y="442588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8900000">
              <a:off x="5957312" y="442588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2700000">
              <a:off x="4968407" y="4448895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2700000">
              <a:off x="5570529" y="4406836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89825" y="407744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2700000">
              <a:off x="4344058" y="444863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2700000">
              <a:off x="5678480" y="444863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8900000">
              <a:off x="4641945" y="444863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8900000">
              <a:off x="5298042" y="4448895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2700000">
              <a:off x="6286948" y="442588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930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02" y="382458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4750" y="304800"/>
            <a:ext cx="138435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on Exam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2700000">
            <a:off x="674125" y="14636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8900000">
            <a:off x="1003759" y="14636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2700000">
            <a:off x="1328531" y="14636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2700000">
            <a:off x="616975" y="144456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700000">
            <a:off x="1976591" y="14636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8900000">
            <a:off x="2306225" y="14636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2700000">
            <a:off x="1948017" y="142551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8900000">
            <a:off x="1651820" y="1463613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61916" y="243958"/>
            <a:ext cx="2061783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Multiple C=C or C≡C</a:t>
            </a:r>
          </a:p>
          <a:p>
            <a:r>
              <a:rPr lang="en-US" dirty="0"/>
              <a:t>Mixed </a:t>
            </a:r>
            <a:r>
              <a:rPr lang="en-US" dirty="0" smtClean="0"/>
              <a:t>FG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2700000">
            <a:off x="506136" y="409251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8900000">
            <a:off x="835770" y="409251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1160542" y="409251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2700000">
            <a:off x="448986" y="407346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2700000">
            <a:off x="1808602" y="409251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33691" y="44735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2700000">
            <a:off x="1113277" y="4063935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8900000">
            <a:off x="1483831" y="409251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2700000">
            <a:off x="1195542" y="4121086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45759" y="1446424"/>
            <a:ext cx="161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1,5-heptadiene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50691" y="4269514"/>
            <a:ext cx="244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5-methyl-1-hexen-3-yne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9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57175"/>
            <a:ext cx="2369367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Geometric or </a:t>
            </a:r>
          </a:p>
          <a:p>
            <a:pPr algn="ctr"/>
            <a:r>
              <a:rPr lang="en-US" sz="2400" dirty="0" smtClean="0"/>
              <a:t>Cis/Trans Isomers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15125" y="5736747"/>
            <a:ext cx="2352115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Define Requirement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ID Cis/Trans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“Name”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51" y="1276350"/>
            <a:ext cx="6189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C=C are rigid, no free rotation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Exhibit Geometric Isomerism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Same Formula, Same Structure, Different Geometry (and P/C)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Requirements: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C=C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2 different groups attached to each </a:t>
            </a:r>
            <a:r>
              <a:rPr lang="en-US" dirty="0" smtClean="0"/>
              <a:t>side (top and bottom of each side must be different)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9292" y="408059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C=C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2700000">
            <a:off x="2729923" y="3802106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8900000">
            <a:off x="2736808" y="4359595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8900000">
            <a:off x="1758498" y="3802105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2700000">
            <a:off x="1758497" y="434699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26825" y="4080598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C=C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2700000">
            <a:off x="6517456" y="3802107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8900000">
            <a:off x="6524341" y="4359596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>
            <a:off x="5546031" y="3802106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2700000">
            <a:off x="5546030" y="4346991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476612" y="414881"/>
            <a:ext cx="2111385" cy="1411633"/>
            <a:chOff x="6476612" y="414881"/>
            <a:chExt cx="2111385" cy="1411633"/>
          </a:xfrm>
        </p:grpSpPr>
        <p:sp>
          <p:nvSpPr>
            <p:cNvPr id="25" name="Rectangle 24"/>
            <p:cNvSpPr/>
            <p:nvPr/>
          </p:nvSpPr>
          <p:spPr>
            <a:xfrm>
              <a:off x="6476612" y="495300"/>
              <a:ext cx="2111385" cy="13312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23139" y="926439"/>
              <a:ext cx="809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C=C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2700000">
              <a:off x="8013770" y="647948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8900000">
              <a:off x="8020655" y="120543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8900000">
              <a:off x="7042345" y="647947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2700000">
              <a:off x="7042344" y="1192832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548557" y="41488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48557" y="1364848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85669" y="1364849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75415" y="414881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822176" y="3533301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82711" y="3443128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85986" y="4606441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01270" y="3469714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66691" y="46749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8479" y="47197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8998" y="45422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48557" y="34073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11960" y="5286204"/>
            <a:ext cx="137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Cis-2-butene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39552" y="5244097"/>
            <a:ext cx="160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Trans-2-butene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475940" y="5944796"/>
            <a:ext cx="1111606" cy="493669"/>
            <a:chOff x="586529" y="1684854"/>
            <a:chExt cx="1111606" cy="493669"/>
          </a:xfrm>
        </p:grpSpPr>
        <p:cxnSp>
          <p:nvCxnSpPr>
            <p:cNvPr id="38" name="Straight Connector 37"/>
            <p:cNvCxnSpPr/>
            <p:nvPr/>
          </p:nvCxnSpPr>
          <p:spPr>
            <a:xfrm rot="2700000">
              <a:off x="815129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-2700000">
              <a:off x="1144763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-2700000">
              <a:off x="1116187" y="1721323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2700000">
              <a:off x="1469535" y="1684854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 rot="-2700000">
            <a:off x="652710" y="5878418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303165">
            <a:off x="1033996" y="6033202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303165">
            <a:off x="1038194" y="6079343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2700000">
            <a:off x="1432953" y="5917698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 flipV="1">
            <a:off x="2517799" y="5995525"/>
            <a:ext cx="1008843" cy="457200"/>
            <a:chOff x="2279033" y="5935126"/>
            <a:chExt cx="1008843" cy="457200"/>
          </a:xfrm>
        </p:grpSpPr>
        <p:cxnSp>
          <p:nvCxnSpPr>
            <p:cNvPr id="48" name="Straight Connector 47"/>
            <p:cNvCxnSpPr/>
            <p:nvPr/>
          </p:nvCxnSpPr>
          <p:spPr>
            <a:xfrm rot="-2700000">
              <a:off x="2279033" y="5935126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303165">
              <a:off x="2660319" y="608991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303165">
              <a:off x="2664517" y="6136051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2700000">
              <a:off x="3059276" y="5974406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705907" y="6000179"/>
            <a:ext cx="3866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4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527" y="325308"/>
            <a:ext cx="533165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Identify if a molecule will have a cis/trans isomer: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99056" y="1288018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(a) CH</a:t>
            </a:r>
            <a:r>
              <a:rPr lang="en-US" sz="2400" baseline="-25000" dirty="0"/>
              <a:t>3</a:t>
            </a:r>
            <a:r>
              <a:rPr lang="en-US" sz="2400" dirty="0"/>
              <a:t>CHCH</a:t>
            </a:r>
            <a:r>
              <a:rPr lang="en-US" sz="2400" baseline="-25000" dirty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056" y="2488168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(b)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CH=CClCH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99056" y="3688318"/>
            <a:ext cx="2481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(c)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C≡CCH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499056" y="4888468"/>
            <a:ext cx="2081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(d)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CHO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499056" y="6088618"/>
            <a:ext cx="40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(e)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CH=CClCH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CHCHCH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58490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070" y="154200"/>
            <a:ext cx="165192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Aromatics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67754"/>
              </p:ext>
            </p:extLst>
          </p:nvPr>
        </p:nvGraphicFramePr>
        <p:xfrm>
          <a:off x="5645213" y="1206080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5213" y="1206080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400071"/>
              </p:ext>
            </p:extLst>
          </p:nvPr>
        </p:nvGraphicFramePr>
        <p:xfrm>
          <a:off x="2256631" y="917342"/>
          <a:ext cx="1548957" cy="1814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hemSketch" r:id="rId5" imgW="1266120" imgH="1483920" progId="ACD.ChemSketch.20">
                  <p:embed/>
                </p:oleObj>
              </mc:Choice>
              <mc:Fallback>
                <p:oleObj name="ChemSketch" r:id="rId5" imgW="1266120" imgH="1483920" progId="ACD.ChemSketch.20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6631" y="917342"/>
                        <a:ext cx="1548957" cy="1814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863517"/>
            <a:ext cx="1829506" cy="1922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713" y="1123680"/>
            <a:ext cx="1105465" cy="129455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8243" y="3294037"/>
            <a:ext cx="4254563" cy="1952187"/>
            <a:chOff x="4410075" y="1327755"/>
            <a:chExt cx="4254563" cy="1952187"/>
          </a:xfrm>
        </p:grpSpPr>
        <p:sp>
          <p:nvSpPr>
            <p:cNvPr id="14" name="TextBox 13"/>
            <p:cNvSpPr txBox="1"/>
            <p:nvPr/>
          </p:nvSpPr>
          <p:spPr>
            <a:xfrm>
              <a:off x="4410075" y="1802614"/>
              <a:ext cx="425456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6 special groups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1 side chain (normal rules)</a:t>
              </a:r>
            </a:p>
            <a:p>
              <a:pPr marL="342900" indent="-342900">
                <a:buFontTx/>
                <a:buAutoNum type="arabicPeriod"/>
              </a:pPr>
              <a:r>
                <a:rPr lang="en-US" dirty="0"/>
                <a:t>Complicated Side Chains (Phenyl group</a:t>
              </a:r>
              <a:r>
                <a:rPr lang="en-US" dirty="0" smtClean="0"/>
                <a:t>)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2 side chains “o, m, p”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3+ side chains (use numbers)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47183" y="1327755"/>
              <a:ext cx="252633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5 Different Naming Rules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52411" y="5466708"/>
            <a:ext cx="408622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Its messy!  </a:t>
            </a:r>
          </a:p>
          <a:p>
            <a:r>
              <a:rPr lang="en-US" dirty="0" smtClean="0"/>
              <a:t>Its not consistent.  </a:t>
            </a:r>
          </a:p>
          <a:p>
            <a:r>
              <a:rPr lang="en-US" dirty="0" smtClean="0"/>
              <a:t>Google may give you the wrong answer.  Follow the rules given in the text book.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7038" y="3422884"/>
            <a:ext cx="3070162" cy="30701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29454" y="1157324"/>
            <a:ext cx="981096" cy="1178512"/>
          </a:xfrm>
          <a:prstGeom prst="rect">
            <a:avLst/>
          </a:prstGeom>
        </p:spPr>
      </p:pic>
      <p:sp>
        <p:nvSpPr>
          <p:cNvPr id="21" name="&quot;No&quot; Symbol 20"/>
          <p:cNvSpPr/>
          <p:nvPr/>
        </p:nvSpPr>
        <p:spPr>
          <a:xfrm>
            <a:off x="7664830" y="944399"/>
            <a:ext cx="879401" cy="880384"/>
          </a:xfrm>
          <a:prstGeom prst="noSmoking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1372" y="683874"/>
            <a:ext cx="2460930" cy="8309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 “Special” groups</a:t>
            </a:r>
          </a:p>
          <a:p>
            <a:pPr algn="ctr"/>
            <a:r>
              <a:rPr lang="en-US" sz="2400" dirty="0" smtClean="0"/>
              <a:t>(memorize)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20680" y="123825"/>
            <a:ext cx="801384" cy="62672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1698" y="1932820"/>
            <a:ext cx="4849447" cy="4050186"/>
            <a:chOff x="3845473" y="1437520"/>
            <a:chExt cx="4849447" cy="4050186"/>
          </a:xfrm>
        </p:grpSpPr>
        <p:pic>
          <p:nvPicPr>
            <p:cNvPr id="2" name="Picture 4" descr="Image result for image aromatic ri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193" t="53158" r="56322"/>
            <a:stretch/>
          </p:blipFill>
          <p:spPr bwMode="auto">
            <a:xfrm>
              <a:off x="5480578" y="3335189"/>
              <a:ext cx="1048924" cy="2152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Image result for image aromatic ri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469" r="21592" b="50999"/>
            <a:stretch/>
          </p:blipFill>
          <p:spPr bwMode="auto">
            <a:xfrm>
              <a:off x="3845473" y="3457907"/>
              <a:ext cx="1482291" cy="2020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71410" y="3811960"/>
              <a:ext cx="1723510" cy="113241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796751" y="5001999"/>
              <a:ext cx="1478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</a:t>
              </a:r>
              <a:r>
                <a:rPr lang="en-US" b="1" dirty="0" smtClean="0"/>
                <a:t>itrobenzene</a:t>
              </a:r>
            </a:p>
          </p:txBody>
        </p:sp>
        <p:pic>
          <p:nvPicPr>
            <p:cNvPr id="8" name="Picture 4" descr="Image result for image aromatic ri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39" r="37756" b="50999"/>
            <a:stretch/>
          </p:blipFill>
          <p:spPr bwMode="auto">
            <a:xfrm>
              <a:off x="4099824" y="1437520"/>
              <a:ext cx="4227531" cy="2020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3437220" y="786297"/>
            <a:ext cx="27127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These groups ALWAYS take priority when naming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7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2789</TotalTime>
  <Words>505</Words>
  <Application>Microsoft Office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Office Theme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184</cp:revision>
  <dcterms:created xsi:type="dcterms:W3CDTF">2020-03-25T15:59:49Z</dcterms:created>
  <dcterms:modified xsi:type="dcterms:W3CDTF">2021-01-22T16:15:54Z</dcterms:modified>
</cp:coreProperties>
</file>