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75" r:id="rId3"/>
    <p:sldId id="376" r:id="rId4"/>
    <p:sldId id="377" r:id="rId5"/>
    <p:sldId id="378" r:id="rId6"/>
    <p:sldId id="381" r:id="rId7"/>
    <p:sldId id="382" r:id="rId8"/>
    <p:sldId id="379" r:id="rId9"/>
    <p:sldId id="380" r:id="rId10"/>
    <p:sldId id="383" r:id="rId11"/>
    <p:sldId id="384" r:id="rId12"/>
    <p:sldId id="386" r:id="rId13"/>
    <p:sldId id="387" r:id="rId14"/>
    <p:sldId id="385" r:id="rId15"/>
    <p:sldId id="388" r:id="rId16"/>
    <p:sldId id="389" r:id="rId17"/>
    <p:sldId id="390" r:id="rId18"/>
    <p:sldId id="391" r:id="rId19"/>
    <p:sldId id="397" r:id="rId20"/>
    <p:sldId id="393" r:id="rId21"/>
    <p:sldId id="395" r:id="rId22"/>
    <p:sldId id="392" r:id="rId23"/>
    <p:sldId id="396" r:id="rId24"/>
    <p:sldId id="39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E735B-9C3A-43D6-B9FE-096E531F1232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ACCA3-5C81-4B3C-BA4D-01FAA7BD3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2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1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0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7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5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1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2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8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6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C3A7-410D-4FD7-9055-E25D6E92A517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6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science/organic-chemistry/substitution-elimination-reactions" TargetMode="External"/><Relationship Id="rId2" Type="http://schemas.openxmlformats.org/officeDocument/2006/relationships/hyperlink" Target="http://www.chemhaven.org/che102/notes/CHE102_reactions_S19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haven.org/che102/notes/CHE102_reactions_S19.pdf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056" y="1367065"/>
            <a:ext cx="4294772" cy="18466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Overview/Topics</a:t>
            </a:r>
          </a:p>
          <a:p>
            <a:pPr marL="257175" indent="-257175">
              <a:buAutoNum type="arabicPeriod"/>
            </a:pPr>
            <a:r>
              <a:rPr lang="en-US" sz="1600" dirty="0" smtClean="0"/>
              <a:t>Types of Reactions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 smtClean="0"/>
              <a:t>Substitution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 smtClean="0"/>
              <a:t>Elimination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 smtClean="0"/>
              <a:t>Combustion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Reaction </a:t>
            </a:r>
            <a:r>
              <a:rPr lang="en-US" sz="1600" dirty="0" smtClean="0"/>
              <a:t>Mechanisms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Miscellaneous (19 g – read book)</a:t>
            </a:r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693841" y="1490890"/>
            <a:ext cx="4294772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Skills to Master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 19 </a:t>
            </a:r>
            <a:r>
              <a:rPr lang="en-US" dirty="0" err="1" smtClean="0"/>
              <a:t>e,f,g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Write complete chemical reactions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Circle the favored products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42131" y="5556363"/>
            <a:ext cx="7503419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Read</a:t>
            </a:r>
          </a:p>
          <a:p>
            <a:r>
              <a:rPr lang="en-US" dirty="0" smtClean="0"/>
              <a:t>Chapter 19.10-19.11</a:t>
            </a:r>
          </a:p>
          <a:p>
            <a:r>
              <a:rPr lang="en-US" dirty="0"/>
              <a:t>Reactions Handout - </a:t>
            </a:r>
            <a:r>
              <a:rPr lang="en-US" sz="1200" dirty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www.chemhaven.org/che102/notes/CHE102_reactions_S19.pdf</a:t>
            </a:r>
            <a:r>
              <a:rPr lang="en-US" sz="1200" dirty="0" smtClean="0"/>
              <a:t> </a:t>
            </a:r>
          </a:p>
          <a:p>
            <a:r>
              <a:rPr lang="en-US" dirty="0"/>
              <a:t>Khan Academy - </a:t>
            </a:r>
            <a:r>
              <a:rPr lang="en-US" sz="1200" dirty="0">
                <a:hlinkClick r:id="rId3"/>
              </a:rPr>
              <a:t>https://</a:t>
            </a:r>
            <a:r>
              <a:rPr lang="en-US" sz="1200" dirty="0" smtClean="0">
                <a:hlinkClick r:id="rId3"/>
              </a:rPr>
              <a:t>www.khanacademy.org/science/organic-chemistry/substitution-elimination-reactions</a:t>
            </a:r>
            <a:r>
              <a:rPr lang="en-US" sz="1200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2853" y="206597"/>
            <a:ext cx="7132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CHE 102 Spring 2021</a:t>
            </a:r>
          </a:p>
          <a:p>
            <a:pPr algn="ctr"/>
            <a:r>
              <a:rPr lang="en-US" sz="3200" dirty="0" smtClean="0"/>
              <a:t>Lecture 19 </a:t>
            </a:r>
            <a:r>
              <a:rPr lang="en-US" sz="3200" dirty="0" err="1" smtClean="0"/>
              <a:t>e,f,g</a:t>
            </a:r>
            <a:r>
              <a:rPr lang="en-US" sz="3200" dirty="0" smtClean="0"/>
              <a:t> </a:t>
            </a:r>
            <a:r>
              <a:rPr lang="en-US" sz="3200" dirty="0" smtClean="0"/>
              <a:t>– Alkane </a:t>
            </a:r>
            <a:r>
              <a:rPr lang="en-US" sz="3200" dirty="0" smtClean="0"/>
              <a:t>Reactions + </a:t>
            </a:r>
            <a:r>
              <a:rPr lang="en-US" sz="3200" dirty="0" err="1" smtClean="0"/>
              <a:t>Misc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906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200650" y="244732"/>
            <a:ext cx="3728778" cy="2295108"/>
            <a:chOff x="352425" y="687943"/>
            <a:chExt cx="3728778" cy="2295108"/>
          </a:xfrm>
        </p:grpSpPr>
        <p:sp>
          <p:nvSpPr>
            <p:cNvPr id="3" name="TextBox 2"/>
            <p:cNvSpPr txBox="1"/>
            <p:nvPr/>
          </p:nvSpPr>
          <p:spPr>
            <a:xfrm>
              <a:off x="457200" y="687943"/>
              <a:ext cx="2126159" cy="461665"/>
            </a:xfrm>
            <a:prstGeom prst="rect">
              <a:avLst/>
            </a:prstGeom>
            <a:solidFill>
              <a:srgbClr val="FF0000">
                <a:alpha val="21961"/>
              </a:srgb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Make it harder!</a:t>
              </a:r>
              <a:endParaRPr lang="en-US" sz="24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52425" y="1228725"/>
              <a:ext cx="372877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dirty="0" smtClean="0"/>
                <a:t>Bigger molecules = more products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Different molecules</a:t>
              </a:r>
            </a:p>
            <a:p>
              <a:pPr marL="800100" lvl="1" indent="-342900">
                <a:buFont typeface="+mj-lt"/>
                <a:buAutoNum type="alphaLcPeriod"/>
              </a:pPr>
              <a:r>
                <a:rPr lang="en-US" dirty="0" smtClean="0"/>
                <a:t>X</a:t>
              </a:r>
              <a:r>
                <a:rPr lang="en-US" baseline="-25000" dirty="0" smtClean="0"/>
                <a:t>2	</a:t>
              </a:r>
              <a:r>
                <a:rPr lang="en-US" dirty="0" smtClean="0"/>
                <a:t>“Halogenation”</a:t>
              </a:r>
              <a:endParaRPr lang="en-US" baseline="-25000" dirty="0" smtClean="0"/>
            </a:p>
            <a:p>
              <a:pPr marL="800100" lvl="1" indent="-342900">
                <a:buFont typeface="+mj-lt"/>
                <a:buAutoNum type="alphaLcPeriod"/>
              </a:pPr>
              <a:r>
                <a:rPr lang="en-US" dirty="0" smtClean="0"/>
                <a:t>HX</a:t>
              </a:r>
            </a:p>
            <a:p>
              <a:pPr marL="800100" lvl="1" indent="-342900">
                <a:buFont typeface="+mj-lt"/>
                <a:buAutoNum type="alphaLcPeriod"/>
              </a:pPr>
              <a:r>
                <a:rPr lang="en-US" dirty="0" smtClean="0"/>
                <a:t>HOH	“Dehydration”</a:t>
              </a:r>
            </a:p>
            <a:p>
              <a:pPr marL="800100" lvl="1" indent="-342900">
                <a:buFont typeface="+mj-lt"/>
                <a:buAutoNum type="alphaLcPeriod"/>
              </a:pPr>
              <a:r>
                <a:rPr lang="en-US" dirty="0" smtClean="0"/>
                <a:t>H</a:t>
              </a:r>
              <a:r>
                <a:rPr lang="en-US" baseline="-25000" dirty="0" smtClean="0"/>
                <a:t>2	</a:t>
              </a:r>
              <a:r>
                <a:rPr lang="en-US" dirty="0" smtClean="0"/>
                <a:t>“No Reaction”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4775" y="342899"/>
            <a:ext cx="4104457" cy="1208307"/>
            <a:chOff x="5133975" y="638174"/>
            <a:chExt cx="4104457" cy="1208307"/>
          </a:xfrm>
        </p:grpSpPr>
        <p:sp>
          <p:nvSpPr>
            <p:cNvPr id="5" name="TextBox 4"/>
            <p:cNvSpPr txBox="1"/>
            <p:nvPr/>
          </p:nvSpPr>
          <p:spPr>
            <a:xfrm>
              <a:off x="5276850" y="638174"/>
              <a:ext cx="2035494" cy="4616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Make it Easier!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33975" y="1200150"/>
              <a:ext cx="41044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dirty="0" err="1" smtClean="0"/>
                <a:t>Monosubstitution</a:t>
              </a:r>
              <a:r>
                <a:rPr lang="en-US" dirty="0" smtClean="0"/>
                <a:t> vs </a:t>
              </a:r>
              <a:r>
                <a:rPr lang="en-US" dirty="0" err="1" smtClean="0"/>
                <a:t>Polysubstitution</a:t>
              </a:r>
              <a:endParaRPr lang="en-US" dirty="0" smtClean="0"/>
            </a:p>
            <a:p>
              <a:pPr marL="342900" indent="-342900">
                <a:buAutoNum type="arabicPeriod"/>
              </a:pPr>
              <a:r>
                <a:rPr lang="en-US" dirty="0" smtClean="0"/>
                <a:t>Ignore “Cracking” and “Isomerization”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04775" y="3161525"/>
            <a:ext cx="3381310" cy="2123658"/>
            <a:chOff x="523875" y="1202293"/>
            <a:chExt cx="3381310" cy="2123658"/>
          </a:xfrm>
        </p:grpSpPr>
        <p:sp>
          <p:nvSpPr>
            <p:cNvPr id="11" name="TextBox 10"/>
            <p:cNvSpPr txBox="1"/>
            <p:nvPr/>
          </p:nvSpPr>
          <p:spPr>
            <a:xfrm>
              <a:off x="523875" y="1571625"/>
              <a:ext cx="3381310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dirty="0" smtClean="0"/>
                <a:t>Recognize the type of reaction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Reaction Mechanism </a:t>
              </a:r>
              <a:endParaRPr lang="en-US" dirty="0"/>
            </a:p>
            <a:p>
              <a:pPr marL="342900" indent="-342900">
                <a:buAutoNum type="arabicPeriod"/>
              </a:pPr>
              <a:r>
                <a:rPr lang="en-US" dirty="0" smtClean="0"/>
                <a:t>Unique H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Complete the Reaction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Circle the favored product 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Add “Extras”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2342" y="1202293"/>
              <a:ext cx="3104376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Steps for Completing Reactions</a:t>
              </a:r>
              <a:endParaRPr lang="en-US" dirty="0"/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3730433" y="3876675"/>
            <a:ext cx="1104900" cy="704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78794" y="5946009"/>
            <a:ext cx="2977333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Can you: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Complete the Reaction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Circle the favored Product(s)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81650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9575" y="419100"/>
            <a:ext cx="287424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Elimination Reactions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09575" y="1116287"/>
            <a:ext cx="808894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Require high temperatures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Single Reactant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Eliminate or “Remove” a small molecule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Leaving Groups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H-H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H-OH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H-X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Reaction Mechanism (E1 or E2) - 2 or 3 steps ….“KISS”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Remove adjacent H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Unique </a:t>
            </a:r>
            <a:r>
              <a:rPr lang="en-US" dirty="0" err="1" smtClean="0"/>
              <a:t>Hydogens</a:t>
            </a:r>
            <a:endParaRPr lang="en-US" dirty="0" smtClean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Selection Rule “</a:t>
            </a:r>
            <a:r>
              <a:rPr lang="en-US" dirty="0" err="1" smtClean="0"/>
              <a:t>Saytzeff’s</a:t>
            </a:r>
            <a:r>
              <a:rPr lang="en-US" dirty="0" smtClean="0"/>
              <a:t>” Rule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Remove the Hydrogen from the carbon with the least number of Hydrogens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Remove it from the middle (or middle middle)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362575" y="1116287"/>
            <a:ext cx="933450" cy="847725"/>
            <a:chOff x="5534025" y="1314450"/>
            <a:chExt cx="933450" cy="847725"/>
          </a:xfrm>
        </p:grpSpPr>
        <p:sp>
          <p:nvSpPr>
            <p:cNvPr id="8" name="Rectangle 7"/>
            <p:cNvSpPr/>
            <p:nvPr/>
          </p:nvSpPr>
          <p:spPr>
            <a:xfrm>
              <a:off x="5534025" y="1314450"/>
              <a:ext cx="933450" cy="84772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5632583" y="1422792"/>
              <a:ext cx="726586" cy="664450"/>
              <a:chOff x="2455951" y="1571862"/>
              <a:chExt cx="726586" cy="664450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>
                <a:off x="2455951" y="1894162"/>
                <a:ext cx="685800" cy="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" name="TextBox 5"/>
              <p:cNvSpPr txBox="1"/>
              <p:nvPr/>
            </p:nvSpPr>
            <p:spPr>
              <a:xfrm>
                <a:off x="2460865" y="1571862"/>
                <a:ext cx="7216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500 °C</a:t>
                </a:r>
                <a:endParaRPr lang="en-US" sz="16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607547" y="1866980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/>
                  <a:t>Δ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01744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9413" y="41074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Words: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8282" y="168058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Condensed: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9171" y="3237063"/>
            <a:ext cx="767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Lewis: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9171" y="5237204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373" y="400797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373" y="1677248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981" y="323733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855" y="5246835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86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5350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00776" y="191402"/>
            <a:ext cx="287424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Elimination Reactions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29040" y="1041133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8715" y="1040290"/>
            <a:ext cx="818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Alkane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76252" y="1040290"/>
            <a:ext cx="126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Alkene + H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7909" y="2049578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Condensed: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5190" y="3712311"/>
            <a:ext cx="767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Lewis: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9171" y="553247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031188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204624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71258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855" y="554211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562799" y="894904"/>
            <a:ext cx="726586" cy="664450"/>
            <a:chOff x="2455951" y="1571862"/>
            <a:chExt cx="726586" cy="664450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122796" y="2049578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R-CH-CH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914097" y="2075358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R-CH=CH</a:t>
            </a:r>
            <a:r>
              <a:rPr lang="en-US" baseline="-25000" dirty="0" smtClean="0"/>
              <a:t>2</a:t>
            </a:r>
            <a:r>
              <a:rPr lang="en-US" dirty="0" smtClean="0"/>
              <a:t>  +  H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9" name="Oval 18"/>
          <p:cNvSpPr/>
          <p:nvPr/>
        </p:nvSpPr>
        <p:spPr>
          <a:xfrm>
            <a:off x="2315153" y="2361242"/>
            <a:ext cx="645233" cy="32757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97069" y="2688818"/>
            <a:ext cx="868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Eliminate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187511" y="1917938"/>
            <a:ext cx="726586" cy="664450"/>
            <a:chOff x="2455951" y="1571862"/>
            <a:chExt cx="726586" cy="664450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2139201" y="2846593"/>
            <a:ext cx="9845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Adjacent H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453222" y="2336867"/>
            <a:ext cx="0" cy="1097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90892" y="2336867"/>
            <a:ext cx="0" cy="1097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295476" y="236124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31451" y="236124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1032426" y="3245420"/>
            <a:ext cx="1882928" cy="1394686"/>
            <a:chOff x="5992751" y="4829681"/>
            <a:chExt cx="1882928" cy="1394686"/>
          </a:xfrm>
        </p:grpSpPr>
        <p:grpSp>
          <p:nvGrpSpPr>
            <p:cNvPr id="31" name="Group 1"/>
            <p:cNvGrpSpPr>
              <a:grpSpLocks/>
            </p:cNvGrpSpPr>
            <p:nvPr/>
          </p:nvGrpSpPr>
          <p:grpSpPr bwMode="auto">
            <a:xfrm>
              <a:off x="5992751" y="4829681"/>
              <a:ext cx="1036638" cy="1394686"/>
              <a:chOff x="6032500" y="4884738"/>
              <a:chExt cx="1036638" cy="1394137"/>
            </a:xfrm>
          </p:grpSpPr>
          <p:sp>
            <p:nvSpPr>
              <p:cNvPr id="40" name="Line 554"/>
              <p:cNvSpPr>
                <a:spLocks noChangeShapeType="1"/>
              </p:cNvSpPr>
              <p:nvPr/>
            </p:nvSpPr>
            <p:spPr bwMode="auto">
              <a:xfrm>
                <a:off x="6840538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555"/>
              <p:cNvSpPr>
                <a:spLocks noChangeShapeType="1"/>
              </p:cNvSpPr>
              <p:nvPr/>
            </p:nvSpPr>
            <p:spPr bwMode="auto">
              <a:xfrm>
                <a:off x="6311900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C</a:t>
                </a:r>
              </a:p>
            </p:txBody>
          </p:sp>
          <p:sp>
            <p:nvSpPr>
              <p:cNvPr id="45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46" name="Text Box 595"/>
              <p:cNvSpPr txBox="1">
                <a:spLocks noChangeArrowheads="1"/>
              </p:cNvSpPr>
              <p:nvPr/>
            </p:nvSpPr>
            <p:spPr bwMode="auto">
              <a:xfrm>
                <a:off x="6032500" y="536098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47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  <p:grpSp>
          <p:nvGrpSpPr>
            <p:cNvPr id="32" name="Group 1"/>
            <p:cNvGrpSpPr>
              <a:grpSpLocks/>
            </p:cNvGrpSpPr>
            <p:nvPr/>
          </p:nvGrpSpPr>
          <p:grpSpPr bwMode="auto">
            <a:xfrm>
              <a:off x="6881752" y="4829681"/>
              <a:ext cx="993927" cy="1394686"/>
              <a:chOff x="6364136" y="4884738"/>
              <a:chExt cx="993927" cy="1394137"/>
            </a:xfrm>
          </p:grpSpPr>
          <p:sp>
            <p:nvSpPr>
              <p:cNvPr id="33" name="Line 554"/>
              <p:cNvSpPr>
                <a:spLocks noChangeShapeType="1"/>
              </p:cNvSpPr>
              <p:nvPr/>
            </p:nvSpPr>
            <p:spPr bwMode="auto">
              <a:xfrm>
                <a:off x="6840538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37" name="Text Box 593"/>
              <p:cNvSpPr txBox="1">
                <a:spLocks noChangeArrowheads="1"/>
              </p:cNvSpPr>
              <p:nvPr/>
            </p:nvSpPr>
            <p:spPr bwMode="auto">
              <a:xfrm>
                <a:off x="7008813" y="5375275"/>
                <a:ext cx="3492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H</a:t>
                </a:r>
              </a:p>
            </p:txBody>
          </p:sp>
          <p:sp>
            <p:nvSpPr>
              <p:cNvPr id="38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39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 rot="6300000">
            <a:off x="1605215" y="4059606"/>
            <a:ext cx="129752" cy="286208"/>
            <a:chOff x="1602253" y="1821846"/>
            <a:chExt cx="129752" cy="286208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1602253" y="1821846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621653" y="1893398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1660453" y="2036502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641053" y="1964950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1291793" y="4507260"/>
            <a:ext cx="1392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Bond Breaking</a:t>
            </a:r>
            <a:endParaRPr lang="en-US" sz="1600" dirty="0">
              <a:solidFill>
                <a:srgbClr val="FF000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 rot="6300000">
            <a:off x="2156741" y="4059606"/>
            <a:ext cx="129752" cy="286208"/>
            <a:chOff x="1602253" y="1821846"/>
            <a:chExt cx="129752" cy="286208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1602253" y="1821846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1621653" y="1893398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1660453" y="2036502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641053" y="1964950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Curved Left Arrow 58"/>
          <p:cNvSpPr/>
          <p:nvPr/>
        </p:nvSpPr>
        <p:spPr>
          <a:xfrm rot="194932" flipH="1" flipV="1">
            <a:off x="1439580" y="3950168"/>
            <a:ext cx="160590" cy="22600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Curved Left Arrow 59"/>
          <p:cNvSpPr/>
          <p:nvPr/>
        </p:nvSpPr>
        <p:spPr>
          <a:xfrm rot="21443758" flipV="1">
            <a:off x="2306119" y="3972444"/>
            <a:ext cx="160590" cy="2171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urved Left Arrow 60"/>
          <p:cNvSpPr/>
          <p:nvPr/>
        </p:nvSpPr>
        <p:spPr>
          <a:xfrm rot="10959958" flipH="1" flipV="1">
            <a:off x="2324919" y="4288879"/>
            <a:ext cx="160590" cy="22944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2858090" y="3603413"/>
            <a:ext cx="726586" cy="664450"/>
            <a:chOff x="2455951" y="1571862"/>
            <a:chExt cx="726586" cy="664450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  <p:sp>
        <p:nvSpPr>
          <p:cNvPr id="66" name="Line 554"/>
          <p:cNvSpPr>
            <a:spLocks noChangeShapeType="1"/>
          </p:cNvSpPr>
          <p:nvPr/>
        </p:nvSpPr>
        <p:spPr bwMode="auto">
          <a:xfrm>
            <a:off x="4280141" y="3942991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555"/>
          <p:cNvSpPr>
            <a:spLocks noChangeShapeType="1"/>
          </p:cNvSpPr>
          <p:nvPr/>
        </p:nvSpPr>
        <p:spPr bwMode="auto">
          <a:xfrm>
            <a:off x="3751503" y="3942991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556"/>
          <p:cNvSpPr>
            <a:spLocks noChangeShapeType="1"/>
          </p:cNvSpPr>
          <p:nvPr/>
        </p:nvSpPr>
        <p:spPr bwMode="auto">
          <a:xfrm rot="5400000">
            <a:off x="4003871" y="3666657"/>
            <a:ext cx="22869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Text Box 592"/>
          <p:cNvSpPr txBox="1">
            <a:spLocks noChangeArrowheads="1"/>
          </p:cNvSpPr>
          <p:nvPr/>
        </p:nvSpPr>
        <p:spPr bwMode="auto">
          <a:xfrm>
            <a:off x="3948353" y="3749239"/>
            <a:ext cx="349250" cy="36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</a:t>
            </a:r>
          </a:p>
        </p:txBody>
      </p:sp>
      <p:sp>
        <p:nvSpPr>
          <p:cNvPr id="70" name="Text Box 594"/>
          <p:cNvSpPr txBox="1">
            <a:spLocks noChangeArrowheads="1"/>
          </p:cNvSpPr>
          <p:nvPr/>
        </p:nvSpPr>
        <p:spPr bwMode="auto">
          <a:xfrm>
            <a:off x="3948353" y="3263273"/>
            <a:ext cx="349250" cy="36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</a:t>
            </a:r>
          </a:p>
        </p:txBody>
      </p:sp>
      <p:sp>
        <p:nvSpPr>
          <p:cNvPr id="71" name="Text Box 595"/>
          <p:cNvSpPr txBox="1">
            <a:spLocks noChangeArrowheads="1"/>
          </p:cNvSpPr>
          <p:nvPr/>
        </p:nvSpPr>
        <p:spPr bwMode="auto">
          <a:xfrm>
            <a:off x="3472103" y="3739711"/>
            <a:ext cx="349250" cy="36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</a:t>
            </a:r>
          </a:p>
        </p:txBody>
      </p:sp>
      <p:sp>
        <p:nvSpPr>
          <p:cNvPr id="72" name="Text Box 596"/>
          <p:cNvSpPr txBox="1">
            <a:spLocks noChangeArrowheads="1"/>
          </p:cNvSpPr>
          <p:nvPr/>
        </p:nvSpPr>
        <p:spPr bwMode="auto">
          <a:xfrm>
            <a:off x="5516743" y="3789467"/>
            <a:ext cx="479618" cy="36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H</a:t>
            </a:r>
          </a:p>
        </p:txBody>
      </p:sp>
      <p:sp>
        <p:nvSpPr>
          <p:cNvPr id="73" name="Line 554"/>
          <p:cNvSpPr>
            <a:spLocks noChangeShapeType="1"/>
          </p:cNvSpPr>
          <p:nvPr/>
        </p:nvSpPr>
        <p:spPr bwMode="auto">
          <a:xfrm>
            <a:off x="4837506" y="3942989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556"/>
          <p:cNvSpPr>
            <a:spLocks noChangeShapeType="1"/>
          </p:cNvSpPr>
          <p:nvPr/>
        </p:nvSpPr>
        <p:spPr bwMode="auto">
          <a:xfrm rot="5400000">
            <a:off x="4561236" y="3666656"/>
            <a:ext cx="22869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Text Box 592"/>
          <p:cNvSpPr txBox="1">
            <a:spLocks noChangeArrowheads="1"/>
          </p:cNvSpPr>
          <p:nvPr/>
        </p:nvSpPr>
        <p:spPr bwMode="auto">
          <a:xfrm>
            <a:off x="4505718" y="3749238"/>
            <a:ext cx="349250" cy="36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C</a:t>
            </a:r>
          </a:p>
        </p:txBody>
      </p:sp>
      <p:sp>
        <p:nvSpPr>
          <p:cNvPr id="76" name="Text Box 593"/>
          <p:cNvSpPr txBox="1">
            <a:spLocks noChangeArrowheads="1"/>
          </p:cNvSpPr>
          <p:nvPr/>
        </p:nvSpPr>
        <p:spPr bwMode="auto">
          <a:xfrm>
            <a:off x="5005781" y="3754002"/>
            <a:ext cx="349250" cy="366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H</a:t>
            </a:r>
          </a:p>
        </p:txBody>
      </p:sp>
      <p:sp>
        <p:nvSpPr>
          <p:cNvPr id="77" name="Text Box 594"/>
          <p:cNvSpPr txBox="1">
            <a:spLocks noChangeArrowheads="1"/>
          </p:cNvSpPr>
          <p:nvPr/>
        </p:nvSpPr>
        <p:spPr bwMode="auto">
          <a:xfrm>
            <a:off x="4505718" y="3263272"/>
            <a:ext cx="349250" cy="36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</a:t>
            </a:r>
          </a:p>
        </p:txBody>
      </p:sp>
      <p:sp>
        <p:nvSpPr>
          <p:cNvPr id="78" name="Text Box 596"/>
          <p:cNvSpPr txBox="1">
            <a:spLocks noChangeArrowheads="1"/>
          </p:cNvSpPr>
          <p:nvPr/>
        </p:nvSpPr>
        <p:spPr bwMode="auto">
          <a:xfrm>
            <a:off x="6087614" y="3789467"/>
            <a:ext cx="479618" cy="36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H</a:t>
            </a:r>
          </a:p>
        </p:txBody>
      </p:sp>
      <p:sp>
        <p:nvSpPr>
          <p:cNvPr id="79" name="Oval 103"/>
          <p:cNvSpPr>
            <a:spLocks noChangeArrowheads="1"/>
          </p:cNvSpPr>
          <p:nvPr/>
        </p:nvSpPr>
        <p:spPr bwMode="auto">
          <a:xfrm>
            <a:off x="4105591" y="4047022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" name="Oval 103"/>
          <p:cNvSpPr>
            <a:spLocks noChangeArrowheads="1"/>
          </p:cNvSpPr>
          <p:nvPr/>
        </p:nvSpPr>
        <p:spPr bwMode="auto">
          <a:xfrm>
            <a:off x="4670519" y="4039579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" name="Oval 103"/>
          <p:cNvSpPr>
            <a:spLocks noChangeArrowheads="1"/>
          </p:cNvSpPr>
          <p:nvPr/>
        </p:nvSpPr>
        <p:spPr bwMode="auto">
          <a:xfrm>
            <a:off x="5796215" y="3798995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" name="Oval 103"/>
          <p:cNvSpPr>
            <a:spLocks noChangeArrowheads="1"/>
          </p:cNvSpPr>
          <p:nvPr/>
        </p:nvSpPr>
        <p:spPr bwMode="auto">
          <a:xfrm>
            <a:off x="6354634" y="3798995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3" name="TextBox 82"/>
          <p:cNvSpPr txBox="1"/>
          <p:nvPr/>
        </p:nvSpPr>
        <p:spPr>
          <a:xfrm>
            <a:off x="3646728" y="4436789"/>
            <a:ext cx="1273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Free Radicals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Formed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4" name="Curved Left Arrow 83"/>
          <p:cNvSpPr/>
          <p:nvPr/>
        </p:nvSpPr>
        <p:spPr>
          <a:xfrm rot="10800000" flipV="1">
            <a:off x="1408154" y="4296833"/>
            <a:ext cx="160590" cy="2171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Curved Left Arrow 84"/>
          <p:cNvSpPr/>
          <p:nvPr/>
        </p:nvSpPr>
        <p:spPr>
          <a:xfrm rot="5646397" flipH="1" flipV="1">
            <a:off x="5833978" y="3587959"/>
            <a:ext cx="160590" cy="22600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6" name="Curved Left Arrow 85"/>
          <p:cNvSpPr/>
          <p:nvPr/>
        </p:nvSpPr>
        <p:spPr>
          <a:xfrm rot="5295223" flipV="1">
            <a:off x="4148917" y="4083749"/>
            <a:ext cx="160590" cy="2171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7" name="Curved Left Arrow 86"/>
          <p:cNvSpPr/>
          <p:nvPr/>
        </p:nvSpPr>
        <p:spPr>
          <a:xfrm rot="16411423" flipH="1" flipV="1">
            <a:off x="4502262" y="4077622"/>
            <a:ext cx="160590" cy="22944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8" name="Curved Left Arrow 87"/>
          <p:cNvSpPr/>
          <p:nvPr/>
        </p:nvSpPr>
        <p:spPr>
          <a:xfrm rot="16251465" flipV="1">
            <a:off x="6202590" y="3596385"/>
            <a:ext cx="160590" cy="2171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43330" y="37582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5408355" y="4436789"/>
            <a:ext cx="1129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New Bonds</a:t>
            </a:r>
          </a:p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Formed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950735" y="37711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6558140" y="3641649"/>
            <a:ext cx="726586" cy="664450"/>
            <a:chOff x="2455951" y="1571862"/>
            <a:chExt cx="726586" cy="664450"/>
          </a:xfrm>
        </p:grpSpPr>
        <p:cxnSp>
          <p:nvCxnSpPr>
            <p:cNvPr id="93" name="Straight Arrow Connector 92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  <p:grpSp>
        <p:nvGrpSpPr>
          <p:cNvPr id="96" name="Group 254"/>
          <p:cNvGrpSpPr>
            <a:grpSpLocks/>
          </p:cNvGrpSpPr>
          <p:nvPr/>
        </p:nvGrpSpPr>
        <p:grpSpPr bwMode="auto">
          <a:xfrm>
            <a:off x="7289640" y="3435508"/>
            <a:ext cx="1868488" cy="1066800"/>
            <a:chOff x="4038600" y="2819400"/>
            <a:chExt cx="1868485" cy="1066800"/>
          </a:xfrm>
        </p:grpSpPr>
        <p:sp>
          <p:nvSpPr>
            <p:cNvPr id="97" name="TextBox 242"/>
            <p:cNvSpPr txBox="1">
              <a:spLocks noChangeArrowheads="1"/>
            </p:cNvSpPr>
            <p:nvPr/>
          </p:nvSpPr>
          <p:spPr bwMode="auto">
            <a:xfrm>
              <a:off x="4402929" y="3188732"/>
              <a:ext cx="15041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C     </a:t>
              </a:r>
              <a:r>
                <a:rPr lang="en-US" altLang="en-US" sz="1800" dirty="0" err="1"/>
                <a:t>C</a:t>
              </a:r>
              <a:endParaRPr lang="en-US" altLang="en-US" sz="1800" dirty="0"/>
            </a:p>
          </p:txBody>
        </p:sp>
        <p:grpSp>
          <p:nvGrpSpPr>
            <p:cNvPr id="98" name="Group 228"/>
            <p:cNvGrpSpPr>
              <a:grpSpLocks/>
            </p:cNvGrpSpPr>
            <p:nvPr/>
          </p:nvGrpSpPr>
          <p:grpSpPr bwMode="auto">
            <a:xfrm>
              <a:off x="4724400" y="3341132"/>
              <a:ext cx="228600" cy="66675"/>
              <a:chOff x="4755" y="1923"/>
              <a:chExt cx="144" cy="42"/>
            </a:xfrm>
          </p:grpSpPr>
          <p:sp>
            <p:nvSpPr>
              <p:cNvPr id="107" name="Line 155"/>
              <p:cNvSpPr>
                <a:spLocks noChangeShapeType="1"/>
              </p:cNvSpPr>
              <p:nvPr/>
            </p:nvSpPr>
            <p:spPr bwMode="auto">
              <a:xfrm>
                <a:off x="4755" y="1923"/>
                <a:ext cx="14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225"/>
              <p:cNvSpPr>
                <a:spLocks noChangeShapeType="1"/>
              </p:cNvSpPr>
              <p:nvPr/>
            </p:nvSpPr>
            <p:spPr bwMode="auto">
              <a:xfrm>
                <a:off x="4755" y="1965"/>
                <a:ext cx="14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9" name="Line 330"/>
            <p:cNvSpPr>
              <a:spLocks noChangeShapeType="1"/>
            </p:cNvSpPr>
            <p:nvPr/>
          </p:nvSpPr>
          <p:spPr bwMode="auto">
            <a:xfrm rot="-2700000">
              <a:off x="4320382" y="3558064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330"/>
            <p:cNvSpPr>
              <a:spLocks noChangeShapeType="1"/>
            </p:cNvSpPr>
            <p:nvPr/>
          </p:nvSpPr>
          <p:spPr bwMode="auto">
            <a:xfrm rot="-2700000">
              <a:off x="5112399" y="3189517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329"/>
            <p:cNvSpPr>
              <a:spLocks noChangeShapeType="1"/>
            </p:cNvSpPr>
            <p:nvPr/>
          </p:nvSpPr>
          <p:spPr bwMode="auto">
            <a:xfrm rot="2700000">
              <a:off x="5117162" y="3558063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Line 329"/>
            <p:cNvSpPr>
              <a:spLocks noChangeShapeType="1"/>
            </p:cNvSpPr>
            <p:nvPr/>
          </p:nvSpPr>
          <p:spPr bwMode="auto">
            <a:xfrm rot="2700000">
              <a:off x="4320380" y="3201063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Box 250"/>
            <p:cNvSpPr txBox="1">
              <a:spLocks noChangeArrowheads="1"/>
            </p:cNvSpPr>
            <p:nvPr/>
          </p:nvSpPr>
          <p:spPr bwMode="auto">
            <a:xfrm>
              <a:off x="4059097" y="2895600"/>
              <a:ext cx="36050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104" name="TextBox 251"/>
            <p:cNvSpPr txBox="1">
              <a:spLocks noChangeArrowheads="1"/>
            </p:cNvSpPr>
            <p:nvPr/>
          </p:nvSpPr>
          <p:spPr bwMode="auto">
            <a:xfrm>
              <a:off x="4038600" y="3505200"/>
              <a:ext cx="306389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105" name="TextBox 252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3138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106" name="TextBox 253"/>
            <p:cNvSpPr txBox="1">
              <a:spLocks noChangeArrowheads="1"/>
            </p:cNvSpPr>
            <p:nvPr/>
          </p:nvSpPr>
          <p:spPr bwMode="auto">
            <a:xfrm>
              <a:off x="5245749" y="2819400"/>
              <a:ext cx="41448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8540911" y="3845033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0" name="Straight Connector 109"/>
          <p:cNvCxnSpPr>
            <a:cxnSpLocks noChangeAspect="1"/>
          </p:cNvCxnSpPr>
          <p:nvPr/>
        </p:nvCxnSpPr>
        <p:spPr>
          <a:xfrm flipV="1">
            <a:off x="1230807" y="5520422"/>
            <a:ext cx="630861" cy="36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1923639" y="5515569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cxnSp>
        <p:nvCxnSpPr>
          <p:cNvPr id="112" name="Straight Connector 111"/>
          <p:cNvCxnSpPr>
            <a:cxnSpLocks noChangeAspect="1"/>
          </p:cNvCxnSpPr>
          <p:nvPr/>
        </p:nvCxnSpPr>
        <p:spPr>
          <a:xfrm rot="3600000" flipV="1">
            <a:off x="1860293" y="5515932"/>
            <a:ext cx="144500" cy="845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1980396" y="5592659"/>
            <a:ext cx="228600" cy="228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1371156" y="5919082"/>
            <a:ext cx="228600" cy="228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786973" y="6003441"/>
            <a:ext cx="963662" cy="73866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Eliminate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Adjacent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Hydrogens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16" name="Curved Up Arrow 115"/>
          <p:cNvSpPr/>
          <p:nvPr/>
        </p:nvSpPr>
        <p:spPr>
          <a:xfrm rot="19645364">
            <a:off x="1600111" y="5944621"/>
            <a:ext cx="313055" cy="19101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Curved Up Arrow 116"/>
          <p:cNvSpPr/>
          <p:nvPr/>
        </p:nvSpPr>
        <p:spPr>
          <a:xfrm rot="9687434">
            <a:off x="1492943" y="5337581"/>
            <a:ext cx="424913" cy="2222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8" name="Straight Connector 117"/>
          <p:cNvCxnSpPr>
            <a:cxnSpLocks noChangeAspect="1"/>
          </p:cNvCxnSpPr>
          <p:nvPr/>
        </p:nvCxnSpPr>
        <p:spPr>
          <a:xfrm flipV="1">
            <a:off x="3541103" y="5602810"/>
            <a:ext cx="630861" cy="36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4371007" y="5616907"/>
            <a:ext cx="62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+ </a:t>
            </a:r>
            <a:r>
              <a:rPr lang="en-US" dirty="0" smtClean="0"/>
              <a:t> H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1313689" y="5842871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cxnSp>
        <p:nvCxnSpPr>
          <p:cNvPr id="121" name="Straight Connector 120"/>
          <p:cNvCxnSpPr>
            <a:cxnSpLocks noChangeAspect="1"/>
          </p:cNvCxnSpPr>
          <p:nvPr/>
        </p:nvCxnSpPr>
        <p:spPr>
          <a:xfrm rot="3600000" flipV="1">
            <a:off x="1231312" y="5884293"/>
            <a:ext cx="144500" cy="845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2714395" y="5411841"/>
            <a:ext cx="726586" cy="664450"/>
            <a:chOff x="2455951" y="1571862"/>
            <a:chExt cx="726586" cy="664450"/>
          </a:xfrm>
        </p:grpSpPr>
        <p:cxnSp>
          <p:nvCxnSpPr>
            <p:cNvPr id="123" name="Straight Arrow Connector 122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4" name="TextBox 123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  <p:cxnSp>
        <p:nvCxnSpPr>
          <p:cNvPr id="126" name="Straight Connector 125"/>
          <p:cNvCxnSpPr>
            <a:cxnSpLocks noChangeAspect="1"/>
          </p:cNvCxnSpPr>
          <p:nvPr/>
        </p:nvCxnSpPr>
        <p:spPr>
          <a:xfrm flipV="1">
            <a:off x="3568884" y="5641950"/>
            <a:ext cx="630861" cy="36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 rot="13618756">
            <a:off x="1250361" y="5812108"/>
            <a:ext cx="129752" cy="286208"/>
            <a:chOff x="1602253" y="1821846"/>
            <a:chExt cx="129752" cy="286208"/>
          </a:xfrm>
        </p:grpSpPr>
        <p:cxnSp>
          <p:nvCxnSpPr>
            <p:cNvPr id="128" name="Straight Connector 127"/>
            <p:cNvCxnSpPr/>
            <p:nvPr/>
          </p:nvCxnSpPr>
          <p:spPr>
            <a:xfrm>
              <a:off x="1602253" y="1821846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1621653" y="1893398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>
              <a:off x="1660453" y="2036502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1641053" y="1964950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Group 131"/>
          <p:cNvGrpSpPr/>
          <p:nvPr/>
        </p:nvGrpSpPr>
        <p:grpSpPr>
          <a:xfrm rot="13618756">
            <a:off x="1907528" y="5409085"/>
            <a:ext cx="129752" cy="286208"/>
            <a:chOff x="1602253" y="1821846"/>
            <a:chExt cx="129752" cy="286208"/>
          </a:xfrm>
        </p:grpSpPr>
        <p:cxnSp>
          <p:nvCxnSpPr>
            <p:cNvPr id="133" name="Straight Connector 132"/>
            <p:cNvCxnSpPr/>
            <p:nvPr/>
          </p:nvCxnSpPr>
          <p:spPr>
            <a:xfrm>
              <a:off x="1602253" y="1821846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>
              <a:off x="1621653" y="1893398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>
              <a:off x="1660453" y="2036502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1641053" y="1964950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Curved Up Arrow 136"/>
          <p:cNvSpPr/>
          <p:nvPr/>
        </p:nvSpPr>
        <p:spPr>
          <a:xfrm rot="8528637" flipH="1">
            <a:off x="1091362" y="5543223"/>
            <a:ext cx="424913" cy="2222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8" name="Curved Up Arrow 137"/>
          <p:cNvSpPr/>
          <p:nvPr/>
        </p:nvSpPr>
        <p:spPr>
          <a:xfrm rot="19564337" flipH="1">
            <a:off x="1848150" y="5826742"/>
            <a:ext cx="313055" cy="19101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422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314325"/>
            <a:ext cx="3467552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Selectivity– </a:t>
            </a:r>
            <a:r>
              <a:rPr lang="en-US" sz="2400" dirty="0" err="1" smtClean="0"/>
              <a:t>Saytzeff’s</a:t>
            </a:r>
            <a:r>
              <a:rPr lang="en-US" sz="2400" dirty="0" smtClean="0"/>
              <a:t> Rule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42900" y="904875"/>
            <a:ext cx="636809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Chapter 22 – page 577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Jay – remove it from the carbon with the </a:t>
            </a:r>
            <a:r>
              <a:rPr lang="en-US" u="sng" dirty="0" smtClean="0"/>
              <a:t>most</a:t>
            </a:r>
            <a:r>
              <a:rPr lang="en-US" dirty="0" smtClean="0"/>
              <a:t> carbon bonds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Jay – remove H from the carbon with the </a:t>
            </a:r>
            <a:r>
              <a:rPr lang="en-US" u="sng" dirty="0" smtClean="0"/>
              <a:t>least</a:t>
            </a:r>
            <a:r>
              <a:rPr lang="en-US" dirty="0" smtClean="0"/>
              <a:t> hydrogen bonds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Jay - Remove it from the middle-middle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00" y="1325880"/>
            <a:ext cx="8212154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During intramolecular dehydration, if there is a choice of positions for the carbon-carbon double bond, the preferred location is the one that generally gives the more highly substituted alkene – that is the alkene with the most alkyl groups attached to the double-bond carbons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0" y="3449538"/>
            <a:ext cx="977191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2700000" flipH="1">
            <a:off x="585367" y="4608412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-2700000" flipH="1">
            <a:off x="1070300" y="4615118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2700000" flipH="1">
            <a:off x="1537867" y="4617937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2122263" y="4619087"/>
            <a:ext cx="726586" cy="664450"/>
            <a:chOff x="2455951" y="1571862"/>
            <a:chExt cx="726586" cy="66445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68043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225" y="361950"/>
            <a:ext cx="3328925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Example – </a:t>
            </a:r>
            <a:r>
              <a:rPr lang="en-US" sz="2400" dirty="0" err="1" smtClean="0"/>
              <a:t>Saytzeff’s</a:t>
            </a:r>
            <a:r>
              <a:rPr lang="en-US" sz="2400" dirty="0" smtClean="0"/>
              <a:t> Rule</a:t>
            </a:r>
            <a:endParaRPr lang="en-US" sz="2400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1685385" y="2092699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2700000" flipH="1">
            <a:off x="967510" y="1500626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-2700000" flipH="1">
            <a:off x="1452443" y="1507332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2700000" flipH="1">
            <a:off x="1920010" y="1510151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0" y="1261861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1677003" y="1601059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2560413" y="1661971"/>
            <a:ext cx="726586" cy="664450"/>
            <a:chOff x="2455951" y="1571862"/>
            <a:chExt cx="726586" cy="664450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25382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225" y="304800"/>
            <a:ext cx="1109663" cy="3693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You Try It: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2700000" flipH="1">
            <a:off x="433885" y="1474687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-2700000" flipH="1">
            <a:off x="918818" y="1481393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2700000" flipH="1">
            <a:off x="1386385" y="1484212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87584" y="4148786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29454" y="1124626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2460525" y="1353226"/>
            <a:ext cx="726586" cy="664450"/>
            <a:chOff x="2455951" y="1571862"/>
            <a:chExt cx="726586" cy="66445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  <p:cxnSp>
        <p:nvCxnSpPr>
          <p:cNvPr id="15" name="Straight Connector 14"/>
          <p:cNvCxnSpPr/>
          <p:nvPr/>
        </p:nvCxnSpPr>
        <p:spPr>
          <a:xfrm rot="-2700000" flipH="1">
            <a:off x="1871318" y="1474687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 flipH="1">
            <a:off x="478473" y="4837195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-2700000" flipH="1">
            <a:off x="963406" y="4843901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2700000" flipH="1">
            <a:off x="1430973" y="4846720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184465" y="5429268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2505113" y="4715734"/>
            <a:ext cx="726586" cy="664450"/>
            <a:chOff x="2455951" y="1571862"/>
            <a:chExt cx="726586" cy="66445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  <p:cxnSp>
        <p:nvCxnSpPr>
          <p:cNvPr id="24" name="Straight Connector 23"/>
          <p:cNvCxnSpPr/>
          <p:nvPr/>
        </p:nvCxnSpPr>
        <p:spPr>
          <a:xfrm rot="-2700000" flipH="1">
            <a:off x="1915906" y="4837195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673439" y="4516568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233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" y="409575"/>
            <a:ext cx="287424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Elimination Reactions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66700" y="1162050"/>
            <a:ext cx="411869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Determine the Reaction Type</a:t>
            </a:r>
          </a:p>
          <a:p>
            <a:pPr marL="342900" indent="-342900">
              <a:buAutoNum type="arabicPeriod"/>
            </a:pPr>
            <a:r>
              <a:rPr lang="en-US" dirty="0" smtClean="0"/>
              <a:t>Mechanism – remove small molecule</a:t>
            </a:r>
          </a:p>
          <a:p>
            <a:pPr marL="342900" indent="-342900">
              <a:buAutoNum type="arabicPeriod"/>
            </a:pPr>
            <a:r>
              <a:rPr lang="en-US" dirty="0" smtClean="0"/>
              <a:t>Leaving Groups + unique H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H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X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OH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Complete Reaction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“Extra”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Selectivity Rule/Circle favored product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598763" y="1266825"/>
            <a:ext cx="726586" cy="664450"/>
            <a:chOff x="2455951" y="1571862"/>
            <a:chExt cx="726586" cy="664450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50830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33350" y="646925"/>
            <a:ext cx="4354814" cy="2123658"/>
            <a:chOff x="523875" y="1202293"/>
            <a:chExt cx="4354814" cy="2123658"/>
          </a:xfrm>
        </p:grpSpPr>
        <p:sp>
          <p:nvSpPr>
            <p:cNvPr id="11" name="TextBox 10"/>
            <p:cNvSpPr txBox="1"/>
            <p:nvPr/>
          </p:nvSpPr>
          <p:spPr>
            <a:xfrm>
              <a:off x="523875" y="1571625"/>
              <a:ext cx="3381310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dirty="0" smtClean="0"/>
                <a:t>Recognize the type of reaction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Reaction Mechanism </a:t>
              </a:r>
              <a:endParaRPr lang="en-US" dirty="0"/>
            </a:p>
            <a:p>
              <a:pPr marL="342900" indent="-342900">
                <a:buAutoNum type="arabicPeriod"/>
              </a:pPr>
              <a:r>
                <a:rPr lang="en-US" dirty="0" smtClean="0"/>
                <a:t>Unique H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Complete the Reaction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Circle the favored product 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Add “Extras”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2342" y="1202293"/>
              <a:ext cx="4216347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Steps for Completing Elimination Reactions</a:t>
              </a:r>
              <a:endParaRPr lang="en-US" dirty="0"/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4292408" y="1428750"/>
            <a:ext cx="1104900" cy="704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78794" y="5946009"/>
            <a:ext cx="2977333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Can you: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Complete the Reaction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Circle the favored Product(s)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6671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175" y="238125"/>
            <a:ext cx="4327851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Understanding Organic Reactions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5738578" y="1173718"/>
            <a:ext cx="3089948" cy="2520433"/>
            <a:chOff x="523875" y="2520792"/>
            <a:chExt cx="3089948" cy="2520433"/>
          </a:xfrm>
        </p:grpSpPr>
        <p:sp>
          <p:nvSpPr>
            <p:cNvPr id="6" name="TextBox 5"/>
            <p:cNvSpPr txBox="1"/>
            <p:nvPr/>
          </p:nvSpPr>
          <p:spPr>
            <a:xfrm>
              <a:off x="523875" y="3009900"/>
              <a:ext cx="3089948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Many names for same reaction</a:t>
              </a:r>
            </a:p>
            <a:p>
              <a:r>
                <a:rPr lang="en-US" dirty="0" smtClean="0"/>
                <a:t>Look for patterns/similarities</a:t>
              </a:r>
            </a:p>
            <a:p>
              <a:r>
                <a:rPr lang="en-US" dirty="0" smtClean="0"/>
                <a:t>Develop patterns</a:t>
              </a:r>
            </a:p>
            <a:p>
              <a:r>
                <a:rPr lang="en-US" dirty="0" smtClean="0"/>
                <a:t>Do all of one type of reaction</a:t>
              </a:r>
            </a:p>
            <a:p>
              <a:r>
                <a:rPr lang="en-US" dirty="0" smtClean="0"/>
                <a:t>Make a check list</a:t>
              </a:r>
            </a:p>
            <a:p>
              <a:r>
                <a:rPr lang="en-US" dirty="0" smtClean="0"/>
                <a:t>Double Checks</a:t>
              </a:r>
            </a:p>
            <a:p>
              <a:r>
                <a:rPr lang="en-US" dirty="0" smtClean="0"/>
                <a:t>Practice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77389" y="2520792"/>
              <a:ext cx="1143711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>
              <a:spAutoFit/>
            </a:bodyPr>
            <a:lstStyle/>
            <a:p>
              <a:r>
                <a:rPr lang="en-US" dirty="0"/>
                <a:t>Study Tips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97483" y="6212443"/>
            <a:ext cx="4647234" cy="55399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List of all reactions in handout</a:t>
            </a:r>
          </a:p>
          <a:p>
            <a:r>
              <a:rPr lang="en-US" sz="1200" dirty="0">
                <a:hlinkClick r:id="rId2"/>
              </a:rPr>
              <a:t>http://www.chemhaven.org/che102/notes/CHE102_reactions_S19.pdf</a:t>
            </a:r>
            <a:r>
              <a:rPr lang="en-US" sz="1200" dirty="0"/>
              <a:t>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28625" y="1094125"/>
            <a:ext cx="3381310" cy="1846660"/>
            <a:chOff x="523875" y="1202293"/>
            <a:chExt cx="3381310" cy="1846660"/>
          </a:xfrm>
        </p:grpSpPr>
        <p:sp>
          <p:nvSpPr>
            <p:cNvPr id="5" name="TextBox 4"/>
            <p:cNvSpPr txBox="1"/>
            <p:nvPr/>
          </p:nvSpPr>
          <p:spPr>
            <a:xfrm>
              <a:off x="523875" y="1571625"/>
              <a:ext cx="3381310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dirty="0" smtClean="0"/>
                <a:t>Recognize the type of reaction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Reaction Mechanism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Complete the Reaction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Circle the favored product 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Add “Extras”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2342" y="1202293"/>
              <a:ext cx="3104376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Steps for Completing Reactions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28625" y="3612118"/>
            <a:ext cx="3371564" cy="1422737"/>
            <a:chOff x="523875" y="1202293"/>
            <a:chExt cx="3371564" cy="1422737"/>
          </a:xfrm>
        </p:grpSpPr>
        <p:sp>
          <p:nvSpPr>
            <p:cNvPr id="13" name="TextBox 12"/>
            <p:cNvSpPr txBox="1"/>
            <p:nvPr/>
          </p:nvSpPr>
          <p:spPr>
            <a:xfrm>
              <a:off x="523875" y="1701700"/>
              <a:ext cx="337156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dirty="0" smtClean="0"/>
                <a:t>Combustion (Review last year)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Substitutions (Swap - Like DD)</a:t>
              </a:r>
            </a:p>
            <a:p>
              <a:pPr marL="342900" indent="-342900">
                <a:buAutoNum type="arabicPeriod"/>
              </a:pPr>
              <a:r>
                <a:rPr lang="en-US" dirty="0" smtClean="0"/>
                <a:t>Elimination 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90967" y="1202293"/>
              <a:ext cx="1949573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Alkane Reactions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12826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5" y="419100"/>
            <a:ext cx="297145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Combustion Reactions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848475" y="142875"/>
            <a:ext cx="221291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Review Last Semester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100" y="1268987"/>
            <a:ext cx="79856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Any compound (C,H,O) + __O</a:t>
            </a:r>
            <a:r>
              <a:rPr lang="en-US" baseline="-25000" dirty="0" smtClean="0"/>
              <a:t>2 </a:t>
            </a:r>
            <a:r>
              <a:rPr lang="en-US" dirty="0" smtClean="0"/>
              <a:t>(g)                 __ CO</a:t>
            </a:r>
            <a:r>
              <a:rPr lang="en-US" baseline="-25000" dirty="0" smtClean="0"/>
              <a:t>2</a:t>
            </a:r>
            <a:r>
              <a:rPr lang="en-US" dirty="0" smtClean="0"/>
              <a:t> (g) + __ H</a:t>
            </a:r>
            <a:r>
              <a:rPr lang="en-US" baseline="-25000" dirty="0" smtClean="0"/>
              <a:t>2</a:t>
            </a:r>
            <a:r>
              <a:rPr lang="en-US" dirty="0" smtClean="0"/>
              <a:t>O (g) + heat/energy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Even/Odd rule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Fossil fuel industry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85941" y="1472722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8570" y="2676525"/>
            <a:ext cx="977191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170165" y="5666909"/>
            <a:ext cx="3714404" cy="461665"/>
            <a:chOff x="971550" y="3705225"/>
            <a:chExt cx="3714404" cy="461665"/>
          </a:xfrm>
        </p:grpSpPr>
        <p:sp>
          <p:nvSpPr>
            <p:cNvPr id="8" name="TextBox 7"/>
            <p:cNvSpPr txBox="1"/>
            <p:nvPr/>
          </p:nvSpPr>
          <p:spPr>
            <a:xfrm>
              <a:off x="971550" y="3705225"/>
              <a:ext cx="29401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                     + __ O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 (g)</a:t>
              </a:r>
              <a:endParaRPr lang="en-US" sz="2400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4000154" y="3948518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257175" y="4851180"/>
            <a:ext cx="977191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88570" y="3377667"/>
            <a:ext cx="3517561" cy="461665"/>
            <a:chOff x="971550" y="3705225"/>
            <a:chExt cx="3517561" cy="461665"/>
          </a:xfrm>
        </p:grpSpPr>
        <p:sp>
          <p:nvSpPr>
            <p:cNvPr id="13" name="TextBox 12"/>
            <p:cNvSpPr txBox="1"/>
            <p:nvPr/>
          </p:nvSpPr>
          <p:spPr>
            <a:xfrm>
              <a:off x="971550" y="3705225"/>
              <a:ext cx="28631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__C</a:t>
              </a:r>
              <a:r>
                <a:rPr lang="en-US" sz="2400" baseline="-25000" dirty="0" smtClean="0"/>
                <a:t>3</a:t>
              </a:r>
              <a:r>
                <a:rPr lang="en-US" sz="2400" dirty="0" smtClean="0"/>
                <a:t>H</a:t>
              </a:r>
              <a:r>
                <a:rPr lang="en-US" sz="2400" baseline="-25000" dirty="0" smtClean="0"/>
                <a:t>8</a:t>
              </a:r>
              <a:r>
                <a:rPr lang="en-US" sz="2400" dirty="0" smtClean="0"/>
                <a:t> (l) + __ O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 (g)</a:t>
              </a:r>
              <a:endParaRPr lang="en-US" sz="2400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803311" y="3936057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507645" y="3873039"/>
            <a:ext cx="97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Propane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291793" y="6194714"/>
            <a:ext cx="856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Octane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47366" y="5539854"/>
            <a:ext cx="3543300" cy="692506"/>
            <a:chOff x="3002598" y="2694945"/>
            <a:chExt cx="3543300" cy="692506"/>
          </a:xfrm>
        </p:grpSpPr>
        <p:cxnSp>
          <p:nvCxnSpPr>
            <p:cNvPr id="18" name="Straight Connector 17"/>
            <p:cNvCxnSpPr/>
            <p:nvPr/>
          </p:nvCxnSpPr>
          <p:spPr>
            <a:xfrm rot="2700000" flipH="1">
              <a:off x="3345498" y="269494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-2700000" flipH="1">
              <a:off x="3830431" y="2701651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2700000" flipH="1">
              <a:off x="4297998" y="270447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-2700000" flipH="1">
              <a:off x="4782931" y="269494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2700000" flipH="1">
              <a:off x="5250498" y="269494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-2700000" flipH="1">
              <a:off x="5735431" y="2701651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2700000" flipH="1">
              <a:off x="6202998" y="270447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5461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0050" y="590550"/>
            <a:ext cx="886781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nswer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854" y="1141489"/>
            <a:ext cx="30168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93490" y="1181803"/>
            <a:ext cx="8650510" cy="461665"/>
            <a:chOff x="257175" y="3599695"/>
            <a:chExt cx="8650510" cy="461665"/>
          </a:xfrm>
        </p:grpSpPr>
        <p:sp>
          <p:nvSpPr>
            <p:cNvPr id="8" name="TextBox 7"/>
            <p:cNvSpPr txBox="1"/>
            <p:nvPr/>
          </p:nvSpPr>
          <p:spPr>
            <a:xfrm>
              <a:off x="257175" y="3599695"/>
              <a:ext cx="86505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__C</a:t>
              </a:r>
              <a:r>
                <a:rPr lang="en-US" sz="2400" baseline="-25000" dirty="0" smtClean="0"/>
                <a:t>3</a:t>
              </a:r>
              <a:r>
                <a:rPr lang="en-US" sz="2400" dirty="0" smtClean="0"/>
                <a:t>H</a:t>
              </a:r>
              <a:r>
                <a:rPr lang="en-US" sz="2400" baseline="-25000" dirty="0" smtClean="0"/>
                <a:t>8</a:t>
              </a:r>
              <a:r>
                <a:rPr lang="en-US" sz="2400" dirty="0" smtClean="0"/>
                <a:t> (l) + __ O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 (g)                 __ CO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 (g) + __ H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O (l) + heat/energy</a:t>
              </a:r>
              <a:endParaRPr lang="en-US" sz="2400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285779" y="3842988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2056229" y="1112914"/>
            <a:ext cx="30168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94604" y="1148080"/>
            <a:ext cx="30168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33372" y="1153931"/>
            <a:ext cx="30168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00050" y="4067878"/>
            <a:ext cx="8650510" cy="461665"/>
            <a:chOff x="257175" y="3599695"/>
            <a:chExt cx="8650510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257175" y="3599695"/>
              <a:ext cx="86505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__C</a:t>
              </a:r>
              <a:r>
                <a:rPr lang="en-US" sz="2400" baseline="-25000" dirty="0" smtClean="0"/>
                <a:t>8</a:t>
              </a:r>
              <a:r>
                <a:rPr lang="en-US" sz="2400" dirty="0" smtClean="0"/>
                <a:t>H</a:t>
              </a:r>
              <a:r>
                <a:rPr lang="en-US" sz="2400" baseline="-25000" dirty="0" smtClean="0"/>
                <a:t>18</a:t>
              </a:r>
              <a:r>
                <a:rPr lang="en-US" sz="2400" dirty="0" smtClean="0"/>
                <a:t> (l) + __ O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 (g)                 __ CO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 (g) + __ H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O (l) + heat/energy</a:t>
              </a:r>
              <a:endParaRPr lang="en-US" sz="2400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285779" y="3842988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475079" y="4037089"/>
            <a:ext cx="30168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18129" y="4056139"/>
            <a:ext cx="41870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36095" y="4037089"/>
            <a:ext cx="41870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79145" y="4056139"/>
            <a:ext cx="41870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757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075" y="247650"/>
            <a:ext cx="2501775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Mix it all together!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501530" y="4890355"/>
            <a:ext cx="742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+ Cl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2700000" flipH="1">
            <a:off x="554674" y="1512970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-2700000" flipH="1">
            <a:off x="1039607" y="1519676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2700000" flipH="1">
            <a:off x="1507174" y="1522495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84416" y="1152543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2721190" y="1381143"/>
            <a:ext cx="726586" cy="664450"/>
            <a:chOff x="2455951" y="1571862"/>
            <a:chExt cx="726586" cy="664450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  <p:cxnSp>
        <p:nvCxnSpPr>
          <p:cNvPr id="12" name="Straight Connector 11"/>
          <p:cNvCxnSpPr/>
          <p:nvPr/>
        </p:nvCxnSpPr>
        <p:spPr>
          <a:xfrm rot="-2700000" flipH="1">
            <a:off x="1992107" y="1512970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55966" y="1152543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2700000" flipH="1">
            <a:off x="529978" y="4940859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-2700000" flipH="1">
            <a:off x="1014911" y="4947565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2700000" flipH="1">
            <a:off x="1482478" y="4950384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59720" y="4580432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-2700000" flipH="1">
            <a:off x="1967411" y="4940859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731270" y="4580432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406990" y="5114944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954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075" y="247650"/>
            <a:ext cx="2501775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Mix it all together!</a:t>
            </a:r>
            <a:endParaRPr lang="en-US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0" y="4633680"/>
            <a:ext cx="4093252" cy="1594909"/>
            <a:chOff x="211774" y="1152543"/>
            <a:chExt cx="4093252" cy="1594909"/>
          </a:xfrm>
        </p:grpSpPr>
        <p:cxnSp>
          <p:nvCxnSpPr>
            <p:cNvPr id="4" name="Straight Connector 3"/>
            <p:cNvCxnSpPr/>
            <p:nvPr/>
          </p:nvCxnSpPr>
          <p:spPr>
            <a:xfrm rot="2700000" flipH="1">
              <a:off x="554674" y="151297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-2700000" flipH="1">
              <a:off x="1039607" y="151967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2700000" flipH="1">
              <a:off x="1507174" y="152249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784416" y="1152543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3578440" y="1440593"/>
              <a:ext cx="726586" cy="664450"/>
              <a:chOff x="2455951" y="1571862"/>
              <a:chExt cx="726586" cy="664450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2455951" y="1894162"/>
                <a:ext cx="685800" cy="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2460865" y="1571862"/>
                <a:ext cx="7216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500 °C</a:t>
                </a:r>
                <a:endParaRPr lang="en-US" sz="16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607547" y="1866980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/>
                  <a:t>Δ</a:t>
                </a:r>
                <a:endParaRPr lang="en-US" dirty="0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 rot="-2700000" flipH="1">
              <a:off x="1992107" y="151297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2700000" flipH="1">
              <a:off x="2478801" y="1510688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-2700000" flipH="1">
              <a:off x="2963734" y="1501163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264706" y="2105580"/>
              <a:ext cx="0" cy="2280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047216" y="2347342"/>
              <a:ext cx="5693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OH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29327" y="1096086"/>
            <a:ext cx="4750990" cy="1052933"/>
            <a:chOff x="187078" y="4580432"/>
            <a:chExt cx="4750990" cy="1052933"/>
          </a:xfrm>
        </p:grpSpPr>
        <p:sp>
          <p:nvSpPr>
            <p:cNvPr id="3" name="TextBox 2"/>
            <p:cNvSpPr txBox="1"/>
            <p:nvPr/>
          </p:nvSpPr>
          <p:spPr>
            <a:xfrm>
              <a:off x="3346808" y="5037632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 H</a:t>
              </a:r>
              <a:r>
                <a:rPr lang="en-US" sz="2000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2700000" flipH="1">
              <a:off x="529978" y="4940859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-2700000" flipH="1">
              <a:off x="1014911" y="494756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2700000" flipH="1">
              <a:off x="1482478" y="4950384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59720" y="4580432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-2700000" flipH="1">
              <a:off x="1967411" y="4940859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4252268" y="5262221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2700000" flipH="1">
              <a:off x="2434978" y="4940859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-2700000" flipH="1">
              <a:off x="2919911" y="4931334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7669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71450" y="2345559"/>
            <a:ext cx="8820150" cy="2308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Can you: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4800" dirty="0" smtClean="0"/>
              <a:t>Complete the Reaction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4800" dirty="0" smtClean="0"/>
              <a:t>Circle the favored Product(s)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09405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681" y="170285"/>
            <a:ext cx="181793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Free Radicals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56956" y="702737"/>
            <a:ext cx="501784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Atoms or molecules with an unpaired electron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Formed in chemical reactions when bonds break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Highly reactive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Alkanes require UV light (energy)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3 </a:t>
            </a:r>
            <a:r>
              <a:rPr lang="en-US" dirty="0"/>
              <a:t>steps in Free Radical Reaction</a:t>
            </a:r>
          </a:p>
          <a:p>
            <a:pPr marL="800100" lvl="1" indent="-342900">
              <a:buAutoNum type="arabicPeriod"/>
            </a:pPr>
            <a:r>
              <a:rPr lang="en-US" dirty="0"/>
              <a:t>Initiation</a:t>
            </a:r>
          </a:p>
          <a:p>
            <a:pPr marL="800100" lvl="1" indent="-342900">
              <a:buAutoNum type="arabicPeriod"/>
            </a:pPr>
            <a:r>
              <a:rPr lang="en-US" dirty="0"/>
              <a:t>Propagation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Termination</a:t>
            </a:r>
            <a:endParaRPr lang="en-US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Selection Rules</a:t>
            </a:r>
            <a:endParaRPr lang="en-US" dirty="0"/>
          </a:p>
        </p:txBody>
      </p:sp>
      <p:grpSp>
        <p:nvGrpSpPr>
          <p:cNvPr id="14" name="Group 13"/>
          <p:cNvGrpSpPr>
            <a:grpSpLocks/>
          </p:cNvGrpSpPr>
          <p:nvPr/>
        </p:nvGrpSpPr>
        <p:grpSpPr>
          <a:xfrm>
            <a:off x="5473469" y="665724"/>
            <a:ext cx="620004" cy="688740"/>
            <a:chOff x="3621392" y="380307"/>
            <a:chExt cx="310002" cy="344370"/>
          </a:xfrm>
        </p:grpSpPr>
        <p:sp>
          <p:nvSpPr>
            <p:cNvPr id="6" name="Text Box 88"/>
            <p:cNvSpPr txBox="1">
              <a:spLocks noChangeArrowheads="1"/>
            </p:cNvSpPr>
            <p:nvPr/>
          </p:nvSpPr>
          <p:spPr bwMode="auto">
            <a:xfrm>
              <a:off x="3674978" y="401511"/>
              <a:ext cx="233397" cy="323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600" dirty="0" smtClean="0"/>
                <a:t>F</a:t>
              </a:r>
              <a:endParaRPr lang="en-US" altLang="en-US" sz="3600" dirty="0"/>
            </a:p>
          </p:txBody>
        </p:sp>
        <p:sp>
          <p:nvSpPr>
            <p:cNvPr id="7" name="Oval 100"/>
            <p:cNvSpPr>
              <a:spLocks noChangeArrowheads="1"/>
            </p:cNvSpPr>
            <p:nvPr/>
          </p:nvSpPr>
          <p:spPr bwMode="auto">
            <a:xfrm>
              <a:off x="3621392" y="473970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" name="Oval 101"/>
            <p:cNvSpPr>
              <a:spLocks noChangeArrowheads="1"/>
            </p:cNvSpPr>
            <p:nvPr/>
          </p:nvSpPr>
          <p:spPr bwMode="auto">
            <a:xfrm>
              <a:off x="3621392" y="564458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" name="Oval 112"/>
            <p:cNvSpPr>
              <a:spLocks noChangeArrowheads="1"/>
            </p:cNvSpPr>
            <p:nvPr/>
          </p:nvSpPr>
          <p:spPr bwMode="auto">
            <a:xfrm rot="5400000">
              <a:off x="3807130" y="380307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" name="Oval 113"/>
            <p:cNvSpPr>
              <a:spLocks noChangeArrowheads="1"/>
            </p:cNvSpPr>
            <p:nvPr/>
          </p:nvSpPr>
          <p:spPr bwMode="auto">
            <a:xfrm rot="5400000">
              <a:off x="3716642" y="380307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" name="Oval 115"/>
            <p:cNvSpPr>
              <a:spLocks noChangeArrowheads="1"/>
            </p:cNvSpPr>
            <p:nvPr/>
          </p:nvSpPr>
          <p:spPr bwMode="auto">
            <a:xfrm rot="5400000">
              <a:off x="3807130" y="670820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" name="Oval 116"/>
            <p:cNvSpPr>
              <a:spLocks noChangeArrowheads="1"/>
            </p:cNvSpPr>
            <p:nvPr/>
          </p:nvSpPr>
          <p:spPr bwMode="auto">
            <a:xfrm rot="5400000">
              <a:off x="3716642" y="670820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" name="Oval 103"/>
            <p:cNvSpPr>
              <a:spLocks noChangeArrowheads="1"/>
            </p:cNvSpPr>
            <p:nvPr/>
          </p:nvSpPr>
          <p:spPr bwMode="auto">
            <a:xfrm>
              <a:off x="3885356" y="535668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9" name="Group 28"/>
          <p:cNvGrpSpPr/>
          <p:nvPr/>
        </p:nvGrpSpPr>
        <p:grpSpPr>
          <a:xfrm rot="10800000">
            <a:off x="6657925" y="685551"/>
            <a:ext cx="2614289" cy="1544350"/>
            <a:chOff x="5207130" y="2714994"/>
            <a:chExt cx="2614289" cy="1544350"/>
          </a:xfrm>
        </p:grpSpPr>
        <p:grpSp>
          <p:nvGrpSpPr>
            <p:cNvPr id="16" name="Group 1"/>
            <p:cNvGrpSpPr>
              <a:grpSpLocks/>
            </p:cNvGrpSpPr>
            <p:nvPr/>
          </p:nvGrpSpPr>
          <p:grpSpPr bwMode="auto">
            <a:xfrm>
              <a:off x="6342715" y="2714994"/>
              <a:ext cx="1478704" cy="1528473"/>
              <a:chOff x="6462908" y="4451898"/>
              <a:chExt cx="1478704" cy="1527871"/>
            </a:xfrm>
          </p:grpSpPr>
          <p:sp>
            <p:nvSpPr>
              <p:cNvPr id="19" name="Line 556"/>
              <p:cNvSpPr>
                <a:spLocks noChangeShapeType="1"/>
              </p:cNvSpPr>
              <p:nvPr/>
            </p:nvSpPr>
            <p:spPr bwMode="auto">
              <a:xfrm rot="5400000">
                <a:off x="6506579" y="5215834"/>
                <a:ext cx="457020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3600"/>
              </a:p>
            </p:txBody>
          </p:sp>
          <p:sp>
            <p:nvSpPr>
              <p:cNvPr id="21" name="Text Box 592"/>
              <p:cNvSpPr txBox="1">
                <a:spLocks noChangeArrowheads="1"/>
              </p:cNvSpPr>
              <p:nvPr/>
            </p:nvSpPr>
            <p:spPr bwMode="auto">
              <a:xfrm rot="10800000">
                <a:off x="6462908" y="5333692"/>
                <a:ext cx="518091" cy="6460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/>
                  <a:t>C</a:t>
                </a:r>
              </a:p>
            </p:txBody>
          </p:sp>
          <p:sp>
            <p:nvSpPr>
              <p:cNvPr id="23" name="Text Box 594"/>
              <p:cNvSpPr txBox="1">
                <a:spLocks noChangeArrowheads="1"/>
              </p:cNvSpPr>
              <p:nvPr/>
            </p:nvSpPr>
            <p:spPr bwMode="auto">
              <a:xfrm>
                <a:off x="6486417" y="4451898"/>
                <a:ext cx="518091" cy="6460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/>
                  <a:t>H</a:t>
                </a:r>
              </a:p>
            </p:txBody>
          </p:sp>
          <p:sp>
            <p:nvSpPr>
              <p:cNvPr id="24" name="Text Box 596"/>
              <p:cNvSpPr txBox="1">
                <a:spLocks noChangeArrowheads="1"/>
              </p:cNvSpPr>
              <p:nvPr/>
            </p:nvSpPr>
            <p:spPr bwMode="auto">
              <a:xfrm>
                <a:off x="7167041" y="5333692"/>
                <a:ext cx="774571" cy="6460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/>
                  <a:t>  H</a:t>
                </a:r>
              </a:p>
            </p:txBody>
          </p:sp>
        </p:grpSp>
        <p:sp>
          <p:nvSpPr>
            <p:cNvPr id="25" name="Line 556"/>
            <p:cNvSpPr>
              <a:spLocks noChangeShapeType="1"/>
            </p:cNvSpPr>
            <p:nvPr/>
          </p:nvSpPr>
          <p:spPr bwMode="auto">
            <a:xfrm>
              <a:off x="5923267" y="3918976"/>
              <a:ext cx="4572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26" name="Line 556"/>
            <p:cNvSpPr>
              <a:spLocks noChangeShapeType="1"/>
            </p:cNvSpPr>
            <p:nvPr/>
          </p:nvSpPr>
          <p:spPr bwMode="auto">
            <a:xfrm>
              <a:off x="6852629" y="3918976"/>
              <a:ext cx="4572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600"/>
            </a:p>
          </p:txBody>
        </p:sp>
        <p:sp>
          <p:nvSpPr>
            <p:cNvPr id="27" name="Text Box 596"/>
            <p:cNvSpPr txBox="1">
              <a:spLocks noChangeArrowheads="1"/>
            </p:cNvSpPr>
            <p:nvPr/>
          </p:nvSpPr>
          <p:spPr bwMode="auto">
            <a:xfrm>
              <a:off x="5207130" y="3597135"/>
              <a:ext cx="774571" cy="646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600" dirty="0"/>
                <a:t>  H</a:t>
              </a:r>
            </a:p>
          </p:txBody>
        </p:sp>
        <p:sp>
          <p:nvSpPr>
            <p:cNvPr id="28" name="Oval 103"/>
            <p:cNvSpPr>
              <a:spLocks noChangeArrowheads="1"/>
            </p:cNvSpPr>
            <p:nvPr/>
          </p:nvSpPr>
          <p:spPr bwMode="auto">
            <a:xfrm>
              <a:off x="6568858" y="4167268"/>
              <a:ext cx="92076" cy="9207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6286447" y="860739"/>
            <a:ext cx="386644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637322" y="2387065"/>
            <a:ext cx="112447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Next Slide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669384" y="3274655"/>
            <a:ext cx="150021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 a few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45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15695" y="99436"/>
            <a:ext cx="322056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Free Radical Mechanism</a:t>
            </a:r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1603909" y="340430"/>
            <a:ext cx="941283" cy="369332"/>
            <a:chOff x="2532063" y="2100263"/>
            <a:chExt cx="941283" cy="369332"/>
          </a:xfrm>
        </p:grpSpPr>
        <p:sp>
          <p:nvSpPr>
            <p:cNvPr id="4" name="Text Box 88"/>
            <p:cNvSpPr txBox="1">
              <a:spLocks noChangeArrowheads="1"/>
            </p:cNvSpPr>
            <p:nvPr/>
          </p:nvSpPr>
          <p:spPr bwMode="auto">
            <a:xfrm>
              <a:off x="2532063" y="2100263"/>
              <a:ext cx="94128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Cl </a:t>
              </a:r>
              <a:r>
                <a:rPr lang="en-US" altLang="en-US" sz="1800" dirty="0" smtClean="0"/>
                <a:t>    </a:t>
              </a:r>
              <a:r>
                <a:rPr lang="en-US" altLang="en-US" sz="1800" dirty="0" err="1"/>
                <a:t>Cl</a:t>
              </a:r>
              <a:endParaRPr lang="en-US" altLang="en-US" sz="1800" dirty="0"/>
            </a:p>
          </p:txBody>
        </p:sp>
        <p:sp>
          <p:nvSpPr>
            <p:cNvPr id="5" name="Line 97"/>
            <p:cNvSpPr>
              <a:spLocks noChangeShapeType="1"/>
            </p:cNvSpPr>
            <p:nvPr/>
          </p:nvSpPr>
          <p:spPr bwMode="auto">
            <a:xfrm>
              <a:off x="2895600" y="2284413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99"/>
            <p:cNvGrpSpPr>
              <a:grpSpLocks/>
            </p:cNvGrpSpPr>
            <p:nvPr/>
          </p:nvGrpSpPr>
          <p:grpSpPr bwMode="auto">
            <a:xfrm>
              <a:off x="2538413" y="2214563"/>
              <a:ext cx="46037" cy="136525"/>
              <a:chOff x="1494" y="1470"/>
              <a:chExt cx="29" cy="86"/>
            </a:xfrm>
          </p:grpSpPr>
          <p:sp>
            <p:nvSpPr>
              <p:cNvPr id="22" name="Oval 100"/>
              <p:cNvSpPr>
                <a:spLocks noChangeArrowheads="1"/>
              </p:cNvSpPr>
              <p:nvPr/>
            </p:nvSpPr>
            <p:spPr bwMode="auto">
              <a:xfrm>
                <a:off x="1494" y="1470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" name="Oval 101"/>
              <p:cNvSpPr>
                <a:spLocks noChangeArrowheads="1"/>
              </p:cNvSpPr>
              <p:nvPr/>
            </p:nvSpPr>
            <p:spPr bwMode="auto">
              <a:xfrm>
                <a:off x="1494" y="1527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7" name="Group 102"/>
            <p:cNvGrpSpPr>
              <a:grpSpLocks/>
            </p:cNvGrpSpPr>
            <p:nvPr/>
          </p:nvGrpSpPr>
          <p:grpSpPr bwMode="auto">
            <a:xfrm>
              <a:off x="3427308" y="2216150"/>
              <a:ext cx="46038" cy="136525"/>
              <a:chOff x="1494" y="1470"/>
              <a:chExt cx="29" cy="86"/>
            </a:xfrm>
          </p:grpSpPr>
          <p:sp>
            <p:nvSpPr>
              <p:cNvPr id="20" name="Oval 103"/>
              <p:cNvSpPr>
                <a:spLocks noChangeArrowheads="1"/>
              </p:cNvSpPr>
              <p:nvPr/>
            </p:nvSpPr>
            <p:spPr bwMode="auto">
              <a:xfrm>
                <a:off x="1494" y="1470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1" name="Oval 104"/>
              <p:cNvSpPr>
                <a:spLocks noChangeArrowheads="1"/>
              </p:cNvSpPr>
              <p:nvPr/>
            </p:nvSpPr>
            <p:spPr bwMode="auto">
              <a:xfrm>
                <a:off x="1494" y="1527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8" name="Group 105"/>
            <p:cNvGrpSpPr>
              <a:grpSpLocks/>
            </p:cNvGrpSpPr>
            <p:nvPr/>
          </p:nvGrpSpPr>
          <p:grpSpPr bwMode="auto">
            <a:xfrm rot="5400000">
              <a:off x="3221831" y="2367757"/>
              <a:ext cx="46037" cy="136525"/>
              <a:chOff x="1494" y="1470"/>
              <a:chExt cx="29" cy="86"/>
            </a:xfrm>
          </p:grpSpPr>
          <p:sp>
            <p:nvSpPr>
              <p:cNvPr id="18" name="Oval 106"/>
              <p:cNvSpPr>
                <a:spLocks noChangeArrowheads="1"/>
              </p:cNvSpPr>
              <p:nvPr/>
            </p:nvSpPr>
            <p:spPr bwMode="auto">
              <a:xfrm>
                <a:off x="1494" y="1470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9" name="Oval 107"/>
              <p:cNvSpPr>
                <a:spLocks noChangeArrowheads="1"/>
              </p:cNvSpPr>
              <p:nvPr/>
            </p:nvSpPr>
            <p:spPr bwMode="auto">
              <a:xfrm>
                <a:off x="1494" y="1527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9" name="Group 108"/>
            <p:cNvGrpSpPr>
              <a:grpSpLocks/>
            </p:cNvGrpSpPr>
            <p:nvPr/>
          </p:nvGrpSpPr>
          <p:grpSpPr bwMode="auto">
            <a:xfrm rot="5400000">
              <a:off x="3221831" y="2089128"/>
              <a:ext cx="46038" cy="136525"/>
              <a:chOff x="1494" y="1470"/>
              <a:chExt cx="29" cy="86"/>
            </a:xfrm>
          </p:grpSpPr>
          <p:sp>
            <p:nvSpPr>
              <p:cNvPr id="16" name="Oval 109"/>
              <p:cNvSpPr>
                <a:spLocks noChangeArrowheads="1"/>
              </p:cNvSpPr>
              <p:nvPr/>
            </p:nvSpPr>
            <p:spPr bwMode="auto">
              <a:xfrm>
                <a:off x="1494" y="1470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7" name="Oval 110"/>
              <p:cNvSpPr>
                <a:spLocks noChangeArrowheads="1"/>
              </p:cNvSpPr>
              <p:nvPr/>
            </p:nvSpPr>
            <p:spPr bwMode="auto">
              <a:xfrm>
                <a:off x="1494" y="1527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0" name="Group 111"/>
            <p:cNvGrpSpPr>
              <a:grpSpLocks/>
            </p:cNvGrpSpPr>
            <p:nvPr/>
          </p:nvGrpSpPr>
          <p:grpSpPr bwMode="auto">
            <a:xfrm rot="5400000">
              <a:off x="2678907" y="2075656"/>
              <a:ext cx="46038" cy="136525"/>
              <a:chOff x="1494" y="1470"/>
              <a:chExt cx="29" cy="86"/>
            </a:xfrm>
          </p:grpSpPr>
          <p:sp>
            <p:nvSpPr>
              <p:cNvPr id="14" name="Oval 112"/>
              <p:cNvSpPr>
                <a:spLocks noChangeArrowheads="1"/>
              </p:cNvSpPr>
              <p:nvPr/>
            </p:nvSpPr>
            <p:spPr bwMode="auto">
              <a:xfrm>
                <a:off x="1494" y="1470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5" name="Oval 113"/>
              <p:cNvSpPr>
                <a:spLocks noChangeArrowheads="1"/>
              </p:cNvSpPr>
              <p:nvPr/>
            </p:nvSpPr>
            <p:spPr bwMode="auto">
              <a:xfrm>
                <a:off x="1494" y="1527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1" name="Group 114"/>
            <p:cNvGrpSpPr>
              <a:grpSpLocks/>
            </p:cNvGrpSpPr>
            <p:nvPr/>
          </p:nvGrpSpPr>
          <p:grpSpPr bwMode="auto">
            <a:xfrm rot="5400000">
              <a:off x="2678907" y="2366169"/>
              <a:ext cx="46037" cy="136525"/>
              <a:chOff x="1494" y="1470"/>
              <a:chExt cx="29" cy="86"/>
            </a:xfrm>
          </p:grpSpPr>
          <p:sp>
            <p:nvSpPr>
              <p:cNvPr id="12" name="Oval 115"/>
              <p:cNvSpPr>
                <a:spLocks noChangeArrowheads="1"/>
              </p:cNvSpPr>
              <p:nvPr/>
            </p:nvSpPr>
            <p:spPr bwMode="auto">
              <a:xfrm>
                <a:off x="1494" y="1470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3" name="Oval 116"/>
              <p:cNvSpPr>
                <a:spLocks noChangeArrowheads="1"/>
              </p:cNvSpPr>
              <p:nvPr/>
            </p:nvSpPr>
            <p:spPr bwMode="auto">
              <a:xfrm>
                <a:off x="1494" y="1527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3615042" y="359670"/>
            <a:ext cx="4026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Cl</a:t>
            </a:r>
            <a:endParaRPr lang="en-US" altLang="en-US" sz="1800" dirty="0"/>
          </a:p>
        </p:txBody>
      </p:sp>
      <p:sp>
        <p:nvSpPr>
          <p:cNvPr id="25" name="Oval 100"/>
          <p:cNvSpPr>
            <a:spLocks noChangeArrowheads="1"/>
          </p:cNvSpPr>
          <p:nvPr/>
        </p:nvSpPr>
        <p:spPr bwMode="auto">
          <a:xfrm>
            <a:off x="3621392" y="473970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" name="Oval 101"/>
          <p:cNvSpPr>
            <a:spLocks noChangeArrowheads="1"/>
          </p:cNvSpPr>
          <p:nvPr/>
        </p:nvSpPr>
        <p:spPr bwMode="auto">
          <a:xfrm>
            <a:off x="3621392" y="564458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" name="Oval 112"/>
          <p:cNvSpPr>
            <a:spLocks noChangeArrowheads="1"/>
          </p:cNvSpPr>
          <p:nvPr/>
        </p:nvSpPr>
        <p:spPr bwMode="auto">
          <a:xfrm rot="5400000">
            <a:off x="3807130" y="380307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" name="Oval 113"/>
          <p:cNvSpPr>
            <a:spLocks noChangeArrowheads="1"/>
          </p:cNvSpPr>
          <p:nvPr/>
        </p:nvSpPr>
        <p:spPr bwMode="auto">
          <a:xfrm rot="5400000">
            <a:off x="3716642" y="380307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" name="Oval 115"/>
          <p:cNvSpPr>
            <a:spLocks noChangeArrowheads="1"/>
          </p:cNvSpPr>
          <p:nvPr/>
        </p:nvSpPr>
        <p:spPr bwMode="auto">
          <a:xfrm rot="5400000">
            <a:off x="3807130" y="670820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" name="Oval 116"/>
          <p:cNvSpPr>
            <a:spLocks noChangeArrowheads="1"/>
          </p:cNvSpPr>
          <p:nvPr/>
        </p:nvSpPr>
        <p:spPr bwMode="auto">
          <a:xfrm rot="5400000">
            <a:off x="3716642" y="670820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" name="Oval 103"/>
          <p:cNvSpPr>
            <a:spLocks noChangeArrowheads="1"/>
          </p:cNvSpPr>
          <p:nvPr/>
        </p:nvSpPr>
        <p:spPr bwMode="auto">
          <a:xfrm>
            <a:off x="3951772" y="541439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" name="TextBox 31"/>
          <p:cNvSpPr txBox="1"/>
          <p:nvPr/>
        </p:nvSpPr>
        <p:spPr>
          <a:xfrm>
            <a:off x="3313356" y="3475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627556" y="544823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600196" y="321018"/>
            <a:ext cx="678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UV light</a:t>
            </a:r>
            <a:endParaRPr lang="en-US" sz="1200" dirty="0"/>
          </a:p>
        </p:txBody>
      </p:sp>
      <p:grpSp>
        <p:nvGrpSpPr>
          <p:cNvPr id="35" name="Group 34"/>
          <p:cNvGrpSpPr/>
          <p:nvPr/>
        </p:nvGrpSpPr>
        <p:grpSpPr>
          <a:xfrm rot="567475">
            <a:off x="2016868" y="389088"/>
            <a:ext cx="129752" cy="286208"/>
            <a:chOff x="1602253" y="1821846"/>
            <a:chExt cx="129752" cy="286208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1602253" y="1821846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1621653" y="1893398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660453" y="2036502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641053" y="1964950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1559818" y="804107"/>
            <a:ext cx="1088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Bond Breaking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1" name="Curved Left Arrow 40"/>
          <p:cNvSpPr/>
          <p:nvPr/>
        </p:nvSpPr>
        <p:spPr>
          <a:xfrm rot="16200000">
            <a:off x="2149156" y="407083"/>
            <a:ext cx="65249" cy="1127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Curved Left Arrow 41"/>
          <p:cNvSpPr/>
          <p:nvPr/>
        </p:nvSpPr>
        <p:spPr>
          <a:xfrm rot="5400000" flipH="1">
            <a:off x="1943673" y="408234"/>
            <a:ext cx="65249" cy="1127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1646192" y="1493464"/>
            <a:ext cx="4026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Cl</a:t>
            </a:r>
            <a:endParaRPr lang="en-US" altLang="en-US" sz="1800" dirty="0"/>
          </a:p>
        </p:txBody>
      </p:sp>
      <p:sp>
        <p:nvSpPr>
          <p:cNvPr id="44" name="Oval 100"/>
          <p:cNvSpPr>
            <a:spLocks noChangeArrowheads="1"/>
          </p:cNvSpPr>
          <p:nvPr/>
        </p:nvSpPr>
        <p:spPr bwMode="auto">
          <a:xfrm>
            <a:off x="1652542" y="1607764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5" name="Oval 101"/>
          <p:cNvSpPr>
            <a:spLocks noChangeArrowheads="1"/>
          </p:cNvSpPr>
          <p:nvPr/>
        </p:nvSpPr>
        <p:spPr bwMode="auto">
          <a:xfrm>
            <a:off x="1652542" y="1698252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6" name="Oval 112"/>
          <p:cNvSpPr>
            <a:spLocks noChangeArrowheads="1"/>
          </p:cNvSpPr>
          <p:nvPr/>
        </p:nvSpPr>
        <p:spPr bwMode="auto">
          <a:xfrm rot="5400000">
            <a:off x="1838280" y="1514101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7" name="Oval 113"/>
          <p:cNvSpPr>
            <a:spLocks noChangeArrowheads="1"/>
          </p:cNvSpPr>
          <p:nvPr/>
        </p:nvSpPr>
        <p:spPr bwMode="auto">
          <a:xfrm rot="5400000">
            <a:off x="1747792" y="1514101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" name="Oval 115"/>
          <p:cNvSpPr>
            <a:spLocks noChangeArrowheads="1"/>
          </p:cNvSpPr>
          <p:nvPr/>
        </p:nvSpPr>
        <p:spPr bwMode="auto">
          <a:xfrm rot="5400000">
            <a:off x="1838280" y="1804614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9" name="Oval 116"/>
          <p:cNvSpPr>
            <a:spLocks noChangeArrowheads="1"/>
          </p:cNvSpPr>
          <p:nvPr/>
        </p:nvSpPr>
        <p:spPr bwMode="auto">
          <a:xfrm rot="5400000">
            <a:off x="1747792" y="1804614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" name="Oval 103"/>
          <p:cNvSpPr>
            <a:spLocks noChangeArrowheads="1"/>
          </p:cNvSpPr>
          <p:nvPr/>
        </p:nvSpPr>
        <p:spPr bwMode="auto">
          <a:xfrm>
            <a:off x="1982922" y="1675233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51" name="Group 1"/>
          <p:cNvGrpSpPr>
            <a:grpSpLocks/>
          </p:cNvGrpSpPr>
          <p:nvPr/>
        </p:nvGrpSpPr>
        <p:grpSpPr bwMode="auto">
          <a:xfrm>
            <a:off x="2570750" y="1019504"/>
            <a:ext cx="1325563" cy="1394686"/>
            <a:chOff x="6032500" y="4884738"/>
            <a:chExt cx="1325563" cy="1394137"/>
          </a:xfrm>
        </p:grpSpPr>
        <p:sp>
          <p:nvSpPr>
            <p:cNvPr id="52" name="Line 554"/>
            <p:cNvSpPr>
              <a:spLocks noChangeShapeType="1"/>
            </p:cNvSpPr>
            <p:nvPr/>
          </p:nvSpPr>
          <p:spPr bwMode="auto">
            <a:xfrm>
              <a:off x="6840538" y="5564188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555"/>
            <p:cNvSpPr>
              <a:spLocks noChangeShapeType="1"/>
            </p:cNvSpPr>
            <p:nvPr/>
          </p:nvSpPr>
          <p:spPr bwMode="auto">
            <a:xfrm>
              <a:off x="6311900" y="5564188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556"/>
            <p:cNvSpPr>
              <a:spLocks noChangeShapeType="1"/>
            </p:cNvSpPr>
            <p:nvPr/>
          </p:nvSpPr>
          <p:spPr bwMode="auto">
            <a:xfrm rot="5400000">
              <a:off x="6564313" y="5287963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557"/>
            <p:cNvSpPr>
              <a:spLocks noChangeShapeType="1"/>
            </p:cNvSpPr>
            <p:nvPr/>
          </p:nvSpPr>
          <p:spPr bwMode="auto">
            <a:xfrm rot="5400000">
              <a:off x="6550025" y="5849938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Text Box 592"/>
            <p:cNvSpPr txBox="1">
              <a:spLocks noChangeArrowheads="1"/>
            </p:cNvSpPr>
            <p:nvPr/>
          </p:nvSpPr>
          <p:spPr bwMode="auto">
            <a:xfrm>
              <a:off x="6508750" y="5370513"/>
              <a:ext cx="349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</a:t>
              </a:r>
            </a:p>
          </p:txBody>
        </p:sp>
        <p:sp>
          <p:nvSpPr>
            <p:cNvPr id="57" name="Text Box 593"/>
            <p:cNvSpPr txBox="1">
              <a:spLocks noChangeArrowheads="1"/>
            </p:cNvSpPr>
            <p:nvPr/>
          </p:nvSpPr>
          <p:spPr bwMode="auto">
            <a:xfrm>
              <a:off x="7008813" y="5375275"/>
              <a:ext cx="349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H</a:t>
              </a:r>
            </a:p>
          </p:txBody>
        </p:sp>
        <p:sp>
          <p:nvSpPr>
            <p:cNvPr id="58" name="Text Box 594"/>
            <p:cNvSpPr txBox="1">
              <a:spLocks noChangeArrowheads="1"/>
            </p:cNvSpPr>
            <p:nvPr/>
          </p:nvSpPr>
          <p:spPr bwMode="auto">
            <a:xfrm>
              <a:off x="6508750" y="4884738"/>
              <a:ext cx="349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59" name="Text Box 595"/>
            <p:cNvSpPr txBox="1">
              <a:spLocks noChangeArrowheads="1"/>
            </p:cNvSpPr>
            <p:nvPr/>
          </p:nvSpPr>
          <p:spPr bwMode="auto">
            <a:xfrm>
              <a:off x="6032500" y="5360988"/>
              <a:ext cx="349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60" name="Text Box 596"/>
            <p:cNvSpPr txBox="1">
              <a:spLocks noChangeArrowheads="1"/>
            </p:cNvSpPr>
            <p:nvPr/>
          </p:nvSpPr>
          <p:spPr bwMode="auto">
            <a:xfrm>
              <a:off x="6364136" y="5909543"/>
              <a:ext cx="4796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 H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 rot="567475">
            <a:off x="2906717" y="1556359"/>
            <a:ext cx="129752" cy="286208"/>
            <a:chOff x="1602253" y="1821846"/>
            <a:chExt cx="129752" cy="28620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1602253" y="1821846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1621653" y="1893398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1660453" y="2036502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641053" y="1964950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Curved Left Arrow 65"/>
          <p:cNvSpPr/>
          <p:nvPr/>
        </p:nvSpPr>
        <p:spPr>
          <a:xfrm rot="5400000" flipH="1">
            <a:off x="2587395" y="1348921"/>
            <a:ext cx="160590" cy="43245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Curved Left Arrow 66"/>
          <p:cNvSpPr/>
          <p:nvPr/>
        </p:nvSpPr>
        <p:spPr>
          <a:xfrm rot="16200000">
            <a:off x="2125797" y="1343912"/>
            <a:ext cx="160590" cy="43245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>
            <a:off x="2058717" y="1706704"/>
            <a:ext cx="572608" cy="0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011292" y="1749638"/>
            <a:ext cx="698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Bond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Forming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70" name="Curved Left Arrow 69"/>
          <p:cNvSpPr/>
          <p:nvPr/>
        </p:nvSpPr>
        <p:spPr>
          <a:xfrm rot="16200000">
            <a:off x="3053173" y="1539367"/>
            <a:ext cx="65249" cy="1127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3879190" y="1688897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4682851" y="1500134"/>
            <a:ext cx="803469" cy="369332"/>
            <a:chOff x="4043761" y="2931353"/>
            <a:chExt cx="803469" cy="369332"/>
          </a:xfrm>
        </p:grpSpPr>
        <p:sp>
          <p:nvSpPr>
            <p:cNvPr id="73" name="TextBox 72"/>
            <p:cNvSpPr txBox="1"/>
            <p:nvPr/>
          </p:nvSpPr>
          <p:spPr>
            <a:xfrm>
              <a:off x="4043761" y="2931353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486234" y="2931353"/>
              <a:ext cx="360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Cl</a:t>
              </a:r>
              <a:endParaRPr lang="en-US" dirty="0"/>
            </a:p>
          </p:txBody>
        </p:sp>
        <p:sp>
          <p:nvSpPr>
            <p:cNvPr id="75" name="Line 554"/>
            <p:cNvSpPr>
              <a:spLocks noChangeShapeType="1"/>
            </p:cNvSpPr>
            <p:nvPr/>
          </p:nvSpPr>
          <p:spPr bwMode="auto">
            <a:xfrm>
              <a:off x="4303340" y="3115639"/>
              <a:ext cx="228600" cy="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" name="Group 75"/>
            <p:cNvGrpSpPr/>
            <p:nvPr/>
          </p:nvGrpSpPr>
          <p:grpSpPr>
            <a:xfrm rot="10800000">
              <a:off x="4596550" y="2946279"/>
              <a:ext cx="231776" cy="336550"/>
              <a:chOff x="2832851" y="1493446"/>
              <a:chExt cx="231776" cy="336550"/>
            </a:xfrm>
          </p:grpSpPr>
          <p:sp>
            <p:nvSpPr>
              <p:cNvPr id="77" name="Oval 100"/>
              <p:cNvSpPr>
                <a:spLocks noChangeArrowheads="1"/>
              </p:cNvSpPr>
              <p:nvPr/>
            </p:nvSpPr>
            <p:spPr bwMode="auto">
              <a:xfrm>
                <a:off x="2832851" y="1587109"/>
                <a:ext cx="46037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8" name="Oval 101"/>
              <p:cNvSpPr>
                <a:spLocks noChangeArrowheads="1"/>
              </p:cNvSpPr>
              <p:nvPr/>
            </p:nvSpPr>
            <p:spPr bwMode="auto">
              <a:xfrm>
                <a:off x="2832851" y="1677597"/>
                <a:ext cx="46037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9" name="Oval 112"/>
              <p:cNvSpPr>
                <a:spLocks noChangeArrowheads="1"/>
              </p:cNvSpPr>
              <p:nvPr/>
            </p:nvSpPr>
            <p:spPr bwMode="auto">
              <a:xfrm rot="5400000">
                <a:off x="3018589" y="1493446"/>
                <a:ext cx="46038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0" name="Oval 113"/>
              <p:cNvSpPr>
                <a:spLocks noChangeArrowheads="1"/>
              </p:cNvSpPr>
              <p:nvPr/>
            </p:nvSpPr>
            <p:spPr bwMode="auto">
              <a:xfrm rot="5400000">
                <a:off x="2928101" y="1493446"/>
                <a:ext cx="46038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1" name="Oval 115"/>
              <p:cNvSpPr>
                <a:spLocks noChangeArrowheads="1"/>
              </p:cNvSpPr>
              <p:nvPr/>
            </p:nvSpPr>
            <p:spPr bwMode="auto">
              <a:xfrm rot="5400000">
                <a:off x="3018589" y="1783959"/>
                <a:ext cx="46037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" name="Oval 116"/>
              <p:cNvSpPr>
                <a:spLocks noChangeArrowheads="1"/>
              </p:cNvSpPr>
              <p:nvPr/>
            </p:nvSpPr>
            <p:spPr bwMode="auto">
              <a:xfrm rot="5400000">
                <a:off x="2928101" y="1783959"/>
                <a:ext cx="46037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5950531" y="1023928"/>
            <a:ext cx="993927" cy="1394686"/>
            <a:chOff x="5977309" y="2107344"/>
            <a:chExt cx="993927" cy="1394686"/>
          </a:xfrm>
        </p:grpSpPr>
        <p:grpSp>
          <p:nvGrpSpPr>
            <p:cNvPr id="84" name="Group 1"/>
            <p:cNvGrpSpPr>
              <a:grpSpLocks/>
            </p:cNvGrpSpPr>
            <p:nvPr/>
          </p:nvGrpSpPr>
          <p:grpSpPr bwMode="auto">
            <a:xfrm>
              <a:off x="5977309" y="2107344"/>
              <a:ext cx="993927" cy="1394686"/>
              <a:chOff x="6364136" y="4884738"/>
              <a:chExt cx="993927" cy="1394137"/>
            </a:xfrm>
          </p:grpSpPr>
          <p:sp>
            <p:nvSpPr>
              <p:cNvPr id="86" name="Line 554"/>
              <p:cNvSpPr>
                <a:spLocks noChangeShapeType="1"/>
              </p:cNvSpPr>
              <p:nvPr/>
            </p:nvSpPr>
            <p:spPr bwMode="auto">
              <a:xfrm>
                <a:off x="6840538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90" name="Text Box 593"/>
              <p:cNvSpPr txBox="1">
                <a:spLocks noChangeArrowheads="1"/>
              </p:cNvSpPr>
              <p:nvPr/>
            </p:nvSpPr>
            <p:spPr bwMode="auto">
              <a:xfrm>
                <a:off x="7008813" y="5375275"/>
                <a:ext cx="3492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91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92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  <p:sp>
          <p:nvSpPr>
            <p:cNvPr id="85" name="Oval 101"/>
            <p:cNvSpPr>
              <a:spLocks noChangeArrowheads="1"/>
            </p:cNvSpPr>
            <p:nvPr/>
          </p:nvSpPr>
          <p:spPr bwMode="auto">
            <a:xfrm rot="10800000">
              <a:off x="6106047" y="275371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5615677" y="14934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grpSp>
        <p:nvGrpSpPr>
          <p:cNvPr id="94" name="Group 1"/>
          <p:cNvGrpSpPr>
            <a:grpSpLocks/>
          </p:cNvGrpSpPr>
          <p:nvPr/>
        </p:nvGrpSpPr>
        <p:grpSpPr bwMode="auto">
          <a:xfrm>
            <a:off x="2516150" y="2461993"/>
            <a:ext cx="993927" cy="1394686"/>
            <a:chOff x="6364136" y="4884738"/>
            <a:chExt cx="993927" cy="1394137"/>
          </a:xfrm>
        </p:grpSpPr>
        <p:sp>
          <p:nvSpPr>
            <p:cNvPr id="95" name="Line 554"/>
            <p:cNvSpPr>
              <a:spLocks noChangeShapeType="1"/>
            </p:cNvSpPr>
            <p:nvPr/>
          </p:nvSpPr>
          <p:spPr bwMode="auto">
            <a:xfrm>
              <a:off x="6840538" y="5564188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556"/>
            <p:cNvSpPr>
              <a:spLocks noChangeShapeType="1"/>
            </p:cNvSpPr>
            <p:nvPr/>
          </p:nvSpPr>
          <p:spPr bwMode="auto">
            <a:xfrm rot="5400000">
              <a:off x="6564313" y="5287963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Line 557"/>
            <p:cNvSpPr>
              <a:spLocks noChangeShapeType="1"/>
            </p:cNvSpPr>
            <p:nvPr/>
          </p:nvSpPr>
          <p:spPr bwMode="auto">
            <a:xfrm rot="5400000">
              <a:off x="6550025" y="5849938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Text Box 592"/>
            <p:cNvSpPr txBox="1">
              <a:spLocks noChangeArrowheads="1"/>
            </p:cNvSpPr>
            <p:nvPr/>
          </p:nvSpPr>
          <p:spPr bwMode="auto">
            <a:xfrm>
              <a:off x="6508750" y="5370513"/>
              <a:ext cx="349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</a:t>
              </a:r>
            </a:p>
          </p:txBody>
        </p:sp>
        <p:sp>
          <p:nvSpPr>
            <p:cNvPr id="99" name="Text Box 593"/>
            <p:cNvSpPr txBox="1">
              <a:spLocks noChangeArrowheads="1"/>
            </p:cNvSpPr>
            <p:nvPr/>
          </p:nvSpPr>
          <p:spPr bwMode="auto">
            <a:xfrm>
              <a:off x="7008813" y="5375275"/>
              <a:ext cx="349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100" name="Text Box 594"/>
            <p:cNvSpPr txBox="1">
              <a:spLocks noChangeArrowheads="1"/>
            </p:cNvSpPr>
            <p:nvPr/>
          </p:nvSpPr>
          <p:spPr bwMode="auto">
            <a:xfrm>
              <a:off x="6508750" y="4884738"/>
              <a:ext cx="349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101" name="Text Box 596"/>
            <p:cNvSpPr txBox="1">
              <a:spLocks noChangeArrowheads="1"/>
            </p:cNvSpPr>
            <p:nvPr/>
          </p:nvSpPr>
          <p:spPr bwMode="auto">
            <a:xfrm>
              <a:off x="6364136" y="5909543"/>
              <a:ext cx="4796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 H</a:t>
              </a:r>
            </a:p>
          </p:txBody>
        </p:sp>
      </p:grpSp>
      <p:sp>
        <p:nvSpPr>
          <p:cNvPr id="102" name="Oval 101"/>
          <p:cNvSpPr>
            <a:spLocks noChangeArrowheads="1"/>
          </p:cNvSpPr>
          <p:nvPr/>
        </p:nvSpPr>
        <p:spPr bwMode="auto">
          <a:xfrm rot="10800000">
            <a:off x="2644888" y="3108368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03" name="Group 102"/>
          <p:cNvGrpSpPr/>
          <p:nvPr/>
        </p:nvGrpSpPr>
        <p:grpSpPr>
          <a:xfrm>
            <a:off x="1596158" y="2923146"/>
            <a:ext cx="402674" cy="369332"/>
            <a:chOff x="831629" y="2996379"/>
            <a:chExt cx="402674" cy="369332"/>
          </a:xfrm>
        </p:grpSpPr>
        <p:sp>
          <p:nvSpPr>
            <p:cNvPr id="104" name="Text Box 88"/>
            <p:cNvSpPr txBox="1">
              <a:spLocks noChangeArrowheads="1"/>
            </p:cNvSpPr>
            <p:nvPr/>
          </p:nvSpPr>
          <p:spPr bwMode="auto">
            <a:xfrm>
              <a:off x="831629" y="2996379"/>
              <a:ext cx="402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Cl</a:t>
              </a:r>
              <a:endParaRPr lang="en-US" altLang="en-US" sz="1800" dirty="0"/>
            </a:p>
          </p:txBody>
        </p:sp>
        <p:sp>
          <p:nvSpPr>
            <p:cNvPr id="105" name="Oval 100"/>
            <p:cNvSpPr>
              <a:spLocks noChangeArrowheads="1"/>
            </p:cNvSpPr>
            <p:nvPr/>
          </p:nvSpPr>
          <p:spPr bwMode="auto">
            <a:xfrm>
              <a:off x="837979" y="311067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6" name="Oval 101"/>
            <p:cNvSpPr>
              <a:spLocks noChangeArrowheads="1"/>
            </p:cNvSpPr>
            <p:nvPr/>
          </p:nvSpPr>
          <p:spPr bwMode="auto">
            <a:xfrm>
              <a:off x="837979" y="3201167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7" name="Oval 112"/>
            <p:cNvSpPr>
              <a:spLocks noChangeArrowheads="1"/>
            </p:cNvSpPr>
            <p:nvPr/>
          </p:nvSpPr>
          <p:spPr bwMode="auto">
            <a:xfrm rot="5400000">
              <a:off x="1023717" y="3017016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8" name="Oval 113"/>
            <p:cNvSpPr>
              <a:spLocks noChangeArrowheads="1"/>
            </p:cNvSpPr>
            <p:nvPr/>
          </p:nvSpPr>
          <p:spPr bwMode="auto">
            <a:xfrm rot="5400000">
              <a:off x="933229" y="3017016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9" name="Oval 115"/>
            <p:cNvSpPr>
              <a:spLocks noChangeArrowheads="1"/>
            </p:cNvSpPr>
            <p:nvPr/>
          </p:nvSpPr>
          <p:spPr bwMode="auto">
            <a:xfrm rot="5400000">
              <a:off x="1023717" y="330752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0" name="Oval 116"/>
            <p:cNvSpPr>
              <a:spLocks noChangeArrowheads="1"/>
            </p:cNvSpPr>
            <p:nvPr/>
          </p:nvSpPr>
          <p:spPr bwMode="auto">
            <a:xfrm rot="5400000">
              <a:off x="933229" y="330752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1" name="Oval 103"/>
            <p:cNvSpPr>
              <a:spLocks noChangeArrowheads="1"/>
            </p:cNvSpPr>
            <p:nvPr/>
          </p:nvSpPr>
          <p:spPr bwMode="auto">
            <a:xfrm>
              <a:off x="1168359" y="3178148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12" name="Curved Left Arrow 111"/>
          <p:cNvSpPr/>
          <p:nvPr/>
        </p:nvSpPr>
        <p:spPr>
          <a:xfrm rot="5400000" flipH="1">
            <a:off x="2430753" y="2797037"/>
            <a:ext cx="160590" cy="3479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rot="16200000">
            <a:off x="2039067" y="2804940"/>
            <a:ext cx="160590" cy="32216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>
            <a:off x="2027130" y="3112589"/>
            <a:ext cx="572608" cy="0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018373" y="3104619"/>
            <a:ext cx="698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Bond 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Forming</a:t>
            </a:r>
            <a:endParaRPr lang="en-US" sz="1200" dirty="0">
              <a:solidFill>
                <a:srgbClr val="00B050"/>
              </a:solidFill>
            </a:endParaRPr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3510077" y="3125396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7" name="Group 1"/>
          <p:cNvGrpSpPr>
            <a:grpSpLocks/>
          </p:cNvGrpSpPr>
          <p:nvPr/>
        </p:nvGrpSpPr>
        <p:grpSpPr bwMode="auto">
          <a:xfrm>
            <a:off x="4310010" y="2453610"/>
            <a:ext cx="1372737" cy="1394686"/>
            <a:chOff x="5985326" y="4884738"/>
            <a:chExt cx="1372737" cy="1394137"/>
          </a:xfrm>
        </p:grpSpPr>
        <p:sp>
          <p:nvSpPr>
            <p:cNvPr id="118" name="Line 554"/>
            <p:cNvSpPr>
              <a:spLocks noChangeShapeType="1"/>
            </p:cNvSpPr>
            <p:nvPr/>
          </p:nvSpPr>
          <p:spPr bwMode="auto">
            <a:xfrm>
              <a:off x="6840538" y="5564188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555"/>
            <p:cNvSpPr>
              <a:spLocks noChangeShapeType="1"/>
            </p:cNvSpPr>
            <p:nvPr/>
          </p:nvSpPr>
          <p:spPr bwMode="auto">
            <a:xfrm>
              <a:off x="6311900" y="5564188"/>
              <a:ext cx="228600" cy="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556"/>
            <p:cNvSpPr>
              <a:spLocks noChangeShapeType="1"/>
            </p:cNvSpPr>
            <p:nvPr/>
          </p:nvSpPr>
          <p:spPr bwMode="auto">
            <a:xfrm rot="5400000">
              <a:off x="6564313" y="5287963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557"/>
            <p:cNvSpPr>
              <a:spLocks noChangeShapeType="1"/>
            </p:cNvSpPr>
            <p:nvPr/>
          </p:nvSpPr>
          <p:spPr bwMode="auto">
            <a:xfrm rot="5400000">
              <a:off x="6550025" y="5849938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Text Box 592"/>
            <p:cNvSpPr txBox="1">
              <a:spLocks noChangeArrowheads="1"/>
            </p:cNvSpPr>
            <p:nvPr/>
          </p:nvSpPr>
          <p:spPr bwMode="auto">
            <a:xfrm>
              <a:off x="6508750" y="5370513"/>
              <a:ext cx="349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</a:t>
              </a:r>
            </a:p>
          </p:txBody>
        </p:sp>
        <p:sp>
          <p:nvSpPr>
            <p:cNvPr id="123" name="Text Box 593"/>
            <p:cNvSpPr txBox="1">
              <a:spLocks noChangeArrowheads="1"/>
            </p:cNvSpPr>
            <p:nvPr/>
          </p:nvSpPr>
          <p:spPr bwMode="auto">
            <a:xfrm>
              <a:off x="7008813" y="5375275"/>
              <a:ext cx="349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H</a:t>
              </a:r>
            </a:p>
          </p:txBody>
        </p:sp>
        <p:sp>
          <p:nvSpPr>
            <p:cNvPr id="124" name="Text Box 594"/>
            <p:cNvSpPr txBox="1">
              <a:spLocks noChangeArrowheads="1"/>
            </p:cNvSpPr>
            <p:nvPr/>
          </p:nvSpPr>
          <p:spPr bwMode="auto">
            <a:xfrm>
              <a:off x="6508750" y="4884738"/>
              <a:ext cx="349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125" name="Text Box 595"/>
            <p:cNvSpPr txBox="1">
              <a:spLocks noChangeArrowheads="1"/>
            </p:cNvSpPr>
            <p:nvPr/>
          </p:nvSpPr>
          <p:spPr bwMode="auto">
            <a:xfrm>
              <a:off x="5985326" y="5370513"/>
              <a:ext cx="402674" cy="369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Cl</a:t>
              </a:r>
              <a:endParaRPr lang="en-US" altLang="en-US" sz="1800" dirty="0"/>
            </a:p>
          </p:txBody>
        </p:sp>
        <p:sp>
          <p:nvSpPr>
            <p:cNvPr id="126" name="Text Box 596"/>
            <p:cNvSpPr txBox="1">
              <a:spLocks noChangeArrowheads="1"/>
            </p:cNvSpPr>
            <p:nvPr/>
          </p:nvSpPr>
          <p:spPr bwMode="auto">
            <a:xfrm>
              <a:off x="6364136" y="5909543"/>
              <a:ext cx="4796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 H</a:t>
              </a: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4348759" y="2939576"/>
            <a:ext cx="238126" cy="369332"/>
            <a:chOff x="831629" y="2996379"/>
            <a:chExt cx="238126" cy="369332"/>
          </a:xfrm>
        </p:grpSpPr>
        <p:sp>
          <p:nvSpPr>
            <p:cNvPr id="128" name="Text Box 88"/>
            <p:cNvSpPr txBox="1">
              <a:spLocks noChangeArrowheads="1"/>
            </p:cNvSpPr>
            <p:nvPr/>
          </p:nvSpPr>
          <p:spPr bwMode="auto">
            <a:xfrm>
              <a:off x="831629" y="2996379"/>
              <a:ext cx="1847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129" name="Oval 100"/>
            <p:cNvSpPr>
              <a:spLocks noChangeArrowheads="1"/>
            </p:cNvSpPr>
            <p:nvPr/>
          </p:nvSpPr>
          <p:spPr bwMode="auto">
            <a:xfrm>
              <a:off x="837979" y="311067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0" name="Oval 101"/>
            <p:cNvSpPr>
              <a:spLocks noChangeArrowheads="1"/>
            </p:cNvSpPr>
            <p:nvPr/>
          </p:nvSpPr>
          <p:spPr bwMode="auto">
            <a:xfrm>
              <a:off x="837979" y="3201167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1" name="Oval 112"/>
            <p:cNvSpPr>
              <a:spLocks noChangeArrowheads="1"/>
            </p:cNvSpPr>
            <p:nvPr/>
          </p:nvSpPr>
          <p:spPr bwMode="auto">
            <a:xfrm rot="5400000">
              <a:off x="1023717" y="3017016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2" name="Oval 113"/>
            <p:cNvSpPr>
              <a:spLocks noChangeArrowheads="1"/>
            </p:cNvSpPr>
            <p:nvPr/>
          </p:nvSpPr>
          <p:spPr bwMode="auto">
            <a:xfrm rot="5400000">
              <a:off x="933229" y="3017016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" name="Oval 115"/>
            <p:cNvSpPr>
              <a:spLocks noChangeArrowheads="1"/>
            </p:cNvSpPr>
            <p:nvPr/>
          </p:nvSpPr>
          <p:spPr bwMode="auto">
            <a:xfrm rot="5400000">
              <a:off x="1023717" y="330752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4" name="Oval 116"/>
            <p:cNvSpPr>
              <a:spLocks noChangeArrowheads="1"/>
            </p:cNvSpPr>
            <p:nvPr/>
          </p:nvSpPr>
          <p:spPr bwMode="auto">
            <a:xfrm rot="5400000">
              <a:off x="933229" y="330752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1592304" y="4126855"/>
            <a:ext cx="402674" cy="369332"/>
            <a:chOff x="831629" y="2996379"/>
            <a:chExt cx="402674" cy="369332"/>
          </a:xfrm>
        </p:grpSpPr>
        <p:sp>
          <p:nvSpPr>
            <p:cNvPr id="136" name="Text Box 88"/>
            <p:cNvSpPr txBox="1">
              <a:spLocks noChangeArrowheads="1"/>
            </p:cNvSpPr>
            <p:nvPr/>
          </p:nvSpPr>
          <p:spPr bwMode="auto">
            <a:xfrm>
              <a:off x="831629" y="2996379"/>
              <a:ext cx="402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Cl</a:t>
              </a:r>
              <a:endParaRPr lang="en-US" altLang="en-US" sz="1800" dirty="0"/>
            </a:p>
          </p:txBody>
        </p:sp>
        <p:sp>
          <p:nvSpPr>
            <p:cNvPr id="137" name="Oval 100"/>
            <p:cNvSpPr>
              <a:spLocks noChangeArrowheads="1"/>
            </p:cNvSpPr>
            <p:nvPr/>
          </p:nvSpPr>
          <p:spPr bwMode="auto">
            <a:xfrm>
              <a:off x="837979" y="311067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8" name="Oval 101"/>
            <p:cNvSpPr>
              <a:spLocks noChangeArrowheads="1"/>
            </p:cNvSpPr>
            <p:nvPr/>
          </p:nvSpPr>
          <p:spPr bwMode="auto">
            <a:xfrm>
              <a:off x="837979" y="3201167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9" name="Oval 112"/>
            <p:cNvSpPr>
              <a:spLocks noChangeArrowheads="1"/>
            </p:cNvSpPr>
            <p:nvPr/>
          </p:nvSpPr>
          <p:spPr bwMode="auto">
            <a:xfrm rot="5400000">
              <a:off x="1023717" y="3017016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0" name="Oval 113"/>
            <p:cNvSpPr>
              <a:spLocks noChangeArrowheads="1"/>
            </p:cNvSpPr>
            <p:nvPr/>
          </p:nvSpPr>
          <p:spPr bwMode="auto">
            <a:xfrm rot="5400000">
              <a:off x="933229" y="3017016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1" name="Oval 115"/>
            <p:cNvSpPr>
              <a:spLocks noChangeArrowheads="1"/>
            </p:cNvSpPr>
            <p:nvPr/>
          </p:nvSpPr>
          <p:spPr bwMode="auto">
            <a:xfrm rot="5400000">
              <a:off x="1023717" y="330752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2" name="Oval 116"/>
            <p:cNvSpPr>
              <a:spLocks noChangeArrowheads="1"/>
            </p:cNvSpPr>
            <p:nvPr/>
          </p:nvSpPr>
          <p:spPr bwMode="auto">
            <a:xfrm rot="5400000">
              <a:off x="933229" y="330752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" name="Oval 103"/>
            <p:cNvSpPr>
              <a:spLocks noChangeArrowheads="1"/>
            </p:cNvSpPr>
            <p:nvPr/>
          </p:nvSpPr>
          <p:spPr bwMode="auto">
            <a:xfrm>
              <a:off x="1168359" y="3178148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581723" y="4153566"/>
            <a:ext cx="402674" cy="369332"/>
            <a:chOff x="831629" y="2996379"/>
            <a:chExt cx="402674" cy="369332"/>
          </a:xfrm>
        </p:grpSpPr>
        <p:sp>
          <p:nvSpPr>
            <p:cNvPr id="145" name="Text Box 88"/>
            <p:cNvSpPr txBox="1">
              <a:spLocks noChangeArrowheads="1"/>
            </p:cNvSpPr>
            <p:nvPr/>
          </p:nvSpPr>
          <p:spPr bwMode="auto">
            <a:xfrm>
              <a:off x="831629" y="2996379"/>
              <a:ext cx="402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Cl</a:t>
              </a:r>
              <a:endParaRPr lang="en-US" altLang="en-US" sz="1800" dirty="0"/>
            </a:p>
          </p:txBody>
        </p:sp>
        <p:sp>
          <p:nvSpPr>
            <p:cNvPr id="146" name="Oval 100"/>
            <p:cNvSpPr>
              <a:spLocks noChangeArrowheads="1"/>
            </p:cNvSpPr>
            <p:nvPr/>
          </p:nvSpPr>
          <p:spPr bwMode="auto">
            <a:xfrm>
              <a:off x="1155820" y="3118572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7" name="Oval 101"/>
            <p:cNvSpPr>
              <a:spLocks noChangeArrowheads="1"/>
            </p:cNvSpPr>
            <p:nvPr/>
          </p:nvSpPr>
          <p:spPr bwMode="auto">
            <a:xfrm>
              <a:off x="877347" y="3150807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8" name="Oval 112"/>
            <p:cNvSpPr>
              <a:spLocks noChangeArrowheads="1"/>
            </p:cNvSpPr>
            <p:nvPr/>
          </p:nvSpPr>
          <p:spPr bwMode="auto">
            <a:xfrm rot="5400000">
              <a:off x="1023717" y="3017016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9" name="Oval 113"/>
            <p:cNvSpPr>
              <a:spLocks noChangeArrowheads="1"/>
            </p:cNvSpPr>
            <p:nvPr/>
          </p:nvSpPr>
          <p:spPr bwMode="auto">
            <a:xfrm rot="5400000">
              <a:off x="933229" y="3017016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0" name="Oval 115"/>
            <p:cNvSpPr>
              <a:spLocks noChangeArrowheads="1"/>
            </p:cNvSpPr>
            <p:nvPr/>
          </p:nvSpPr>
          <p:spPr bwMode="auto">
            <a:xfrm rot="5400000">
              <a:off x="1023717" y="330752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1" name="Oval 116"/>
            <p:cNvSpPr>
              <a:spLocks noChangeArrowheads="1"/>
            </p:cNvSpPr>
            <p:nvPr/>
          </p:nvSpPr>
          <p:spPr bwMode="auto">
            <a:xfrm rot="5400000">
              <a:off x="933229" y="330752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2" name="Oval 103"/>
            <p:cNvSpPr>
              <a:spLocks noChangeArrowheads="1"/>
            </p:cNvSpPr>
            <p:nvPr/>
          </p:nvSpPr>
          <p:spPr bwMode="auto">
            <a:xfrm>
              <a:off x="1163290" y="3192438"/>
              <a:ext cx="46038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53" name="Curved Left Arrow 152"/>
          <p:cNvSpPr/>
          <p:nvPr/>
        </p:nvSpPr>
        <p:spPr>
          <a:xfrm rot="5400000" flipH="1">
            <a:off x="2409192" y="4031197"/>
            <a:ext cx="160590" cy="3479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4" name="Curved Left Arrow 153"/>
          <p:cNvSpPr/>
          <p:nvPr/>
        </p:nvSpPr>
        <p:spPr>
          <a:xfrm rot="16200000">
            <a:off x="2017506" y="4039100"/>
            <a:ext cx="160590" cy="32216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980749" y="4333223"/>
            <a:ext cx="698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Bond 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Forming</a:t>
            </a:r>
            <a:endParaRPr lang="en-US" sz="1200" dirty="0">
              <a:solidFill>
                <a:srgbClr val="00B050"/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>
            <a:off x="2014884" y="4327040"/>
            <a:ext cx="572608" cy="0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3134092" y="4321797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8" name="Group 157"/>
          <p:cNvGrpSpPr/>
          <p:nvPr/>
        </p:nvGrpSpPr>
        <p:grpSpPr>
          <a:xfrm>
            <a:off x="3953578" y="4136732"/>
            <a:ext cx="850215" cy="377264"/>
            <a:chOff x="3539428" y="5967004"/>
            <a:chExt cx="850215" cy="377264"/>
          </a:xfrm>
        </p:grpSpPr>
        <p:grpSp>
          <p:nvGrpSpPr>
            <p:cNvPr id="159" name="Group 158"/>
            <p:cNvGrpSpPr/>
            <p:nvPr/>
          </p:nvGrpSpPr>
          <p:grpSpPr>
            <a:xfrm>
              <a:off x="3867867" y="5974936"/>
              <a:ext cx="521776" cy="369332"/>
              <a:chOff x="4325454" y="2931353"/>
              <a:chExt cx="521776" cy="369332"/>
            </a:xfrm>
          </p:grpSpPr>
          <p:sp>
            <p:nvSpPr>
              <p:cNvPr id="168" name="TextBox 167"/>
              <p:cNvSpPr txBox="1"/>
              <p:nvPr/>
            </p:nvSpPr>
            <p:spPr>
              <a:xfrm>
                <a:off x="4486234" y="2931353"/>
                <a:ext cx="360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Cl</a:t>
                </a:r>
                <a:endParaRPr lang="en-US" dirty="0"/>
              </a:p>
            </p:txBody>
          </p:sp>
          <p:sp>
            <p:nvSpPr>
              <p:cNvPr id="169" name="Line 554"/>
              <p:cNvSpPr>
                <a:spLocks noChangeShapeType="1"/>
              </p:cNvSpPr>
              <p:nvPr/>
            </p:nvSpPr>
            <p:spPr bwMode="auto">
              <a:xfrm>
                <a:off x="4325454" y="3108087"/>
                <a:ext cx="228600" cy="0"/>
              </a:xfrm>
              <a:prstGeom prst="line">
                <a:avLst/>
              </a:prstGeom>
              <a:noFill/>
              <a:ln w="25400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0" name="Group 169"/>
              <p:cNvGrpSpPr/>
              <p:nvPr/>
            </p:nvGrpSpPr>
            <p:grpSpPr>
              <a:xfrm rot="10800000">
                <a:off x="4596550" y="2946279"/>
                <a:ext cx="231776" cy="336550"/>
                <a:chOff x="2832851" y="1493446"/>
                <a:chExt cx="231776" cy="336550"/>
              </a:xfrm>
            </p:grpSpPr>
            <p:sp>
              <p:nvSpPr>
                <p:cNvPr id="171" name="Oval 100"/>
                <p:cNvSpPr>
                  <a:spLocks noChangeArrowheads="1"/>
                </p:cNvSpPr>
                <p:nvPr/>
              </p:nvSpPr>
              <p:spPr bwMode="auto">
                <a:xfrm>
                  <a:off x="2832851" y="1587109"/>
                  <a:ext cx="46037" cy="4603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72" name="Oval 101"/>
                <p:cNvSpPr>
                  <a:spLocks noChangeArrowheads="1"/>
                </p:cNvSpPr>
                <p:nvPr/>
              </p:nvSpPr>
              <p:spPr bwMode="auto">
                <a:xfrm>
                  <a:off x="2832851" y="1677597"/>
                  <a:ext cx="46037" cy="4603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73" name="Oval 112"/>
                <p:cNvSpPr>
                  <a:spLocks noChangeArrowheads="1"/>
                </p:cNvSpPr>
                <p:nvPr/>
              </p:nvSpPr>
              <p:spPr bwMode="auto">
                <a:xfrm rot="5400000">
                  <a:off x="3018589" y="1493446"/>
                  <a:ext cx="46038" cy="4603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74" name="Oval 113"/>
                <p:cNvSpPr>
                  <a:spLocks noChangeArrowheads="1"/>
                </p:cNvSpPr>
                <p:nvPr/>
              </p:nvSpPr>
              <p:spPr bwMode="auto">
                <a:xfrm rot="5400000">
                  <a:off x="2928101" y="1493446"/>
                  <a:ext cx="46038" cy="4603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75" name="Oval 115"/>
                <p:cNvSpPr>
                  <a:spLocks noChangeArrowheads="1"/>
                </p:cNvSpPr>
                <p:nvPr/>
              </p:nvSpPr>
              <p:spPr bwMode="auto">
                <a:xfrm rot="5400000">
                  <a:off x="3018589" y="1783959"/>
                  <a:ext cx="46037" cy="4603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76" name="Oval 116"/>
                <p:cNvSpPr>
                  <a:spLocks noChangeArrowheads="1"/>
                </p:cNvSpPr>
                <p:nvPr/>
              </p:nvSpPr>
              <p:spPr bwMode="auto">
                <a:xfrm rot="5400000">
                  <a:off x="2928101" y="1783959"/>
                  <a:ext cx="46037" cy="4603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60" name="Group 159"/>
            <p:cNvGrpSpPr/>
            <p:nvPr/>
          </p:nvGrpSpPr>
          <p:grpSpPr>
            <a:xfrm>
              <a:off x="3539428" y="5967004"/>
              <a:ext cx="402674" cy="369332"/>
              <a:chOff x="831629" y="2996379"/>
              <a:chExt cx="402674" cy="369332"/>
            </a:xfrm>
          </p:grpSpPr>
          <p:sp>
            <p:nvSpPr>
              <p:cNvPr id="161" name="Text Box 88"/>
              <p:cNvSpPr txBox="1">
                <a:spLocks noChangeArrowheads="1"/>
              </p:cNvSpPr>
              <p:nvPr/>
            </p:nvSpPr>
            <p:spPr bwMode="auto">
              <a:xfrm>
                <a:off x="831629" y="2996379"/>
                <a:ext cx="40267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 smtClean="0"/>
                  <a:t>Cl</a:t>
                </a:r>
                <a:endParaRPr lang="en-US" altLang="en-US" sz="1800" dirty="0"/>
              </a:p>
            </p:txBody>
          </p:sp>
          <p:sp>
            <p:nvSpPr>
              <p:cNvPr id="162" name="Oval 100"/>
              <p:cNvSpPr>
                <a:spLocks noChangeArrowheads="1"/>
              </p:cNvSpPr>
              <p:nvPr/>
            </p:nvSpPr>
            <p:spPr bwMode="auto">
              <a:xfrm>
                <a:off x="837979" y="3110679"/>
                <a:ext cx="46037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3" name="Oval 101"/>
              <p:cNvSpPr>
                <a:spLocks noChangeArrowheads="1"/>
              </p:cNvSpPr>
              <p:nvPr/>
            </p:nvSpPr>
            <p:spPr bwMode="auto">
              <a:xfrm>
                <a:off x="837979" y="3201167"/>
                <a:ext cx="46037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" name="Oval 112"/>
              <p:cNvSpPr>
                <a:spLocks noChangeArrowheads="1"/>
              </p:cNvSpPr>
              <p:nvPr/>
            </p:nvSpPr>
            <p:spPr bwMode="auto">
              <a:xfrm rot="5400000">
                <a:off x="1023717" y="3017016"/>
                <a:ext cx="46038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5" name="Oval 113"/>
              <p:cNvSpPr>
                <a:spLocks noChangeArrowheads="1"/>
              </p:cNvSpPr>
              <p:nvPr/>
            </p:nvSpPr>
            <p:spPr bwMode="auto">
              <a:xfrm rot="5400000">
                <a:off x="933229" y="3017016"/>
                <a:ext cx="46038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6" name="Oval 115"/>
              <p:cNvSpPr>
                <a:spLocks noChangeArrowheads="1"/>
              </p:cNvSpPr>
              <p:nvPr/>
            </p:nvSpPr>
            <p:spPr bwMode="auto">
              <a:xfrm rot="5400000">
                <a:off x="1023717" y="3307529"/>
                <a:ext cx="46037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7" name="Oval 116"/>
              <p:cNvSpPr>
                <a:spLocks noChangeArrowheads="1"/>
              </p:cNvSpPr>
              <p:nvPr/>
            </p:nvSpPr>
            <p:spPr bwMode="auto">
              <a:xfrm rot="5400000">
                <a:off x="933229" y="3307529"/>
                <a:ext cx="46037" cy="460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177" name="TextBox 176"/>
          <p:cNvSpPr txBox="1"/>
          <p:nvPr/>
        </p:nvSpPr>
        <p:spPr>
          <a:xfrm>
            <a:off x="188125" y="359670"/>
            <a:ext cx="10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Initiation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100512" y="1492863"/>
            <a:ext cx="13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Propagation</a:t>
            </a:r>
            <a:endParaRPr lang="en-US" dirty="0"/>
          </a:p>
        </p:txBody>
      </p:sp>
      <p:sp>
        <p:nvSpPr>
          <p:cNvPr id="179" name="TextBox 178"/>
          <p:cNvSpPr txBox="1"/>
          <p:nvPr/>
        </p:nvSpPr>
        <p:spPr>
          <a:xfrm>
            <a:off x="59069" y="2898818"/>
            <a:ext cx="1312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Termination</a:t>
            </a:r>
          </a:p>
          <a:p>
            <a:pPr algn="ctr"/>
            <a:r>
              <a:rPr lang="en-US" dirty="0" smtClean="0"/>
              <a:t>(3 ways)</a:t>
            </a:r>
            <a:endParaRPr lang="en-US" dirty="0"/>
          </a:p>
        </p:txBody>
      </p:sp>
      <p:grpSp>
        <p:nvGrpSpPr>
          <p:cNvPr id="180" name="Group 179"/>
          <p:cNvGrpSpPr/>
          <p:nvPr/>
        </p:nvGrpSpPr>
        <p:grpSpPr>
          <a:xfrm>
            <a:off x="2479747" y="4974545"/>
            <a:ext cx="993927" cy="1394686"/>
            <a:chOff x="5977309" y="2107344"/>
            <a:chExt cx="993927" cy="1394686"/>
          </a:xfrm>
        </p:grpSpPr>
        <p:grpSp>
          <p:nvGrpSpPr>
            <p:cNvPr id="181" name="Group 1"/>
            <p:cNvGrpSpPr>
              <a:grpSpLocks/>
            </p:cNvGrpSpPr>
            <p:nvPr/>
          </p:nvGrpSpPr>
          <p:grpSpPr bwMode="auto">
            <a:xfrm>
              <a:off x="5977309" y="2107344"/>
              <a:ext cx="993927" cy="1394686"/>
              <a:chOff x="6364136" y="4884738"/>
              <a:chExt cx="993927" cy="1394137"/>
            </a:xfrm>
          </p:grpSpPr>
          <p:sp>
            <p:nvSpPr>
              <p:cNvPr id="183" name="Line 554"/>
              <p:cNvSpPr>
                <a:spLocks noChangeShapeType="1"/>
              </p:cNvSpPr>
              <p:nvPr/>
            </p:nvSpPr>
            <p:spPr bwMode="auto">
              <a:xfrm>
                <a:off x="6840538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187" name="Text Box 593"/>
              <p:cNvSpPr txBox="1">
                <a:spLocks noChangeArrowheads="1"/>
              </p:cNvSpPr>
              <p:nvPr/>
            </p:nvSpPr>
            <p:spPr bwMode="auto">
              <a:xfrm>
                <a:off x="7008813" y="5375275"/>
                <a:ext cx="3492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188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189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  <p:sp>
          <p:nvSpPr>
            <p:cNvPr id="182" name="Oval 101"/>
            <p:cNvSpPr>
              <a:spLocks noChangeArrowheads="1"/>
            </p:cNvSpPr>
            <p:nvPr/>
          </p:nvSpPr>
          <p:spPr bwMode="auto">
            <a:xfrm rot="10800000">
              <a:off x="6106047" y="2753719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1115267" y="4974545"/>
            <a:ext cx="832386" cy="1394686"/>
            <a:chOff x="5477493" y="5058176"/>
            <a:chExt cx="832386" cy="1394686"/>
          </a:xfrm>
        </p:grpSpPr>
        <p:grpSp>
          <p:nvGrpSpPr>
            <p:cNvPr id="191" name="Group 1"/>
            <p:cNvGrpSpPr>
              <a:grpSpLocks/>
            </p:cNvGrpSpPr>
            <p:nvPr/>
          </p:nvGrpSpPr>
          <p:grpSpPr bwMode="auto">
            <a:xfrm>
              <a:off x="5477493" y="5058176"/>
              <a:ext cx="825500" cy="1394686"/>
              <a:chOff x="6032500" y="4884738"/>
              <a:chExt cx="825500" cy="1394137"/>
            </a:xfrm>
          </p:grpSpPr>
          <p:sp>
            <p:nvSpPr>
              <p:cNvPr id="193" name="Line 555"/>
              <p:cNvSpPr>
                <a:spLocks noChangeShapeType="1"/>
              </p:cNvSpPr>
              <p:nvPr/>
            </p:nvSpPr>
            <p:spPr bwMode="auto">
              <a:xfrm>
                <a:off x="6311900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C</a:t>
                </a:r>
              </a:p>
            </p:txBody>
          </p:sp>
          <p:sp>
            <p:nvSpPr>
              <p:cNvPr id="197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198" name="Text Box 595"/>
              <p:cNvSpPr txBox="1">
                <a:spLocks noChangeArrowheads="1"/>
              </p:cNvSpPr>
              <p:nvPr/>
            </p:nvSpPr>
            <p:spPr bwMode="auto">
              <a:xfrm>
                <a:off x="6032500" y="536098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H</a:t>
                </a:r>
              </a:p>
            </p:txBody>
          </p:sp>
          <p:sp>
            <p:nvSpPr>
              <p:cNvPr id="199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  <p:sp>
          <p:nvSpPr>
            <p:cNvPr id="192" name="Oval 101"/>
            <p:cNvSpPr>
              <a:spLocks noChangeArrowheads="1"/>
            </p:cNvSpPr>
            <p:nvPr/>
          </p:nvSpPr>
          <p:spPr bwMode="auto">
            <a:xfrm rot="10800000">
              <a:off x="6263842" y="5716163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00" name="Curved Left Arrow 199"/>
          <p:cNvSpPr/>
          <p:nvPr/>
        </p:nvSpPr>
        <p:spPr>
          <a:xfrm rot="5400000" flipH="1">
            <a:off x="2392626" y="5346218"/>
            <a:ext cx="160590" cy="3479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1" name="Curved Left Arrow 200"/>
          <p:cNvSpPr/>
          <p:nvPr/>
        </p:nvSpPr>
        <p:spPr>
          <a:xfrm rot="16200000">
            <a:off x="2000287" y="5365941"/>
            <a:ext cx="160590" cy="32216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963530" y="5660064"/>
            <a:ext cx="698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Bond 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Forming</a:t>
            </a:r>
            <a:endParaRPr lang="en-US" sz="1200" dirty="0">
              <a:solidFill>
                <a:srgbClr val="00B050"/>
              </a:solidFill>
            </a:endParaRPr>
          </a:p>
        </p:txBody>
      </p:sp>
      <p:cxnSp>
        <p:nvCxnSpPr>
          <p:cNvPr id="203" name="Straight Connector 202"/>
          <p:cNvCxnSpPr/>
          <p:nvPr/>
        </p:nvCxnSpPr>
        <p:spPr>
          <a:xfrm>
            <a:off x="1997665" y="5653881"/>
            <a:ext cx="572608" cy="0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>
            <a:off x="3505904" y="5678570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5" name="Group 204"/>
          <p:cNvGrpSpPr/>
          <p:nvPr/>
        </p:nvGrpSpPr>
        <p:grpSpPr>
          <a:xfrm>
            <a:off x="4282017" y="5047255"/>
            <a:ext cx="1882928" cy="1394686"/>
            <a:chOff x="5992751" y="4829681"/>
            <a:chExt cx="1882928" cy="1394686"/>
          </a:xfrm>
        </p:grpSpPr>
        <p:grpSp>
          <p:nvGrpSpPr>
            <p:cNvPr id="206" name="Group 1"/>
            <p:cNvGrpSpPr>
              <a:grpSpLocks/>
            </p:cNvGrpSpPr>
            <p:nvPr/>
          </p:nvGrpSpPr>
          <p:grpSpPr bwMode="auto">
            <a:xfrm>
              <a:off x="5992751" y="4829681"/>
              <a:ext cx="1036638" cy="1394686"/>
              <a:chOff x="6032500" y="4884738"/>
              <a:chExt cx="1036638" cy="1394137"/>
            </a:xfrm>
          </p:grpSpPr>
          <p:sp>
            <p:nvSpPr>
              <p:cNvPr id="215" name="Line 554"/>
              <p:cNvSpPr>
                <a:spLocks noChangeShapeType="1"/>
              </p:cNvSpPr>
              <p:nvPr/>
            </p:nvSpPr>
            <p:spPr bwMode="auto">
              <a:xfrm>
                <a:off x="6840538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Line 555"/>
              <p:cNvSpPr>
                <a:spLocks noChangeShapeType="1"/>
              </p:cNvSpPr>
              <p:nvPr/>
            </p:nvSpPr>
            <p:spPr bwMode="auto">
              <a:xfrm>
                <a:off x="6311900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C</a:t>
                </a:r>
              </a:p>
            </p:txBody>
          </p:sp>
          <p:sp>
            <p:nvSpPr>
              <p:cNvPr id="220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221" name="Text Box 595"/>
              <p:cNvSpPr txBox="1">
                <a:spLocks noChangeArrowheads="1"/>
              </p:cNvSpPr>
              <p:nvPr/>
            </p:nvSpPr>
            <p:spPr bwMode="auto">
              <a:xfrm>
                <a:off x="6032500" y="536098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222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  <p:grpSp>
          <p:nvGrpSpPr>
            <p:cNvPr id="207" name="Group 1"/>
            <p:cNvGrpSpPr>
              <a:grpSpLocks/>
            </p:cNvGrpSpPr>
            <p:nvPr/>
          </p:nvGrpSpPr>
          <p:grpSpPr bwMode="auto">
            <a:xfrm>
              <a:off x="6881752" y="4829681"/>
              <a:ext cx="993927" cy="1394686"/>
              <a:chOff x="6364136" y="4884738"/>
              <a:chExt cx="993927" cy="1394137"/>
            </a:xfrm>
          </p:grpSpPr>
          <p:sp>
            <p:nvSpPr>
              <p:cNvPr id="208" name="Line 554"/>
              <p:cNvSpPr>
                <a:spLocks noChangeShapeType="1"/>
              </p:cNvSpPr>
              <p:nvPr/>
            </p:nvSpPr>
            <p:spPr bwMode="auto">
              <a:xfrm>
                <a:off x="6840538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212" name="Text Box 593"/>
              <p:cNvSpPr txBox="1">
                <a:spLocks noChangeArrowheads="1"/>
              </p:cNvSpPr>
              <p:nvPr/>
            </p:nvSpPr>
            <p:spPr bwMode="auto">
              <a:xfrm>
                <a:off x="7008813" y="5375275"/>
                <a:ext cx="3492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H</a:t>
                </a:r>
              </a:p>
            </p:txBody>
          </p:sp>
          <p:sp>
            <p:nvSpPr>
              <p:cNvPr id="213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214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</p:grpSp>
      <p:sp>
        <p:nvSpPr>
          <p:cNvPr id="223" name="TextBox 222"/>
          <p:cNvSpPr txBox="1"/>
          <p:nvPr/>
        </p:nvSpPr>
        <p:spPr>
          <a:xfrm>
            <a:off x="6023850" y="3964027"/>
            <a:ext cx="3120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(same as starting, not included </a:t>
            </a:r>
          </a:p>
          <a:p>
            <a:r>
              <a:rPr lang="en-US" dirty="0" smtClean="0"/>
              <a:t>in overall reaction)</a:t>
            </a:r>
            <a:endParaRPr lang="en-US" dirty="0"/>
          </a:p>
        </p:txBody>
      </p:sp>
      <p:sp>
        <p:nvSpPr>
          <p:cNvPr id="224" name="TextBox 223"/>
          <p:cNvSpPr txBox="1"/>
          <p:nvPr/>
        </p:nvSpPr>
        <p:spPr>
          <a:xfrm>
            <a:off x="6204032" y="5507673"/>
            <a:ext cx="1690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(Minor product)</a:t>
            </a:r>
            <a:endParaRPr lang="en-US" dirty="0"/>
          </a:p>
        </p:txBody>
      </p:sp>
      <p:sp>
        <p:nvSpPr>
          <p:cNvPr id="225" name="TextBox 224"/>
          <p:cNvSpPr txBox="1"/>
          <p:nvPr/>
        </p:nvSpPr>
        <p:spPr>
          <a:xfrm>
            <a:off x="6012680" y="2902351"/>
            <a:ext cx="1681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(Major product)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43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650" y="342900"/>
            <a:ext cx="1308692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Initiation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10575" y="342900"/>
            <a:ext cx="340158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28650" y="885825"/>
            <a:ext cx="1697196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Propagation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10575" y="885825"/>
            <a:ext cx="340158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28650" y="1428750"/>
            <a:ext cx="1688476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Termination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10575" y="1428750"/>
            <a:ext cx="340158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1191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285750"/>
            <a:ext cx="280063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Line Drawing Version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7533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68246" y="3019543"/>
            <a:ext cx="825500" cy="1394686"/>
            <a:chOff x="6032500" y="4884738"/>
            <a:chExt cx="825500" cy="1394137"/>
          </a:xfrm>
        </p:grpSpPr>
        <p:sp>
          <p:nvSpPr>
            <p:cNvPr id="3" name="Line 555"/>
            <p:cNvSpPr>
              <a:spLocks noChangeShapeType="1"/>
            </p:cNvSpPr>
            <p:nvPr/>
          </p:nvSpPr>
          <p:spPr bwMode="auto">
            <a:xfrm>
              <a:off x="6311900" y="5564188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Line 556"/>
            <p:cNvSpPr>
              <a:spLocks noChangeShapeType="1"/>
            </p:cNvSpPr>
            <p:nvPr/>
          </p:nvSpPr>
          <p:spPr bwMode="auto">
            <a:xfrm rot="5400000">
              <a:off x="6564313" y="5287963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557"/>
            <p:cNvSpPr>
              <a:spLocks noChangeShapeType="1"/>
            </p:cNvSpPr>
            <p:nvPr/>
          </p:nvSpPr>
          <p:spPr bwMode="auto">
            <a:xfrm rot="5400000">
              <a:off x="6550025" y="5849938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 Box 592"/>
            <p:cNvSpPr txBox="1">
              <a:spLocks noChangeArrowheads="1"/>
            </p:cNvSpPr>
            <p:nvPr/>
          </p:nvSpPr>
          <p:spPr bwMode="auto">
            <a:xfrm>
              <a:off x="6508750" y="5370513"/>
              <a:ext cx="349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C</a:t>
              </a:r>
            </a:p>
          </p:txBody>
        </p:sp>
        <p:sp>
          <p:nvSpPr>
            <p:cNvPr id="7" name="Text Box 594"/>
            <p:cNvSpPr txBox="1">
              <a:spLocks noChangeArrowheads="1"/>
            </p:cNvSpPr>
            <p:nvPr/>
          </p:nvSpPr>
          <p:spPr bwMode="auto">
            <a:xfrm>
              <a:off x="6508750" y="4884738"/>
              <a:ext cx="349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8" name="Text Box 595"/>
            <p:cNvSpPr txBox="1">
              <a:spLocks noChangeArrowheads="1"/>
            </p:cNvSpPr>
            <p:nvPr/>
          </p:nvSpPr>
          <p:spPr bwMode="auto">
            <a:xfrm>
              <a:off x="6032500" y="5360988"/>
              <a:ext cx="349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H</a:t>
              </a:r>
            </a:p>
          </p:txBody>
        </p:sp>
        <p:sp>
          <p:nvSpPr>
            <p:cNvPr id="9" name="Text Box 596"/>
            <p:cNvSpPr txBox="1">
              <a:spLocks noChangeArrowheads="1"/>
            </p:cNvSpPr>
            <p:nvPr/>
          </p:nvSpPr>
          <p:spPr bwMode="auto">
            <a:xfrm>
              <a:off x="6364136" y="5909543"/>
              <a:ext cx="4796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 H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83340" y="3001039"/>
            <a:ext cx="832386" cy="1394686"/>
            <a:chOff x="5477493" y="5058176"/>
            <a:chExt cx="832386" cy="1394686"/>
          </a:xfrm>
        </p:grpSpPr>
        <p:grpSp>
          <p:nvGrpSpPr>
            <p:cNvPr id="11" name="Group 1"/>
            <p:cNvGrpSpPr>
              <a:grpSpLocks/>
            </p:cNvGrpSpPr>
            <p:nvPr/>
          </p:nvGrpSpPr>
          <p:grpSpPr bwMode="auto">
            <a:xfrm>
              <a:off x="5477493" y="5058176"/>
              <a:ext cx="825500" cy="1394686"/>
              <a:chOff x="6032500" y="4884738"/>
              <a:chExt cx="825500" cy="1394137"/>
            </a:xfrm>
          </p:grpSpPr>
          <p:sp>
            <p:nvSpPr>
              <p:cNvPr id="13" name="Line 555"/>
              <p:cNvSpPr>
                <a:spLocks noChangeShapeType="1"/>
              </p:cNvSpPr>
              <p:nvPr/>
            </p:nvSpPr>
            <p:spPr bwMode="auto">
              <a:xfrm>
                <a:off x="6311900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17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18" name="Text Box 595"/>
              <p:cNvSpPr txBox="1">
                <a:spLocks noChangeArrowheads="1"/>
              </p:cNvSpPr>
              <p:nvPr/>
            </p:nvSpPr>
            <p:spPr bwMode="auto">
              <a:xfrm>
                <a:off x="6032500" y="5360988"/>
                <a:ext cx="184731" cy="369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19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  <p:sp>
          <p:nvSpPr>
            <p:cNvPr id="12" name="Oval 101"/>
            <p:cNvSpPr>
              <a:spLocks noChangeArrowheads="1"/>
            </p:cNvSpPr>
            <p:nvPr/>
          </p:nvSpPr>
          <p:spPr bwMode="auto">
            <a:xfrm rot="10800000">
              <a:off x="6263842" y="5716163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261816" y="4620709"/>
            <a:ext cx="130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Primary (1</a:t>
            </a:r>
            <a:r>
              <a:rPr lang="en-US" baseline="30000" dirty="0"/>
              <a:t>°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143817" y="3020014"/>
            <a:ext cx="2277936" cy="1424422"/>
            <a:chOff x="4000598" y="1032098"/>
            <a:chExt cx="2277936" cy="1424422"/>
          </a:xfrm>
        </p:grpSpPr>
        <p:grpSp>
          <p:nvGrpSpPr>
            <p:cNvPr id="22" name="Group 21"/>
            <p:cNvGrpSpPr/>
            <p:nvPr/>
          </p:nvGrpSpPr>
          <p:grpSpPr>
            <a:xfrm>
              <a:off x="4000598" y="1032098"/>
              <a:ext cx="1340594" cy="1413188"/>
              <a:chOff x="1771748" y="475905"/>
              <a:chExt cx="1340594" cy="1413188"/>
            </a:xfrm>
          </p:grpSpPr>
          <p:grpSp>
            <p:nvGrpSpPr>
              <p:cNvPr id="33" name="Group 1"/>
              <p:cNvGrpSpPr>
                <a:grpSpLocks/>
              </p:cNvGrpSpPr>
              <p:nvPr/>
            </p:nvGrpSpPr>
            <p:grpSpPr bwMode="auto">
              <a:xfrm>
                <a:off x="1771748" y="494407"/>
                <a:ext cx="825500" cy="1394686"/>
                <a:chOff x="6032500" y="4884738"/>
                <a:chExt cx="825500" cy="1394137"/>
              </a:xfrm>
            </p:grpSpPr>
            <p:sp>
              <p:nvSpPr>
                <p:cNvPr id="40" name="Line 555"/>
                <p:cNvSpPr>
                  <a:spLocks noChangeShapeType="1"/>
                </p:cNvSpPr>
                <p:nvPr/>
              </p:nvSpPr>
              <p:spPr bwMode="auto">
                <a:xfrm>
                  <a:off x="6311900" y="5564188"/>
                  <a:ext cx="2286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Line 556"/>
                <p:cNvSpPr>
                  <a:spLocks noChangeShapeType="1"/>
                </p:cNvSpPr>
                <p:nvPr/>
              </p:nvSpPr>
              <p:spPr bwMode="auto">
                <a:xfrm rot="5400000">
                  <a:off x="6564313" y="5287963"/>
                  <a:ext cx="2286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Line 557"/>
                <p:cNvSpPr>
                  <a:spLocks noChangeShapeType="1"/>
                </p:cNvSpPr>
                <p:nvPr/>
              </p:nvSpPr>
              <p:spPr bwMode="auto">
                <a:xfrm rot="5400000">
                  <a:off x="6550025" y="5849938"/>
                  <a:ext cx="2286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Text Box 592"/>
                <p:cNvSpPr txBox="1">
                  <a:spLocks noChangeArrowheads="1"/>
                </p:cNvSpPr>
                <p:nvPr/>
              </p:nvSpPr>
              <p:spPr bwMode="auto">
                <a:xfrm>
                  <a:off x="6508750" y="5370513"/>
                  <a:ext cx="349250" cy="366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/>
                    <a:t>C</a:t>
                  </a:r>
                </a:p>
              </p:txBody>
            </p:sp>
            <p:sp>
              <p:nvSpPr>
                <p:cNvPr id="44" name="Text Box 594"/>
                <p:cNvSpPr txBox="1">
                  <a:spLocks noChangeArrowheads="1"/>
                </p:cNvSpPr>
                <p:nvPr/>
              </p:nvSpPr>
              <p:spPr bwMode="auto">
                <a:xfrm>
                  <a:off x="6508750" y="4884738"/>
                  <a:ext cx="349250" cy="366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H</a:t>
                  </a:r>
                </a:p>
              </p:txBody>
            </p:sp>
            <p:sp>
              <p:nvSpPr>
                <p:cNvPr id="45" name="Text Box 595"/>
                <p:cNvSpPr txBox="1">
                  <a:spLocks noChangeArrowheads="1"/>
                </p:cNvSpPr>
                <p:nvPr/>
              </p:nvSpPr>
              <p:spPr bwMode="auto">
                <a:xfrm>
                  <a:off x="6032500" y="5360988"/>
                  <a:ext cx="349250" cy="366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/>
                    <a:t>H</a:t>
                  </a:r>
                </a:p>
              </p:txBody>
            </p:sp>
            <p:sp>
              <p:nvSpPr>
                <p:cNvPr id="46" name="Text Box 596"/>
                <p:cNvSpPr txBox="1">
                  <a:spLocks noChangeArrowheads="1"/>
                </p:cNvSpPr>
                <p:nvPr/>
              </p:nvSpPr>
              <p:spPr bwMode="auto">
                <a:xfrm>
                  <a:off x="6364136" y="5909543"/>
                  <a:ext cx="47961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/>
                    <a:t>  H</a:t>
                  </a:r>
                </a:p>
              </p:txBody>
            </p:sp>
          </p:grpSp>
          <p:grpSp>
            <p:nvGrpSpPr>
              <p:cNvPr id="34" name="Group 1"/>
              <p:cNvGrpSpPr>
                <a:grpSpLocks/>
              </p:cNvGrpSpPr>
              <p:nvPr/>
            </p:nvGrpSpPr>
            <p:grpSpPr bwMode="auto">
              <a:xfrm>
                <a:off x="2286842" y="475905"/>
                <a:ext cx="825500" cy="852823"/>
                <a:chOff x="6032500" y="4884738"/>
                <a:chExt cx="825500" cy="852487"/>
              </a:xfrm>
            </p:grpSpPr>
            <p:sp>
              <p:nvSpPr>
                <p:cNvPr id="35" name="Line 555"/>
                <p:cNvSpPr>
                  <a:spLocks noChangeShapeType="1"/>
                </p:cNvSpPr>
                <p:nvPr/>
              </p:nvSpPr>
              <p:spPr bwMode="auto">
                <a:xfrm>
                  <a:off x="6311900" y="5564188"/>
                  <a:ext cx="2286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Line 556"/>
                <p:cNvSpPr>
                  <a:spLocks noChangeShapeType="1"/>
                </p:cNvSpPr>
                <p:nvPr/>
              </p:nvSpPr>
              <p:spPr bwMode="auto">
                <a:xfrm rot="5400000">
                  <a:off x="6564313" y="5287963"/>
                  <a:ext cx="2286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Text Box 592"/>
                <p:cNvSpPr txBox="1">
                  <a:spLocks noChangeArrowheads="1"/>
                </p:cNvSpPr>
                <p:nvPr/>
              </p:nvSpPr>
              <p:spPr bwMode="auto">
                <a:xfrm>
                  <a:off x="6508750" y="5370513"/>
                  <a:ext cx="349250" cy="366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/>
                    <a:t>C</a:t>
                  </a:r>
                </a:p>
              </p:txBody>
            </p:sp>
            <p:sp>
              <p:nvSpPr>
                <p:cNvPr id="38" name="Text Box 594"/>
                <p:cNvSpPr txBox="1">
                  <a:spLocks noChangeArrowheads="1"/>
                </p:cNvSpPr>
                <p:nvPr/>
              </p:nvSpPr>
              <p:spPr bwMode="auto">
                <a:xfrm>
                  <a:off x="6508750" y="4884738"/>
                  <a:ext cx="349250" cy="366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H</a:t>
                  </a:r>
                </a:p>
              </p:txBody>
            </p:sp>
            <p:sp>
              <p:nvSpPr>
                <p:cNvPr id="39" name="Text Box 595"/>
                <p:cNvSpPr txBox="1">
                  <a:spLocks noChangeArrowheads="1"/>
                </p:cNvSpPr>
                <p:nvPr/>
              </p:nvSpPr>
              <p:spPr bwMode="auto">
                <a:xfrm>
                  <a:off x="6032500" y="5360988"/>
                  <a:ext cx="184731" cy="3691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 dirty="0"/>
                </a:p>
              </p:txBody>
            </p:sp>
          </p:grpSp>
        </p:grpSp>
        <p:grpSp>
          <p:nvGrpSpPr>
            <p:cNvPr id="23" name="Group 1"/>
            <p:cNvGrpSpPr>
              <a:grpSpLocks/>
            </p:cNvGrpSpPr>
            <p:nvPr/>
          </p:nvGrpSpPr>
          <p:grpSpPr bwMode="auto">
            <a:xfrm>
              <a:off x="5284607" y="1061834"/>
              <a:ext cx="993927" cy="1394686"/>
              <a:chOff x="6364136" y="4884738"/>
              <a:chExt cx="993927" cy="1394137"/>
            </a:xfrm>
          </p:grpSpPr>
          <p:sp>
            <p:nvSpPr>
              <p:cNvPr id="26" name="Line 554"/>
              <p:cNvSpPr>
                <a:spLocks noChangeShapeType="1"/>
              </p:cNvSpPr>
              <p:nvPr/>
            </p:nvSpPr>
            <p:spPr bwMode="auto">
              <a:xfrm>
                <a:off x="6840538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30" name="Text Box 593"/>
              <p:cNvSpPr txBox="1">
                <a:spLocks noChangeArrowheads="1"/>
              </p:cNvSpPr>
              <p:nvPr/>
            </p:nvSpPr>
            <p:spPr bwMode="auto">
              <a:xfrm>
                <a:off x="7008813" y="5375275"/>
                <a:ext cx="3492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31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H</a:t>
                </a:r>
              </a:p>
            </p:txBody>
          </p:sp>
          <p:sp>
            <p:nvSpPr>
              <p:cNvPr id="32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  <p:sp>
          <p:nvSpPr>
            <p:cNvPr id="24" name="Line 555"/>
            <p:cNvSpPr>
              <a:spLocks noChangeShapeType="1"/>
            </p:cNvSpPr>
            <p:nvPr/>
          </p:nvSpPr>
          <p:spPr bwMode="auto">
            <a:xfrm>
              <a:off x="5275767" y="172096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101"/>
            <p:cNvSpPr>
              <a:spLocks noChangeArrowheads="1"/>
            </p:cNvSpPr>
            <p:nvPr/>
          </p:nvSpPr>
          <p:spPr bwMode="auto">
            <a:xfrm rot="10800000">
              <a:off x="5132980" y="1841508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3570109" y="4620709"/>
            <a:ext cx="1527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Secondary (2</a:t>
            </a:r>
            <a:r>
              <a:rPr lang="en-US" baseline="30000" dirty="0" smtClean="0"/>
              <a:t>°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6478370" y="2308629"/>
            <a:ext cx="2277936" cy="2215954"/>
            <a:chOff x="5787685" y="598869"/>
            <a:chExt cx="2277936" cy="2215954"/>
          </a:xfrm>
        </p:grpSpPr>
        <p:grpSp>
          <p:nvGrpSpPr>
            <p:cNvPr id="49" name="Group 48"/>
            <p:cNvGrpSpPr/>
            <p:nvPr/>
          </p:nvGrpSpPr>
          <p:grpSpPr>
            <a:xfrm>
              <a:off x="5787685" y="1408903"/>
              <a:ext cx="1340594" cy="1394686"/>
              <a:chOff x="1771748" y="494407"/>
              <a:chExt cx="1340594" cy="1394686"/>
            </a:xfrm>
          </p:grpSpPr>
          <p:grpSp>
            <p:nvGrpSpPr>
              <p:cNvPr id="69" name="Group 1"/>
              <p:cNvGrpSpPr>
                <a:grpSpLocks/>
              </p:cNvGrpSpPr>
              <p:nvPr/>
            </p:nvGrpSpPr>
            <p:grpSpPr bwMode="auto">
              <a:xfrm>
                <a:off x="1771748" y="494407"/>
                <a:ext cx="825500" cy="1394686"/>
                <a:chOff x="6032500" y="4884738"/>
                <a:chExt cx="825500" cy="1394137"/>
              </a:xfrm>
            </p:grpSpPr>
            <p:sp>
              <p:nvSpPr>
                <p:cNvPr id="75" name="Line 555"/>
                <p:cNvSpPr>
                  <a:spLocks noChangeShapeType="1"/>
                </p:cNvSpPr>
                <p:nvPr/>
              </p:nvSpPr>
              <p:spPr bwMode="auto">
                <a:xfrm>
                  <a:off x="6311900" y="5564188"/>
                  <a:ext cx="2286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Line 556"/>
                <p:cNvSpPr>
                  <a:spLocks noChangeShapeType="1"/>
                </p:cNvSpPr>
                <p:nvPr/>
              </p:nvSpPr>
              <p:spPr bwMode="auto">
                <a:xfrm rot="5400000">
                  <a:off x="6564313" y="5287963"/>
                  <a:ext cx="2286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" name="Line 557"/>
                <p:cNvSpPr>
                  <a:spLocks noChangeShapeType="1"/>
                </p:cNvSpPr>
                <p:nvPr/>
              </p:nvSpPr>
              <p:spPr bwMode="auto">
                <a:xfrm rot="5400000">
                  <a:off x="6550025" y="5849938"/>
                  <a:ext cx="2286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Text Box 592"/>
                <p:cNvSpPr txBox="1">
                  <a:spLocks noChangeArrowheads="1"/>
                </p:cNvSpPr>
                <p:nvPr/>
              </p:nvSpPr>
              <p:spPr bwMode="auto">
                <a:xfrm>
                  <a:off x="6508750" y="5370513"/>
                  <a:ext cx="349250" cy="366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/>
                    <a:t>C</a:t>
                  </a:r>
                </a:p>
              </p:txBody>
            </p:sp>
            <p:sp>
              <p:nvSpPr>
                <p:cNvPr id="79" name="Text Box 594"/>
                <p:cNvSpPr txBox="1">
                  <a:spLocks noChangeArrowheads="1"/>
                </p:cNvSpPr>
                <p:nvPr/>
              </p:nvSpPr>
              <p:spPr bwMode="auto">
                <a:xfrm>
                  <a:off x="6508750" y="4884738"/>
                  <a:ext cx="349250" cy="366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H</a:t>
                  </a:r>
                </a:p>
              </p:txBody>
            </p:sp>
            <p:sp>
              <p:nvSpPr>
                <p:cNvPr id="80" name="Text Box 595"/>
                <p:cNvSpPr txBox="1">
                  <a:spLocks noChangeArrowheads="1"/>
                </p:cNvSpPr>
                <p:nvPr/>
              </p:nvSpPr>
              <p:spPr bwMode="auto">
                <a:xfrm>
                  <a:off x="6032500" y="5360988"/>
                  <a:ext cx="349250" cy="366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/>
                    <a:t>H</a:t>
                  </a:r>
                </a:p>
              </p:txBody>
            </p:sp>
            <p:sp>
              <p:nvSpPr>
                <p:cNvPr id="81" name="Text Box 596"/>
                <p:cNvSpPr txBox="1">
                  <a:spLocks noChangeArrowheads="1"/>
                </p:cNvSpPr>
                <p:nvPr/>
              </p:nvSpPr>
              <p:spPr bwMode="auto">
                <a:xfrm>
                  <a:off x="6364136" y="5909543"/>
                  <a:ext cx="47961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/>
                    <a:t>  H</a:t>
                  </a:r>
                </a:p>
              </p:txBody>
            </p:sp>
          </p:grpSp>
          <p:grpSp>
            <p:nvGrpSpPr>
              <p:cNvPr id="70" name="Group 1"/>
              <p:cNvGrpSpPr>
                <a:grpSpLocks/>
              </p:cNvGrpSpPr>
              <p:nvPr/>
            </p:nvGrpSpPr>
            <p:grpSpPr bwMode="auto">
              <a:xfrm>
                <a:off x="2286842" y="764943"/>
                <a:ext cx="825500" cy="563784"/>
                <a:chOff x="6032500" y="5173663"/>
                <a:chExt cx="825500" cy="563562"/>
              </a:xfrm>
            </p:grpSpPr>
            <p:sp>
              <p:nvSpPr>
                <p:cNvPr id="71" name="Line 555"/>
                <p:cNvSpPr>
                  <a:spLocks noChangeShapeType="1"/>
                </p:cNvSpPr>
                <p:nvPr/>
              </p:nvSpPr>
              <p:spPr bwMode="auto">
                <a:xfrm>
                  <a:off x="6311900" y="5564188"/>
                  <a:ext cx="2286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Line 556"/>
                <p:cNvSpPr>
                  <a:spLocks noChangeShapeType="1"/>
                </p:cNvSpPr>
                <p:nvPr/>
              </p:nvSpPr>
              <p:spPr bwMode="auto">
                <a:xfrm rot="5400000">
                  <a:off x="6564313" y="5287963"/>
                  <a:ext cx="2286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Text Box 592"/>
                <p:cNvSpPr txBox="1">
                  <a:spLocks noChangeArrowheads="1"/>
                </p:cNvSpPr>
                <p:nvPr/>
              </p:nvSpPr>
              <p:spPr bwMode="auto">
                <a:xfrm>
                  <a:off x="6508750" y="5370513"/>
                  <a:ext cx="349250" cy="3667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/>
                    <a:t>C</a:t>
                  </a:r>
                </a:p>
              </p:txBody>
            </p:sp>
            <p:sp>
              <p:nvSpPr>
                <p:cNvPr id="74" name="Text Box 595"/>
                <p:cNvSpPr txBox="1">
                  <a:spLocks noChangeArrowheads="1"/>
                </p:cNvSpPr>
                <p:nvPr/>
              </p:nvSpPr>
              <p:spPr bwMode="auto">
                <a:xfrm>
                  <a:off x="6032500" y="5360988"/>
                  <a:ext cx="184731" cy="3691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 dirty="0"/>
                </a:p>
              </p:txBody>
            </p:sp>
          </p:grpSp>
        </p:grpSp>
        <p:grpSp>
          <p:nvGrpSpPr>
            <p:cNvPr id="50" name="Group 1"/>
            <p:cNvGrpSpPr>
              <a:grpSpLocks/>
            </p:cNvGrpSpPr>
            <p:nvPr/>
          </p:nvGrpSpPr>
          <p:grpSpPr bwMode="auto">
            <a:xfrm>
              <a:off x="7071694" y="1420137"/>
              <a:ext cx="993927" cy="1394686"/>
              <a:chOff x="6364136" y="4884738"/>
              <a:chExt cx="993927" cy="1394137"/>
            </a:xfrm>
          </p:grpSpPr>
          <p:sp>
            <p:nvSpPr>
              <p:cNvPr id="62" name="Line 554"/>
              <p:cNvSpPr>
                <a:spLocks noChangeShapeType="1"/>
              </p:cNvSpPr>
              <p:nvPr/>
            </p:nvSpPr>
            <p:spPr bwMode="auto">
              <a:xfrm>
                <a:off x="6840538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66" name="Text Box 593"/>
              <p:cNvSpPr txBox="1">
                <a:spLocks noChangeArrowheads="1"/>
              </p:cNvSpPr>
              <p:nvPr/>
            </p:nvSpPr>
            <p:spPr bwMode="auto">
              <a:xfrm>
                <a:off x="7008813" y="5375275"/>
                <a:ext cx="3492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67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H</a:t>
                </a:r>
              </a:p>
            </p:txBody>
          </p:sp>
          <p:sp>
            <p:nvSpPr>
              <p:cNvPr id="68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  <p:sp>
          <p:nvSpPr>
            <p:cNvPr id="51" name="Line 555"/>
            <p:cNvSpPr>
              <a:spLocks noChangeShapeType="1"/>
            </p:cNvSpPr>
            <p:nvPr/>
          </p:nvSpPr>
          <p:spPr bwMode="auto">
            <a:xfrm>
              <a:off x="7062854" y="2079263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Oval 101"/>
            <p:cNvSpPr>
              <a:spLocks noChangeArrowheads="1"/>
            </p:cNvSpPr>
            <p:nvPr/>
          </p:nvSpPr>
          <p:spPr bwMode="auto">
            <a:xfrm rot="10800000">
              <a:off x="6920067" y="2199811"/>
              <a:ext cx="46037" cy="460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3" name="Group 1"/>
            <p:cNvGrpSpPr>
              <a:grpSpLocks/>
            </p:cNvGrpSpPr>
            <p:nvPr/>
          </p:nvGrpSpPr>
          <p:grpSpPr bwMode="auto">
            <a:xfrm>
              <a:off x="6316707" y="598869"/>
              <a:ext cx="1325563" cy="1079925"/>
              <a:chOff x="6032500" y="4884738"/>
              <a:chExt cx="1325563" cy="1079500"/>
            </a:xfrm>
          </p:grpSpPr>
          <p:sp>
            <p:nvSpPr>
              <p:cNvPr id="54" name="Line 554"/>
              <p:cNvSpPr>
                <a:spLocks noChangeShapeType="1"/>
              </p:cNvSpPr>
              <p:nvPr/>
            </p:nvSpPr>
            <p:spPr bwMode="auto">
              <a:xfrm>
                <a:off x="6840538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555"/>
              <p:cNvSpPr>
                <a:spLocks noChangeShapeType="1"/>
              </p:cNvSpPr>
              <p:nvPr/>
            </p:nvSpPr>
            <p:spPr bwMode="auto">
              <a:xfrm>
                <a:off x="6311900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59" name="Text Box 593"/>
              <p:cNvSpPr txBox="1">
                <a:spLocks noChangeArrowheads="1"/>
              </p:cNvSpPr>
              <p:nvPr/>
            </p:nvSpPr>
            <p:spPr bwMode="auto">
              <a:xfrm>
                <a:off x="7008813" y="5375275"/>
                <a:ext cx="3492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H</a:t>
                </a:r>
              </a:p>
            </p:txBody>
          </p:sp>
          <p:sp>
            <p:nvSpPr>
              <p:cNvPr id="60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61" name="Text Box 595"/>
              <p:cNvSpPr txBox="1">
                <a:spLocks noChangeArrowheads="1"/>
              </p:cNvSpPr>
              <p:nvPr/>
            </p:nvSpPr>
            <p:spPr bwMode="auto">
              <a:xfrm>
                <a:off x="6032500" y="536098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</p:grpSp>
      </p:grpSp>
      <p:sp>
        <p:nvSpPr>
          <p:cNvPr id="82" name="TextBox 81"/>
          <p:cNvSpPr txBox="1"/>
          <p:nvPr/>
        </p:nvSpPr>
        <p:spPr>
          <a:xfrm>
            <a:off x="7022627" y="4620709"/>
            <a:ext cx="1261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Tertiary (3</a:t>
            </a:r>
            <a:r>
              <a:rPr lang="en-US" baseline="30000" dirty="0" smtClean="0"/>
              <a:t>°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830114" y="448221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&lt;</a:t>
            </a:r>
            <a:endParaRPr lang="en-US" sz="3600" dirty="0"/>
          </a:p>
        </p:txBody>
      </p:sp>
      <p:sp>
        <p:nvSpPr>
          <p:cNvPr id="84" name="TextBox 83"/>
          <p:cNvSpPr txBox="1"/>
          <p:nvPr/>
        </p:nvSpPr>
        <p:spPr>
          <a:xfrm>
            <a:off x="2747660" y="448221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&lt;</a:t>
            </a:r>
            <a:endParaRPr lang="en-US" sz="3600" dirty="0"/>
          </a:p>
        </p:txBody>
      </p:sp>
      <p:sp>
        <p:nvSpPr>
          <p:cNvPr id="85" name="TextBox 84"/>
          <p:cNvSpPr txBox="1"/>
          <p:nvPr/>
        </p:nvSpPr>
        <p:spPr>
          <a:xfrm>
            <a:off x="6956638" y="5903323"/>
            <a:ext cx="130138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Most Stable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1068246" y="5904231"/>
            <a:ext cx="1306191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Least Stable</a:t>
            </a:r>
            <a:endParaRPr lang="en-US" dirty="0"/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1666902" y="5504034"/>
            <a:ext cx="287448" cy="16828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901089" y="5521076"/>
            <a:ext cx="287448" cy="16828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cxnSpLocks noChangeAspect="1"/>
          </p:cNvCxnSpPr>
          <p:nvPr/>
        </p:nvCxnSpPr>
        <p:spPr>
          <a:xfrm rot="14400000" flipV="1">
            <a:off x="4189544" y="5521075"/>
            <a:ext cx="287448" cy="16828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7249153" y="5436933"/>
            <a:ext cx="287448" cy="16828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cxnSpLocks noChangeAspect="1"/>
          </p:cNvCxnSpPr>
          <p:nvPr/>
        </p:nvCxnSpPr>
        <p:spPr>
          <a:xfrm rot="14400000" flipV="1">
            <a:off x="7537608" y="5436932"/>
            <a:ext cx="287448" cy="16828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8000000" flipV="1">
            <a:off x="7392877" y="5189545"/>
            <a:ext cx="287448" cy="16828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Oval 101"/>
          <p:cNvSpPr>
            <a:spLocks noChangeArrowheads="1"/>
          </p:cNvSpPr>
          <p:nvPr/>
        </p:nvSpPr>
        <p:spPr bwMode="auto">
          <a:xfrm rot="10800000">
            <a:off x="1952923" y="5423265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4" name="Oval 101"/>
          <p:cNvSpPr>
            <a:spLocks noChangeArrowheads="1"/>
          </p:cNvSpPr>
          <p:nvPr/>
        </p:nvSpPr>
        <p:spPr bwMode="auto">
          <a:xfrm rot="10800000">
            <a:off x="4165516" y="5433839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5" name="Oval 101"/>
          <p:cNvSpPr>
            <a:spLocks noChangeArrowheads="1"/>
          </p:cNvSpPr>
          <p:nvPr/>
        </p:nvSpPr>
        <p:spPr bwMode="auto">
          <a:xfrm rot="10800000">
            <a:off x="7513280" y="5479877"/>
            <a:ext cx="46037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6" name="TextBox 95"/>
          <p:cNvSpPr txBox="1"/>
          <p:nvPr/>
        </p:nvSpPr>
        <p:spPr>
          <a:xfrm>
            <a:off x="285750" y="285750"/>
            <a:ext cx="497847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Selection Rules “Free Radical Stability”</a:t>
            </a:r>
            <a:endParaRPr lang="en-US" sz="2400" dirty="0"/>
          </a:p>
        </p:txBody>
      </p:sp>
      <p:sp>
        <p:nvSpPr>
          <p:cNvPr id="97" name="TextBox 96"/>
          <p:cNvSpPr txBox="1"/>
          <p:nvPr/>
        </p:nvSpPr>
        <p:spPr>
          <a:xfrm>
            <a:off x="396875" y="950695"/>
            <a:ext cx="80705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The most stable free radical (and therefore product) is the one with the highest degree of substitution because it makes that C-H bond the weakest)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The carbon with the most carbons attached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Jay – Swap the H with the least # of H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Jay - Stick it in the middle, middle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958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225" y="390525"/>
            <a:ext cx="3753720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 for Selectivity Rules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200775" y="186809"/>
            <a:ext cx="2849370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Look for planes of symmetry</a:t>
            </a:r>
          </a:p>
          <a:p>
            <a:r>
              <a:rPr lang="en-US" dirty="0" smtClean="0"/>
              <a:t>Unique Hydrogens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169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225" y="304800"/>
            <a:ext cx="1109663" cy="3693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You Try It: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376363" y="1845050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2700000" flipH="1">
            <a:off x="658488" y="1252977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-2700000" flipH="1">
            <a:off x="1143421" y="1259683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 flipH="1">
            <a:off x="1610988" y="1262502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066925" y="1607511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+ Cl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205277" y="1838344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2700000" flipH="1">
            <a:off x="518692" y="4691502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-2700000" flipH="1">
            <a:off x="1003625" y="4698208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2700000" flipH="1">
            <a:off x="1471192" y="4701027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27204" y="5052742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+ H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665556" y="5283575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-2700000" flipH="1">
            <a:off x="1956125" y="4709841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81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1843</TotalTime>
  <Words>1023</Words>
  <Application>Microsoft Office PowerPoint</Application>
  <PresentationFormat>On-screen Show (4:3)</PresentationFormat>
  <Paragraphs>362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McLaughlin, Jay</dc:creator>
  <cp:lastModifiedBy>McLaughlin, Jay</cp:lastModifiedBy>
  <cp:revision>182</cp:revision>
  <dcterms:created xsi:type="dcterms:W3CDTF">2020-03-25T15:59:49Z</dcterms:created>
  <dcterms:modified xsi:type="dcterms:W3CDTF">2021-01-14T19:57:19Z</dcterms:modified>
</cp:coreProperties>
</file>