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74" r:id="rId3"/>
    <p:sldId id="390" r:id="rId4"/>
    <p:sldId id="391" r:id="rId5"/>
    <p:sldId id="392" r:id="rId6"/>
    <p:sldId id="393" r:id="rId7"/>
    <p:sldId id="397" r:id="rId8"/>
    <p:sldId id="398" r:id="rId9"/>
    <p:sldId id="401" r:id="rId10"/>
    <p:sldId id="400" r:id="rId11"/>
    <p:sldId id="402" r:id="rId12"/>
    <p:sldId id="394" r:id="rId13"/>
    <p:sldId id="399" r:id="rId14"/>
    <p:sldId id="403" r:id="rId15"/>
    <p:sldId id="395" r:id="rId16"/>
    <p:sldId id="396" r:id="rId17"/>
    <p:sldId id="404" r:id="rId18"/>
    <p:sldId id="405" r:id="rId19"/>
    <p:sldId id="3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0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oundchem.com/2014/05/22/typesofisomeris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Naming/Drawing Organic Molecules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Count 1-10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Main Chain/Side Chain (MC/SC)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Ending – MC vs SC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Rules for naming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Isomers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Name/Draw molecules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Isomers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19 </a:t>
            </a:r>
            <a:r>
              <a:rPr lang="en-US" dirty="0" err="1" smtClean="0"/>
              <a:t>c,d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595" y="5270613"/>
            <a:ext cx="436969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19.8-19.9</a:t>
            </a:r>
          </a:p>
          <a:p>
            <a:r>
              <a:rPr lang="en-US" dirty="0" smtClean="0"/>
              <a:t>Extra Handout on chemhaven.org – naming</a:t>
            </a:r>
          </a:p>
          <a:p>
            <a:r>
              <a:rPr lang="en-US" dirty="0" smtClean="0"/>
              <a:t>Extra Handout on chemhaven.org – Review +</a:t>
            </a:r>
          </a:p>
          <a:p>
            <a:r>
              <a:rPr lang="en-US" dirty="0" smtClean="0"/>
              <a:t>Extra Links on chemhaven.org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845" y="187547"/>
            <a:ext cx="835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19 </a:t>
            </a:r>
            <a:r>
              <a:rPr lang="en-US" sz="3200" dirty="0" err="1" smtClean="0"/>
              <a:t>c,d</a:t>
            </a:r>
            <a:r>
              <a:rPr lang="en-US" sz="3200" dirty="0" smtClean="0"/>
              <a:t> – Structure of Organic Compounds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50482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05325" y="333375"/>
            <a:ext cx="47625" cy="631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08" y="2508243"/>
            <a:ext cx="2009775" cy="1243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46" y="2394266"/>
            <a:ext cx="272415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83" y="69162"/>
            <a:ext cx="7580952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342900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05325" y="333375"/>
            <a:ext cx="47625" cy="631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7" y="527566"/>
            <a:ext cx="4024313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4179" y="848164"/>
            <a:ext cx="2193400" cy="15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476250"/>
            <a:ext cx="24939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Name to Structure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14425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“Easier”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Reverse 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05075"/>
            <a:ext cx="333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2-methyl-3-chlorohexane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880" y="2038350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05325" y="333375"/>
            <a:ext cx="47625" cy="631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7081" y="2505074"/>
            <a:ext cx="237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3,4-diethyloctane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70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90525"/>
            <a:ext cx="289983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Things we will ignore!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04900"/>
            <a:ext cx="3646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SC on SC</a:t>
            </a:r>
          </a:p>
          <a:p>
            <a:pPr marL="342900" indent="-342900">
              <a:buAutoNum type="arabicPeriod"/>
            </a:pPr>
            <a:r>
              <a:rPr lang="en-US" dirty="0" smtClean="0"/>
              <a:t>Cyclic Compounds</a:t>
            </a:r>
          </a:p>
          <a:p>
            <a:pPr marL="342900" indent="-342900">
              <a:buAutoNum type="arabicPeriod"/>
            </a:pPr>
            <a:r>
              <a:rPr lang="en-US" dirty="0" smtClean="0"/>
              <a:t>Special Groups on SC (Table 19.4)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95537"/>
            <a:ext cx="249344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Common Mistakes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52787"/>
            <a:ext cx="2767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Forget di/tri/tetra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Lowest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Alphabetization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Forgetting dash/comma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48701"/>
            <a:ext cx="18834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495925"/>
            <a:ext cx="4211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Online at </a:t>
            </a:r>
            <a:r>
              <a:rPr lang="en-US" dirty="0" smtClean="0">
                <a:hlinkClick r:id="rId2"/>
              </a:rPr>
              <a:t>www.chemhaven.org/che102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Printable Practice also</a:t>
            </a:r>
          </a:p>
          <a:p>
            <a:pPr marL="342900" indent="-342900">
              <a:buAutoNum type="arabicPeriod"/>
            </a:pPr>
            <a:r>
              <a:rPr lang="en-US" dirty="0" smtClean="0"/>
              <a:t>Practice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6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" y="371475"/>
            <a:ext cx="8780147" cy="6209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17" y="2047875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2625" y="5989082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19729" y="5994916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26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28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https://www.compoundchem.com/2014/05/22/typesofisomerism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215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266700"/>
            <a:ext cx="11652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Isomers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952500"/>
            <a:ext cx="5193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Many different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Ch. 19 – Constitutional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Ch. 20 – Geometric (Cis/Trans)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Ch. 26 – Stereoisomers (D/L)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Constitutional – same formula, different structure</a:t>
            </a:r>
          </a:p>
          <a:p>
            <a:r>
              <a:rPr lang="en-US" dirty="0" smtClean="0"/>
              <a:t>                                    different P and C properties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26324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1227" y="4380157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" y="2706826"/>
            <a:ext cx="47491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smtClean="0"/>
              <a:t>3 Different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Chain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Positional (of FG)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Functional Group (ex: alcohol/ether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9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744" y="246777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9327" y="246777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84877" y="209550"/>
            <a:ext cx="28384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General Rules for Drawing Constitutional Isomers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765" y="1047750"/>
            <a:ext cx="5543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Move FG or Halogen to all </a:t>
            </a:r>
            <a:r>
              <a:rPr lang="en-US" u="sng" dirty="0" smtClean="0"/>
              <a:t>unique</a:t>
            </a:r>
            <a:r>
              <a:rPr lang="en-US" dirty="0" smtClean="0"/>
              <a:t> positions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Remove 1C (shorten MC), move methyl group around</a:t>
            </a:r>
          </a:p>
          <a:p>
            <a:pPr marL="342900" indent="-342900">
              <a:buAutoNum type="arabicPeriod"/>
            </a:pPr>
            <a:r>
              <a:rPr lang="en-US" dirty="0" smtClean="0"/>
              <a:t>Rinse and repeat</a:t>
            </a:r>
          </a:p>
          <a:p>
            <a:pPr marL="342900" indent="-342900">
              <a:buAutoNum type="arabicPeriod"/>
            </a:pPr>
            <a:r>
              <a:rPr lang="en-US" dirty="0" smtClean="0"/>
              <a:t>Name molecules (double check </a:t>
            </a:r>
            <a:r>
              <a:rPr lang="en-US" u="sng" dirty="0" smtClean="0"/>
              <a:t>uniqueness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5469" y="2415890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4702" y="2375442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Cl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2809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400050"/>
            <a:ext cx="1109663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275" y="923925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isomers of hexane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  <a:r>
              <a:rPr lang="en-US" dirty="0" smtClean="0"/>
              <a:t>) – 5 Total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3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3608"/>
          <a:stretch/>
        </p:blipFill>
        <p:spPr>
          <a:xfrm>
            <a:off x="546467" y="390726"/>
            <a:ext cx="8007909" cy="547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4692"/>
          <a:stretch/>
        </p:blipFill>
        <p:spPr>
          <a:xfrm>
            <a:off x="520567" y="5867400"/>
            <a:ext cx="8033809" cy="62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6126718"/>
            <a:ext cx="1035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 ×10</a:t>
            </a:r>
            <a:r>
              <a:rPr lang="en-US" baseline="30000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0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95" y="337066"/>
            <a:ext cx="11953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Tuesday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952500"/>
            <a:ext cx="306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Read Lab 20 – Review of 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495" y="2161401"/>
            <a:ext cx="3524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19.8-19.1</a:t>
            </a:r>
          </a:p>
          <a:p>
            <a:pPr marL="342900" indent="-342900">
              <a:buAutoNum type="arabicPeriod"/>
            </a:pPr>
            <a:r>
              <a:rPr lang="en-US" dirty="0"/>
              <a:t>Memorize Table 19.9 (left side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Due: HW 19 </a:t>
            </a:r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495" y="1545967"/>
            <a:ext cx="1642437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Wednesday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0495" y="3384887"/>
            <a:ext cx="132465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Thursday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5872" y="413882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Finish Lab 20</a:t>
            </a:r>
          </a:p>
          <a:p>
            <a:pPr marL="342900" indent="-342900">
              <a:buAutoNum type="arabicPeriod"/>
            </a:pPr>
            <a:r>
              <a:rPr lang="en-US" dirty="0" smtClean="0"/>
              <a:t>Due: Lab 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719" y="5730595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 class</a:t>
            </a:r>
          </a:p>
          <a:p>
            <a:pPr marL="342900" indent="-342900">
              <a:buAutoNum type="arabicPeriod"/>
            </a:pPr>
            <a:r>
              <a:rPr lang="en-US" dirty="0" smtClean="0"/>
              <a:t>Due: HW 19 </a:t>
            </a:r>
            <a:r>
              <a:rPr lang="en-US" dirty="0" err="1" smtClean="0"/>
              <a:t>c,d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495" y="5077419"/>
            <a:ext cx="946798" cy="46166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Friday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34025" y="249108"/>
            <a:ext cx="8204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807303"/>
            <a:ext cx="3251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Handout – Drawing </a:t>
            </a:r>
            <a:r>
              <a:rPr lang="en-US" dirty="0" err="1" smtClean="0"/>
              <a:t>Molec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Handout – Review + Ch. 19</a:t>
            </a:r>
          </a:p>
          <a:p>
            <a:pPr marL="342900" indent="-342900">
              <a:buAutoNum type="arabicPeriod"/>
            </a:pPr>
            <a:r>
              <a:rPr lang="en-US" dirty="0" smtClean="0"/>
              <a:t>Links – Drawing </a:t>
            </a:r>
            <a:r>
              <a:rPr lang="en-US" dirty="0" err="1" smtClean="0"/>
              <a:t>Molec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EP on Condensed/Lewis/Line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EP on Naming/Drawing</a:t>
            </a:r>
          </a:p>
        </p:txBody>
      </p:sp>
    </p:spTree>
    <p:extLst>
      <p:ext uri="{BB962C8B-B14F-4D97-AF65-F5344CB8AC3E}">
        <p14:creationId xmlns:p14="http://schemas.microsoft.com/office/powerpoint/2010/main" val="29021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283517"/>
            <a:ext cx="1217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Heading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72425" y="145018"/>
            <a:ext cx="10241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219" y="6126424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Memorize Table 19.1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06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48" y="276477"/>
            <a:ext cx="374621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Organic Compounds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4825" y="1009650"/>
            <a:ext cx="294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Goal = Unique Name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IUPAC Rules (old and new)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5" y="1889299"/>
            <a:ext cx="26520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Main Chain/Longest Chain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001" t="31667" r="10999" b="30333"/>
          <a:stretch/>
        </p:blipFill>
        <p:spPr>
          <a:xfrm>
            <a:off x="371475" y="3141882"/>
            <a:ext cx="4472897" cy="2296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25" y="5672094"/>
            <a:ext cx="24898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Side Chain/Branch Chain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868" y="2354566"/>
            <a:ext cx="443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Longest continuous chain of carbon atoms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555" y="6248745"/>
            <a:ext cx="310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 other carbon, not in MC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03944" y="1876299"/>
            <a:ext cx="813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MC/LC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0903" y="5659094"/>
            <a:ext cx="4138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3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74824"/>
            <a:ext cx="19402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Counting 1-10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" y="78352"/>
            <a:ext cx="11412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 19.4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876300"/>
            <a:ext cx="9753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1 - meth</a:t>
            </a:r>
          </a:p>
          <a:p>
            <a:r>
              <a:rPr lang="en-US" dirty="0" smtClean="0"/>
              <a:t>2 - eth</a:t>
            </a:r>
          </a:p>
          <a:p>
            <a:r>
              <a:rPr lang="en-US" dirty="0" smtClean="0"/>
              <a:t>3 – prop</a:t>
            </a:r>
          </a:p>
          <a:p>
            <a:r>
              <a:rPr lang="en-US" dirty="0" smtClean="0"/>
              <a:t>4 - but</a:t>
            </a:r>
          </a:p>
          <a:p>
            <a:r>
              <a:rPr lang="en-US" dirty="0" smtClean="0"/>
              <a:t>5 - pent</a:t>
            </a:r>
          </a:p>
          <a:p>
            <a:r>
              <a:rPr lang="en-US" dirty="0" smtClean="0"/>
              <a:t>6 - hex</a:t>
            </a:r>
          </a:p>
          <a:p>
            <a:r>
              <a:rPr lang="en-US" dirty="0" smtClean="0"/>
              <a:t>7 - </a:t>
            </a:r>
            <a:r>
              <a:rPr lang="en-US" dirty="0" err="1" smtClean="0"/>
              <a:t>hept</a:t>
            </a:r>
            <a:endParaRPr lang="en-US" dirty="0" smtClean="0"/>
          </a:p>
          <a:p>
            <a:r>
              <a:rPr lang="en-US" dirty="0" smtClean="0"/>
              <a:t>8 - </a:t>
            </a:r>
            <a:r>
              <a:rPr lang="en-US" dirty="0" err="1" smtClean="0"/>
              <a:t>oct</a:t>
            </a:r>
            <a:endParaRPr lang="en-US" dirty="0" smtClean="0"/>
          </a:p>
          <a:p>
            <a:r>
              <a:rPr lang="en-US" dirty="0" smtClean="0"/>
              <a:t>9 - non</a:t>
            </a:r>
          </a:p>
          <a:p>
            <a:r>
              <a:rPr lang="en-US" dirty="0" smtClean="0"/>
              <a:t>10 - </a:t>
            </a:r>
            <a:r>
              <a:rPr lang="en-US" dirty="0" err="1" smtClean="0"/>
              <a:t>dec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1900" y="355648"/>
            <a:ext cx="28010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Counting Side Chains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3223" y="876300"/>
            <a:ext cx="1117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– </a:t>
            </a:r>
          </a:p>
          <a:p>
            <a:r>
              <a:rPr lang="en-US" dirty="0" smtClean="0"/>
              <a:t>2 – di</a:t>
            </a:r>
          </a:p>
          <a:p>
            <a:r>
              <a:rPr lang="en-US" dirty="0" smtClean="0"/>
              <a:t>3 – tri</a:t>
            </a:r>
          </a:p>
          <a:p>
            <a:r>
              <a:rPr lang="en-US" dirty="0" smtClean="0"/>
              <a:t>4 – tetra</a:t>
            </a:r>
          </a:p>
          <a:p>
            <a:r>
              <a:rPr lang="en-US" dirty="0" smtClean="0"/>
              <a:t>5 – </a:t>
            </a:r>
            <a:r>
              <a:rPr lang="en-US" dirty="0" err="1" smtClean="0"/>
              <a:t>penta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6650" y="355648"/>
            <a:ext cx="13346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Halogens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39366" y="904875"/>
            <a:ext cx="1195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</a:t>
            </a:r>
            <a:r>
              <a:rPr lang="en-US" dirty="0" err="1" smtClean="0"/>
              <a:t>Fluoro</a:t>
            </a:r>
            <a:endParaRPr lang="en-US" dirty="0" smtClean="0"/>
          </a:p>
          <a:p>
            <a:r>
              <a:rPr lang="en-US" dirty="0" smtClean="0"/>
              <a:t>Cl - </a:t>
            </a:r>
            <a:r>
              <a:rPr lang="en-US" dirty="0" err="1" smtClean="0"/>
              <a:t>Chloro</a:t>
            </a:r>
            <a:endParaRPr lang="en-US" dirty="0" smtClean="0"/>
          </a:p>
          <a:p>
            <a:r>
              <a:rPr lang="en-US" dirty="0" smtClean="0"/>
              <a:t>Br - </a:t>
            </a:r>
            <a:r>
              <a:rPr lang="en-US" dirty="0" err="1" smtClean="0"/>
              <a:t>Bromo</a:t>
            </a:r>
            <a:endParaRPr lang="en-US" dirty="0" smtClean="0"/>
          </a:p>
          <a:p>
            <a:r>
              <a:rPr lang="en-US" dirty="0" smtClean="0"/>
              <a:t>I - </a:t>
            </a:r>
            <a:r>
              <a:rPr lang="en-US" dirty="0" err="1" smtClean="0"/>
              <a:t>Iodo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36039" y="4013374"/>
            <a:ext cx="10358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Ending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" y="5534025"/>
            <a:ext cx="1477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Alkanes – </a:t>
            </a:r>
            <a:r>
              <a:rPr lang="en-US" dirty="0" err="1" smtClean="0"/>
              <a:t>ane</a:t>
            </a:r>
            <a:endParaRPr lang="en-US" dirty="0" smtClean="0"/>
          </a:p>
          <a:p>
            <a:r>
              <a:rPr lang="en-US" dirty="0" smtClean="0"/>
              <a:t>Alkenes – </a:t>
            </a:r>
            <a:r>
              <a:rPr lang="en-US" dirty="0" err="1" smtClean="0"/>
              <a:t>ene</a:t>
            </a:r>
            <a:endParaRPr lang="en-US" dirty="0" smtClean="0"/>
          </a:p>
          <a:p>
            <a:r>
              <a:rPr lang="en-US" dirty="0" smtClean="0"/>
              <a:t>Alkynes - </a:t>
            </a:r>
            <a:r>
              <a:rPr lang="en-US" dirty="0" err="1" smtClean="0"/>
              <a:t>yne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0572" y="5707324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Memorize Table 19.4 Left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Don’t memorize Right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Table 19.1 - ending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250" y="4867275"/>
            <a:ext cx="160172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Chain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3689" y="4867275"/>
            <a:ext cx="148630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Side Chain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7077" y="555586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yl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91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6" y="161925"/>
            <a:ext cx="28194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Rules for Naming Organic Molecules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7" y="1086088"/>
            <a:ext cx="8098230" cy="4543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4457" y="2157352"/>
            <a:ext cx="72487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LC</a:t>
            </a:r>
          </a:p>
          <a:p>
            <a:r>
              <a:rPr lang="en-US" dirty="0" smtClean="0"/>
              <a:t>FG</a:t>
            </a:r>
          </a:p>
          <a:p>
            <a:r>
              <a:rPr lang="en-US" dirty="0" smtClean="0"/>
              <a:t>SC</a:t>
            </a:r>
          </a:p>
          <a:p>
            <a:r>
              <a:rPr lang="en-US" dirty="0" smtClean="0"/>
              <a:t>Alpha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5626" y="5810250"/>
            <a:ext cx="28277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#,#-</a:t>
            </a:r>
            <a:r>
              <a:rPr lang="en-US" dirty="0" err="1" smtClean="0"/>
              <a:t>prefix_SC_yl</a:t>
            </a:r>
            <a:r>
              <a:rPr lang="en-US" dirty="0"/>
              <a:t> </a:t>
            </a:r>
            <a:r>
              <a:rPr lang="en-US" dirty="0" err="1" smtClean="0"/>
              <a:t>MC_ending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48025" y="258782"/>
            <a:ext cx="2336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Courier New" panose="02070309020205020404" pitchFamily="49" charset="0"/>
              <a:buChar char="o"/>
            </a:pPr>
            <a:r>
              <a:rPr lang="en-US" dirty="0" smtClean="0"/>
              <a:t>Structure → Name</a:t>
            </a:r>
          </a:p>
          <a:p>
            <a:pPr marL="400050" indent="-400050">
              <a:buFont typeface="Courier New" panose="02070309020205020404" pitchFamily="49" charset="0"/>
              <a:buChar char="o"/>
            </a:pPr>
            <a:r>
              <a:rPr lang="en-US" dirty="0" smtClean="0"/>
              <a:t>Name →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50482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879498" y="2441243"/>
            <a:ext cx="1880446" cy="86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9" y="2441243"/>
            <a:ext cx="2276475" cy="1047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124" y="2700141"/>
            <a:ext cx="377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232" y="231300"/>
            <a:ext cx="7457143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50482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51" y="1321386"/>
            <a:ext cx="2933701" cy="1144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9620" y="2066135"/>
            <a:ext cx="3802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Cl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50482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27303">
            <a:off x="738042" y="1502171"/>
            <a:ext cx="2028471" cy="14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50482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283607"/>
            <a:ext cx="2343150" cy="1078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48323" y="1666875"/>
            <a:ext cx="2671763" cy="8286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505325" y="333375"/>
            <a:ext cx="47625" cy="631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569" y="95280"/>
            <a:ext cx="7342857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3292</TotalTime>
  <Words>472</Words>
  <Application>Microsoft Office PowerPoint</Application>
  <PresentationFormat>On-screen Show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192</cp:revision>
  <dcterms:created xsi:type="dcterms:W3CDTF">2020-03-25T15:59:49Z</dcterms:created>
  <dcterms:modified xsi:type="dcterms:W3CDTF">2022-01-13T16:15:40Z</dcterms:modified>
</cp:coreProperties>
</file>