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375" r:id="rId3"/>
    <p:sldId id="376" r:id="rId4"/>
    <p:sldId id="377" r:id="rId5"/>
    <p:sldId id="378" r:id="rId6"/>
    <p:sldId id="380" r:id="rId7"/>
    <p:sldId id="396" r:id="rId8"/>
    <p:sldId id="381" r:id="rId9"/>
    <p:sldId id="382" r:id="rId10"/>
    <p:sldId id="385" r:id="rId11"/>
    <p:sldId id="386" r:id="rId12"/>
    <p:sldId id="383" r:id="rId13"/>
    <p:sldId id="384" r:id="rId14"/>
    <p:sldId id="387" r:id="rId15"/>
    <p:sldId id="388" r:id="rId16"/>
    <p:sldId id="394" r:id="rId17"/>
    <p:sldId id="395" r:id="rId18"/>
    <p:sldId id="389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4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E735B-9C3A-43D6-B9FE-096E531F1232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ACCA3-5C81-4B3C-BA4D-01FAA7BD3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28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ACCA3-5C81-4B3C-BA4D-01FAA7BD343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93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1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0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7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5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1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2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8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6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5C3A7-410D-4FD7-9055-E25D6E92A517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hyperlink" Target="https://pubchem.ncbi.nlm.nih.gov/compound/Butane#section=3D-Conformer" TargetMode="Externa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hyperlink" Target="http://www.google.com/search?q=%22TVMXDCGIABBOFY-UHFFFAOYSA-N%22" TargetMode="Externa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4.png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056" y="1367065"/>
            <a:ext cx="4294772" cy="258532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Overview/Topics</a:t>
            </a:r>
          </a:p>
          <a:p>
            <a:pPr marL="257175" indent="-257175">
              <a:buAutoNum type="arabicPeriod"/>
            </a:pPr>
            <a:r>
              <a:rPr lang="en-US" sz="1600" dirty="0" smtClean="0"/>
              <a:t>Review Lewis Structures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Draw simple structures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Shapes and angles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Representations of Organic Compounds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Chemical Formula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Condensed Structure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Lewis Structure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Line Structures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Identify Functional Groups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93841" y="1490890"/>
            <a:ext cx="4294772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Skills to Master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Memorize Functional Groups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Draw all types of organic molecules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HW 19 </a:t>
            </a:r>
            <a:r>
              <a:rPr lang="en-US" dirty="0" err="1" smtClean="0"/>
              <a:t>a,b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7056" y="5289663"/>
            <a:ext cx="4294772" cy="14773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Read</a:t>
            </a:r>
          </a:p>
          <a:p>
            <a:r>
              <a:rPr lang="en-US" dirty="0" smtClean="0"/>
              <a:t>Chapter 19.1-19.8</a:t>
            </a:r>
          </a:p>
          <a:p>
            <a:r>
              <a:rPr lang="en-US" dirty="0" smtClean="0"/>
              <a:t>Extra Handout on chemhaven.org – Line drawing</a:t>
            </a:r>
          </a:p>
          <a:p>
            <a:r>
              <a:rPr lang="en-US" dirty="0" smtClean="0"/>
              <a:t>Extra Handout on chemhave.org – Review +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7451" y="206597"/>
            <a:ext cx="820288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CHE 102 Spring 2021</a:t>
            </a:r>
          </a:p>
          <a:p>
            <a:pPr algn="ctr"/>
            <a:r>
              <a:rPr lang="en-US" sz="3200" dirty="0" smtClean="0"/>
              <a:t>Lecture 19ab – Structure of Organic Compounds</a:t>
            </a:r>
          </a:p>
        </p:txBody>
      </p:sp>
    </p:spTree>
    <p:extLst>
      <p:ext uri="{BB962C8B-B14F-4D97-AF65-F5344CB8AC3E}">
        <p14:creationId xmlns:p14="http://schemas.microsoft.com/office/powerpoint/2010/main" val="109060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125" y="219075"/>
            <a:ext cx="110966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You Try It: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92956" y="895350"/>
            <a:ext cx="1631216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Lewis Structure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76327" y="895350"/>
            <a:ext cx="165801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Cond. Structure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93706" y="895350"/>
            <a:ext cx="1499321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Line Structure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23625" y="1834633"/>
            <a:ext cx="3363421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CHBr(CH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CH(CH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)CH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464971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125" y="219075"/>
            <a:ext cx="110966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You Try It: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92956" y="895350"/>
            <a:ext cx="1631216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Lewis Structure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76327" y="895350"/>
            <a:ext cx="165801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Cond. Structure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93706" y="895350"/>
            <a:ext cx="1499321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Line Structure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12223" t="31334" r="9555" b="29111"/>
          <a:stretch/>
        </p:blipFill>
        <p:spPr>
          <a:xfrm>
            <a:off x="5995184" y="1562101"/>
            <a:ext cx="2863065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463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9550" y="314325"/>
            <a:ext cx="316230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More information about Table 19.1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06738" y="2032129"/>
            <a:ext cx="26618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 = rest of molecule</a:t>
            </a:r>
          </a:p>
          <a:p>
            <a:r>
              <a:rPr lang="en-US" sz="2400" dirty="0" smtClean="0"/>
              <a:t>X = any halogen</a:t>
            </a:r>
            <a:endParaRPr lang="en-US" sz="24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4079702" y="21577"/>
            <a:ext cx="5064298" cy="6639146"/>
            <a:chOff x="4077855" y="-7437"/>
            <a:chExt cx="5064298" cy="6639146"/>
          </a:xfrm>
        </p:grpSpPr>
        <p:pic>
          <p:nvPicPr>
            <p:cNvPr id="14" name="Picture 2" descr="heingob11e_tab_19_02_01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2751"/>
            <a:stretch/>
          </p:blipFill>
          <p:spPr bwMode="auto">
            <a:xfrm>
              <a:off x="4086267" y="-7437"/>
              <a:ext cx="5039259" cy="2085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2" descr="heingob11e_tab_19_02_0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813" b="11522"/>
            <a:stretch/>
          </p:blipFill>
          <p:spPr bwMode="auto">
            <a:xfrm>
              <a:off x="4086268" y="2059709"/>
              <a:ext cx="5048495" cy="2256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2" descr="heingob11e_tab_19_02_03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031" b="5676"/>
            <a:stretch/>
          </p:blipFill>
          <p:spPr bwMode="auto">
            <a:xfrm>
              <a:off x="4077855" y="4267199"/>
              <a:ext cx="5064298" cy="2364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3371850" y="775990"/>
            <a:ext cx="77457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Ch. 19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43540" y="1835291"/>
            <a:ext cx="77457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Ch. 19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37058" y="1289011"/>
            <a:ext cx="774571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Ch. 20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25846" y="2450771"/>
            <a:ext cx="77457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Ch. 22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05131" y="3565267"/>
            <a:ext cx="774571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Ch. 23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05130" y="4679763"/>
            <a:ext cx="774571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Ch. 24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305130" y="5824086"/>
            <a:ext cx="774571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Ch. 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455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097" y="593380"/>
            <a:ext cx="1150828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Alkanes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99233" y="3561934"/>
            <a:ext cx="115256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Alkenes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9233" y="1926275"/>
            <a:ext cx="1648208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Alkyl Halide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9233" y="4166263"/>
            <a:ext cx="115256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Alkynes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9233" y="5353046"/>
            <a:ext cx="1319785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Aromatic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296983" y="61436"/>
            <a:ext cx="123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Condensed</a:t>
            </a:r>
            <a:endParaRPr lang="en-US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4438650" y="40243"/>
            <a:ext cx="704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Lewis</a:t>
            </a:r>
            <a:endParaRPr lang="en-US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6400201" y="61436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Line</a:t>
            </a:r>
            <a:endParaRPr lang="en-US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8229858" y="61436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Name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841040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5" y="581025"/>
            <a:ext cx="1236877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Alcohols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25141" y="3629018"/>
            <a:ext cx="1477007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/>
              <a:t>A</a:t>
            </a:r>
            <a:r>
              <a:rPr lang="en-US" sz="2400" dirty="0" smtClean="0"/>
              <a:t>ldehydes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5725" y="2150420"/>
            <a:ext cx="97251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Ethers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33494" y="5271783"/>
            <a:ext cx="1189108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Ketones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296983" y="61436"/>
            <a:ext cx="123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Condensed</a:t>
            </a:r>
            <a:endParaRPr lang="en-US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4438650" y="40243"/>
            <a:ext cx="704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Lewis</a:t>
            </a:r>
            <a:endParaRPr lang="en-US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6400201" y="61436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Line</a:t>
            </a:r>
            <a:endParaRPr lang="en-US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8229858" y="61436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Name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097874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5" y="581025"/>
            <a:ext cx="2073388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Carboxylic Acid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25141" y="3629018"/>
            <a:ext cx="994183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Amine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5725" y="2150420"/>
            <a:ext cx="812658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Ester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33494" y="5271783"/>
            <a:ext cx="994183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Amide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296983" y="61436"/>
            <a:ext cx="123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Condensed</a:t>
            </a:r>
            <a:endParaRPr lang="en-US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4438650" y="40243"/>
            <a:ext cx="704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Lewis</a:t>
            </a:r>
            <a:endParaRPr lang="en-US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6400201" y="61436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Line</a:t>
            </a:r>
            <a:endParaRPr lang="en-US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8229858" y="61436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Name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237491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125" y="219075"/>
            <a:ext cx="110966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You Try It: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1481" y="895350"/>
            <a:ext cx="1631216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Lewis Structure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81077" y="895350"/>
            <a:ext cx="165801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Cond. Structure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65181" y="876300"/>
            <a:ext cx="1499321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Line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4288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125" y="219075"/>
            <a:ext cx="110966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You Try It: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1481" y="895350"/>
            <a:ext cx="1631216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Lewis Structure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81077" y="895350"/>
            <a:ext cx="165801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Cond. Structure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65181" y="876300"/>
            <a:ext cx="1499321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Line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3991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495" y="337066"/>
            <a:ext cx="1195392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Tuesday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47650" y="952500"/>
            <a:ext cx="3064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Read Lab 20 – Review of LS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80495" y="2161401"/>
            <a:ext cx="35242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Read 19.8-19.1</a:t>
            </a:r>
          </a:p>
          <a:p>
            <a:pPr marL="342900" indent="-342900">
              <a:buAutoNum type="arabicPeriod"/>
            </a:pPr>
            <a:r>
              <a:rPr lang="en-US" dirty="0"/>
              <a:t>Memorize Table 19.9 (left side</a:t>
            </a:r>
            <a:r>
              <a:rPr lang="en-US" dirty="0" smtClean="0"/>
              <a:t>)</a:t>
            </a:r>
          </a:p>
          <a:p>
            <a:pPr marL="342900" indent="-342900">
              <a:buAutoNum type="arabicPeriod"/>
            </a:pPr>
            <a:r>
              <a:rPr lang="en-US" dirty="0" smtClean="0"/>
              <a:t>Due: HW 19 </a:t>
            </a:r>
            <a:r>
              <a:rPr lang="en-US" dirty="0" err="1" smtClean="0"/>
              <a:t>a,b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0495" y="1545967"/>
            <a:ext cx="1642437" cy="461665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Wednesday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80495" y="3384887"/>
            <a:ext cx="1324658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Thursday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95872" y="4138820"/>
            <a:ext cx="17459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Finish Lab 20</a:t>
            </a:r>
          </a:p>
          <a:p>
            <a:pPr marL="342900" indent="-342900">
              <a:buAutoNum type="arabicPeriod"/>
            </a:pPr>
            <a:r>
              <a:rPr lang="en-US" dirty="0" smtClean="0"/>
              <a:t>Due: Lab 20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719" y="5730595"/>
            <a:ext cx="1992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No class</a:t>
            </a:r>
          </a:p>
          <a:p>
            <a:pPr marL="342900" indent="-342900">
              <a:buAutoNum type="arabicPeriod"/>
            </a:pPr>
            <a:r>
              <a:rPr lang="en-US" dirty="0" smtClean="0"/>
              <a:t>Due: HW 19 </a:t>
            </a:r>
            <a:r>
              <a:rPr lang="en-US" dirty="0" err="1" smtClean="0"/>
              <a:t>c,d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0495" y="5077419"/>
            <a:ext cx="946798" cy="461665"/>
          </a:xfrm>
          <a:prstGeom prst="rect">
            <a:avLst/>
          </a:prstGeom>
          <a:solidFill>
            <a:srgbClr val="FF0000">
              <a:alpha val="50196"/>
            </a:srgb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Friday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534025" y="249108"/>
            <a:ext cx="820481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Extra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0" y="807303"/>
            <a:ext cx="325165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Handout – Drawing </a:t>
            </a:r>
            <a:r>
              <a:rPr lang="en-US" dirty="0" err="1" smtClean="0"/>
              <a:t>Molec</a:t>
            </a:r>
            <a:r>
              <a:rPr lang="en-US" dirty="0" smtClean="0"/>
              <a:t>.</a:t>
            </a:r>
          </a:p>
          <a:p>
            <a:pPr marL="342900" indent="-342900">
              <a:buAutoNum type="arabicPeriod"/>
            </a:pPr>
            <a:r>
              <a:rPr lang="en-US" dirty="0" smtClean="0"/>
              <a:t>Handout – Review + Ch. 19</a:t>
            </a:r>
          </a:p>
          <a:p>
            <a:pPr marL="342900" indent="-342900">
              <a:buAutoNum type="arabicPeriod"/>
            </a:pPr>
            <a:r>
              <a:rPr lang="en-US" dirty="0" smtClean="0"/>
              <a:t>Links – Drawing </a:t>
            </a:r>
            <a:r>
              <a:rPr lang="en-US" dirty="0" err="1" smtClean="0"/>
              <a:t>Molec</a:t>
            </a:r>
            <a:r>
              <a:rPr lang="en-US" dirty="0" smtClean="0"/>
              <a:t>.</a:t>
            </a:r>
            <a:endParaRPr lang="en-US" dirty="0"/>
          </a:p>
          <a:p>
            <a:pPr marL="342900" indent="-342900">
              <a:buAutoNum type="arabicPeriod"/>
            </a:pPr>
            <a:r>
              <a:rPr lang="en-US" dirty="0" smtClean="0"/>
              <a:t>EP on Condensed/Lewis/Line</a:t>
            </a:r>
          </a:p>
          <a:p>
            <a:pPr marL="342900" indent="-342900">
              <a:buAutoNum type="arabicPeriod"/>
            </a:pPr>
            <a:r>
              <a:rPr lang="en-US" dirty="0" smtClean="0"/>
              <a:t>EP on Naming</a:t>
            </a:r>
          </a:p>
        </p:txBody>
      </p:sp>
      <p:pic>
        <p:nvPicPr>
          <p:cNvPr id="13" name="Picture 10" descr="table_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198" y="3615719"/>
            <a:ext cx="5576501" cy="2912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2129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1475" y="283517"/>
            <a:ext cx="2645276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CHE 102 - Overview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95275" y="955150"/>
            <a:ext cx="3525773" cy="20313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u="sng" dirty="0" smtClean="0"/>
              <a:t>Chapter 19-25 Organic Chemistry</a:t>
            </a:r>
          </a:p>
          <a:p>
            <a:pPr marL="342900" indent="-342900">
              <a:buAutoNum type="arabicPeriod"/>
            </a:pPr>
            <a:r>
              <a:rPr lang="en-US" dirty="0" smtClean="0"/>
              <a:t>Draw Molecules</a:t>
            </a:r>
          </a:p>
          <a:p>
            <a:pPr marL="342900" indent="-342900">
              <a:buAutoNum type="arabicPeriod"/>
            </a:pPr>
            <a:r>
              <a:rPr lang="en-US" dirty="0" smtClean="0"/>
              <a:t>Name Molecules</a:t>
            </a:r>
          </a:p>
          <a:p>
            <a:pPr marL="342900" indent="-342900">
              <a:buAutoNum type="arabicPeriod"/>
            </a:pPr>
            <a:r>
              <a:rPr lang="en-US" dirty="0" smtClean="0"/>
              <a:t>Chemical Reactions</a:t>
            </a:r>
          </a:p>
          <a:p>
            <a:pPr marL="342900" indent="-342900">
              <a:buAutoNum type="arabicPeriod"/>
            </a:pPr>
            <a:r>
              <a:rPr lang="en-US" dirty="0" smtClean="0"/>
              <a:t>IMF and Physical Properties</a:t>
            </a:r>
          </a:p>
          <a:p>
            <a:pPr marL="342900" indent="-342900">
              <a:buAutoNum type="arabicPeriod"/>
            </a:pPr>
            <a:r>
              <a:rPr lang="en-US" dirty="0" smtClean="0"/>
              <a:t>Structure/Function Relationship</a:t>
            </a:r>
          </a:p>
          <a:p>
            <a:pPr marL="342900" indent="-342900">
              <a:buAutoNum type="arabicPeriod"/>
            </a:pPr>
            <a:r>
              <a:rPr lang="en-US" dirty="0" smtClean="0"/>
              <a:t>Misc.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4019643" y="1667738"/>
            <a:ext cx="8763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94538" y="955150"/>
            <a:ext cx="3525773" cy="20313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u="sng" dirty="0" smtClean="0"/>
              <a:t>Chapter 27-31 Macromolecules</a:t>
            </a:r>
          </a:p>
          <a:p>
            <a:pPr marL="342900" indent="-342900">
              <a:buAutoNum type="arabicPeriod"/>
            </a:pPr>
            <a:r>
              <a:rPr lang="en-US" dirty="0" smtClean="0"/>
              <a:t>Draw Molecules</a:t>
            </a:r>
          </a:p>
          <a:p>
            <a:pPr marL="342900" indent="-342900">
              <a:buAutoNum type="arabicPeriod"/>
            </a:pPr>
            <a:r>
              <a:rPr lang="en-US" dirty="0" smtClean="0"/>
              <a:t>Chemical Reactions</a:t>
            </a:r>
          </a:p>
          <a:p>
            <a:pPr marL="342900" indent="-342900">
              <a:buAutoNum type="arabicPeriod"/>
            </a:pPr>
            <a:r>
              <a:rPr lang="en-US" dirty="0" smtClean="0"/>
              <a:t>IMF and Physical Properties</a:t>
            </a:r>
          </a:p>
          <a:p>
            <a:pPr marL="342900" indent="-342900">
              <a:buFontTx/>
              <a:buAutoNum type="arabicPeriod"/>
            </a:pPr>
            <a:r>
              <a:rPr lang="en-US" dirty="0"/>
              <a:t>Structure/Function </a:t>
            </a:r>
            <a:r>
              <a:rPr lang="en-US" dirty="0" smtClean="0"/>
              <a:t>Relationship</a:t>
            </a:r>
          </a:p>
          <a:p>
            <a:pPr marL="342900" indent="-342900">
              <a:buAutoNum type="arabicPeriod"/>
            </a:pPr>
            <a:r>
              <a:rPr lang="en-US" dirty="0" smtClean="0"/>
              <a:t>Functions in the Body</a:t>
            </a:r>
          </a:p>
          <a:p>
            <a:pPr marL="342900" indent="-342900">
              <a:buAutoNum type="arabicPeriod"/>
            </a:pPr>
            <a:r>
              <a:rPr lang="en-US" dirty="0" smtClean="0"/>
              <a:t>Misc.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 rot="5400000">
            <a:off x="6307990" y="3390394"/>
            <a:ext cx="8763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094538" y="4310643"/>
            <a:ext cx="3525773" cy="17543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u="sng" dirty="0" smtClean="0"/>
              <a:t>Chapter 33-35 Biochemistry</a:t>
            </a:r>
          </a:p>
          <a:p>
            <a:pPr marL="342900" indent="-342900">
              <a:buFontTx/>
              <a:buAutoNum type="arabicPeriod"/>
            </a:pPr>
            <a:r>
              <a:rPr lang="en-US" dirty="0"/>
              <a:t>Bioenergetics</a:t>
            </a:r>
          </a:p>
          <a:p>
            <a:pPr marL="342900" indent="-342900">
              <a:buAutoNum type="arabicPeriod"/>
            </a:pPr>
            <a:r>
              <a:rPr lang="en-US" dirty="0" smtClean="0"/>
              <a:t>Identify Chemical Reactions</a:t>
            </a:r>
          </a:p>
          <a:p>
            <a:pPr marL="342900" indent="-342900">
              <a:buFontTx/>
              <a:buAutoNum type="arabicPeriod"/>
            </a:pPr>
            <a:r>
              <a:rPr lang="en-US" dirty="0"/>
              <a:t>Structure/Function </a:t>
            </a:r>
            <a:r>
              <a:rPr lang="en-US" dirty="0" smtClean="0"/>
              <a:t>Relationship</a:t>
            </a:r>
          </a:p>
          <a:p>
            <a:pPr marL="342900" indent="-342900">
              <a:buAutoNum type="arabicPeriod"/>
            </a:pPr>
            <a:r>
              <a:rPr lang="en-US" dirty="0" smtClean="0"/>
              <a:t>Functions in the Body</a:t>
            </a:r>
          </a:p>
          <a:p>
            <a:pPr marL="342900" indent="-342900">
              <a:buAutoNum type="arabicPeriod"/>
            </a:pPr>
            <a:r>
              <a:rPr lang="en-US" dirty="0" smtClean="0"/>
              <a:t>Misc.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174765" y="3449783"/>
            <a:ext cx="1805302" cy="36933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Ch. 32 - Nutrition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l="4940" t="10786" r="11881" b="9530"/>
          <a:stretch/>
        </p:blipFill>
        <p:spPr>
          <a:xfrm>
            <a:off x="33483" y="3733294"/>
            <a:ext cx="5061055" cy="29090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 rot="16200000">
            <a:off x="3695340" y="487322"/>
            <a:ext cx="1524905" cy="64633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Ch. 26  </a:t>
            </a:r>
          </a:p>
          <a:p>
            <a:r>
              <a:rPr lang="en-US" dirty="0" smtClean="0"/>
              <a:t>Stereoisomers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37264" y="3080451"/>
            <a:ext cx="41389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E1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62404" y="3080451"/>
            <a:ext cx="41389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809803" y="3080451"/>
            <a:ext cx="41389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600628" y="491842"/>
            <a:ext cx="41389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E4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089040" y="481810"/>
            <a:ext cx="41389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E5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600628" y="3868513"/>
            <a:ext cx="41389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87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67038"/>
            <a:ext cx="4229100" cy="280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7714" y="249232"/>
            <a:ext cx="2471446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Organic Chemistry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54836" y="1498590"/>
            <a:ext cx="2345386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Functional Group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18071" y="2023115"/>
            <a:ext cx="37395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Unique group, “common feature”, similar P and C properties 12  groups (2/chapter)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4836" y="3453645"/>
            <a:ext cx="2257221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Macromolecules</a:t>
            </a:r>
            <a:endParaRPr lang="en-US" sz="2400" dirty="0"/>
          </a:p>
        </p:txBody>
      </p:sp>
      <p:sp>
        <p:nvSpPr>
          <p:cNvPr id="12" name="Right Arrow 11"/>
          <p:cNvSpPr/>
          <p:nvPr/>
        </p:nvSpPr>
        <p:spPr>
          <a:xfrm>
            <a:off x="3438659" y="2351004"/>
            <a:ext cx="485775" cy="5111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5400000">
            <a:off x="1014806" y="3836418"/>
            <a:ext cx="485775" cy="5111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152292" y="-7437"/>
            <a:ext cx="8989861" cy="6639146"/>
            <a:chOff x="152292" y="-7437"/>
            <a:chExt cx="8989861" cy="6639146"/>
          </a:xfrm>
        </p:grpSpPr>
        <p:sp>
          <p:nvSpPr>
            <p:cNvPr id="4" name="TextBox 3"/>
            <p:cNvSpPr txBox="1"/>
            <p:nvPr/>
          </p:nvSpPr>
          <p:spPr>
            <a:xfrm>
              <a:off x="152292" y="781578"/>
              <a:ext cx="344806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Dfn</a:t>
              </a:r>
              <a:r>
                <a:rPr lang="en-US" dirty="0" smtClean="0"/>
                <a:t>: Study of compounds made of </a:t>
              </a:r>
            </a:p>
            <a:p>
              <a:r>
                <a:rPr lang="en-US" dirty="0" smtClean="0"/>
                <a:t>C, H, O, N + a few others</a:t>
              </a:r>
              <a:endParaRPr lang="en-US" dirty="0"/>
            </a:p>
          </p:txBody>
        </p:sp>
        <p:pic>
          <p:nvPicPr>
            <p:cNvPr id="13" name="Picture 2" descr="heingob11e_tab_19_02_01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2751"/>
            <a:stretch/>
          </p:blipFill>
          <p:spPr bwMode="auto">
            <a:xfrm>
              <a:off x="4086267" y="-7437"/>
              <a:ext cx="5039259" cy="20856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2" descr="heingob11e_tab_19_02_02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813" b="11522"/>
            <a:stretch/>
          </p:blipFill>
          <p:spPr bwMode="auto">
            <a:xfrm>
              <a:off x="4086268" y="2059709"/>
              <a:ext cx="5048495" cy="2256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2" descr="heingob11e_tab_19_02_03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0031" b="5676"/>
            <a:stretch/>
          </p:blipFill>
          <p:spPr bwMode="auto">
            <a:xfrm>
              <a:off x="4077855" y="4267199"/>
              <a:ext cx="5064298" cy="2364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TextBox 17"/>
          <p:cNvSpPr txBox="1"/>
          <p:nvPr/>
        </p:nvSpPr>
        <p:spPr>
          <a:xfrm>
            <a:off x="227714" y="2886562"/>
            <a:ext cx="2977333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Can you: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Memorize Table 19.1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31313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2187" y="381000"/>
            <a:ext cx="108876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Carbon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81662" y="976015"/>
            <a:ext cx="31663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EN = 2 (middle)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1s</a:t>
            </a:r>
            <a:r>
              <a:rPr lang="en-US" baseline="30000" dirty="0" smtClean="0"/>
              <a:t>2</a:t>
            </a:r>
            <a:r>
              <a:rPr lang="en-US" dirty="0" smtClean="0"/>
              <a:t>2s</a:t>
            </a:r>
            <a:r>
              <a:rPr lang="en-US" baseline="30000" dirty="0" smtClean="0"/>
              <a:t>2</a:t>
            </a:r>
            <a:r>
              <a:rPr lang="en-US" dirty="0" smtClean="0"/>
              <a:t>2p</a:t>
            </a:r>
            <a:r>
              <a:rPr lang="en-US" baseline="30000" dirty="0" smtClean="0"/>
              <a:t>2</a:t>
            </a:r>
            <a:r>
              <a:rPr lang="en-US" dirty="0" smtClean="0"/>
              <a:t> = 4 valence e</a:t>
            </a:r>
            <a:r>
              <a:rPr lang="en-US" baseline="30000" dirty="0" smtClean="0"/>
              <a:t>-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Wants to make 4 bonds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Variety of bonding patterns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Stable Bonds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17539" y="2553128"/>
            <a:ext cx="677197" cy="698090"/>
            <a:chOff x="417274" y="791486"/>
            <a:chExt cx="677197" cy="698090"/>
          </a:xfrm>
        </p:grpSpPr>
        <p:sp>
          <p:nvSpPr>
            <p:cNvPr id="5" name="TextBox 4"/>
            <p:cNvSpPr txBox="1"/>
            <p:nvPr/>
          </p:nvSpPr>
          <p:spPr>
            <a:xfrm>
              <a:off x="602018" y="963240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865871" y="1147906"/>
              <a:ext cx="22860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417274" y="1147906"/>
              <a:ext cx="22860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645875" y="905786"/>
              <a:ext cx="22860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639730" y="1375276"/>
              <a:ext cx="22860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333635" y="2636165"/>
            <a:ext cx="564123" cy="500753"/>
            <a:chOff x="1566808" y="843788"/>
            <a:chExt cx="564123" cy="500753"/>
          </a:xfrm>
        </p:grpSpPr>
        <p:sp>
          <p:nvSpPr>
            <p:cNvPr id="11" name="TextBox 10"/>
            <p:cNvSpPr txBox="1"/>
            <p:nvPr/>
          </p:nvSpPr>
          <p:spPr>
            <a:xfrm>
              <a:off x="1687254" y="975209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 rot="1800000">
              <a:off x="1902331" y="1283995"/>
              <a:ext cx="22860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3" name="Group 12"/>
            <p:cNvGrpSpPr/>
            <p:nvPr/>
          </p:nvGrpSpPr>
          <p:grpSpPr>
            <a:xfrm>
              <a:off x="1827682" y="843788"/>
              <a:ext cx="36803" cy="228600"/>
              <a:chOff x="1827682" y="843788"/>
              <a:chExt cx="36803" cy="228600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 rot="5400000">
                <a:off x="1713382" y="958088"/>
                <a:ext cx="228600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>
                <a:off x="1750185" y="958088"/>
                <a:ext cx="228600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Connector 13"/>
            <p:cNvCxnSpPr/>
            <p:nvPr/>
          </p:nvCxnSpPr>
          <p:spPr>
            <a:xfrm rot="9000000">
              <a:off x="1566808" y="1283994"/>
              <a:ext cx="22860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2321524" y="2698874"/>
            <a:ext cx="642291" cy="369332"/>
            <a:chOff x="2532211" y="963793"/>
            <a:chExt cx="642291" cy="369332"/>
          </a:xfrm>
        </p:grpSpPr>
        <p:sp>
          <p:nvSpPr>
            <p:cNvPr id="18" name="TextBox 17"/>
            <p:cNvSpPr txBox="1"/>
            <p:nvPr/>
          </p:nvSpPr>
          <p:spPr>
            <a:xfrm>
              <a:off x="2691971" y="963793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grpSp>
          <p:nvGrpSpPr>
            <p:cNvPr id="19" name="Group 18"/>
            <p:cNvGrpSpPr/>
            <p:nvPr/>
          </p:nvGrpSpPr>
          <p:grpSpPr>
            <a:xfrm rot="5400000">
              <a:off x="3041800" y="1034159"/>
              <a:ext cx="36803" cy="228600"/>
              <a:chOff x="1827682" y="843788"/>
              <a:chExt cx="36803" cy="228600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 rot="5400000">
                <a:off x="1713382" y="958088"/>
                <a:ext cx="228600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5400000">
                <a:off x="1750185" y="958088"/>
                <a:ext cx="228600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/>
            <p:cNvGrpSpPr/>
            <p:nvPr/>
          </p:nvGrpSpPr>
          <p:grpSpPr>
            <a:xfrm rot="5400000">
              <a:off x="2628109" y="1042453"/>
              <a:ext cx="36803" cy="228600"/>
              <a:chOff x="1827682" y="843788"/>
              <a:chExt cx="36803" cy="228600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 rot="5400000">
                <a:off x="1713382" y="958088"/>
                <a:ext cx="228600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5400000">
                <a:off x="1750185" y="958088"/>
                <a:ext cx="228600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" name="Group 24"/>
          <p:cNvGrpSpPr/>
          <p:nvPr/>
        </p:nvGrpSpPr>
        <p:grpSpPr>
          <a:xfrm>
            <a:off x="3400020" y="2698874"/>
            <a:ext cx="637528" cy="369332"/>
            <a:chOff x="2528197" y="963793"/>
            <a:chExt cx="637528" cy="369332"/>
          </a:xfrm>
        </p:grpSpPr>
        <p:sp>
          <p:nvSpPr>
            <p:cNvPr id="26" name="TextBox 25"/>
            <p:cNvSpPr txBox="1"/>
            <p:nvPr/>
          </p:nvSpPr>
          <p:spPr>
            <a:xfrm>
              <a:off x="2691971" y="963793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2528197" y="1111828"/>
              <a:ext cx="637528" cy="73261"/>
              <a:chOff x="2528197" y="1111828"/>
              <a:chExt cx="637528" cy="73261"/>
            </a:xfrm>
          </p:grpSpPr>
          <p:cxnSp>
            <p:nvCxnSpPr>
              <p:cNvPr id="28" name="Straight Connector 27"/>
              <p:cNvCxnSpPr/>
              <p:nvPr/>
            </p:nvCxnSpPr>
            <p:spPr>
              <a:xfrm rot="10800000">
                <a:off x="2528197" y="1148459"/>
                <a:ext cx="228600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29" name="Group 28"/>
              <p:cNvGrpSpPr/>
              <p:nvPr/>
            </p:nvGrpSpPr>
            <p:grpSpPr>
              <a:xfrm>
                <a:off x="2937125" y="1111828"/>
                <a:ext cx="228600" cy="73261"/>
                <a:chOff x="2945902" y="1130057"/>
                <a:chExt cx="228600" cy="73261"/>
              </a:xfrm>
            </p:grpSpPr>
            <p:grpSp>
              <p:nvGrpSpPr>
                <p:cNvPr id="30" name="Group 29"/>
                <p:cNvGrpSpPr/>
                <p:nvPr/>
              </p:nvGrpSpPr>
              <p:grpSpPr>
                <a:xfrm rot="5400000">
                  <a:off x="3041800" y="1034159"/>
                  <a:ext cx="36803" cy="228600"/>
                  <a:chOff x="1827682" y="843788"/>
                  <a:chExt cx="36803" cy="228600"/>
                </a:xfrm>
              </p:grpSpPr>
              <p:cxnSp>
                <p:nvCxnSpPr>
                  <p:cNvPr id="32" name="Straight Connector 31"/>
                  <p:cNvCxnSpPr/>
                  <p:nvPr/>
                </p:nvCxnSpPr>
                <p:spPr>
                  <a:xfrm rot="5400000">
                    <a:off x="1713382" y="958088"/>
                    <a:ext cx="228600" cy="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Connector 32"/>
                  <p:cNvCxnSpPr/>
                  <p:nvPr/>
                </p:nvCxnSpPr>
                <p:spPr>
                  <a:xfrm rot="5400000">
                    <a:off x="1750185" y="958088"/>
                    <a:ext cx="228600" cy="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1" name="Straight Connector 30"/>
                <p:cNvCxnSpPr/>
                <p:nvPr/>
              </p:nvCxnSpPr>
              <p:spPr>
                <a:xfrm rot="10800000">
                  <a:off x="2945902" y="1203318"/>
                  <a:ext cx="228600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4" name="Group 33"/>
          <p:cNvGrpSpPr/>
          <p:nvPr/>
        </p:nvGrpSpPr>
        <p:grpSpPr>
          <a:xfrm>
            <a:off x="4718203" y="5691970"/>
            <a:ext cx="677197" cy="526336"/>
            <a:chOff x="1582039" y="2647798"/>
            <a:chExt cx="677197" cy="526336"/>
          </a:xfrm>
        </p:grpSpPr>
        <p:sp>
          <p:nvSpPr>
            <p:cNvPr id="35" name="TextBox 34"/>
            <p:cNvSpPr txBox="1"/>
            <p:nvPr/>
          </p:nvSpPr>
          <p:spPr>
            <a:xfrm>
              <a:off x="1766783" y="2647798"/>
              <a:ext cx="3337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</a:t>
              </a:r>
              <a:endParaRPr lang="en-US" dirty="0"/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2030636" y="2832464"/>
              <a:ext cx="22860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582039" y="2832464"/>
              <a:ext cx="22860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1804495" y="3059834"/>
              <a:ext cx="22860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9" name="Group 38"/>
            <p:cNvGrpSpPr/>
            <p:nvPr/>
          </p:nvGrpSpPr>
          <p:grpSpPr>
            <a:xfrm>
              <a:off x="1876506" y="2681784"/>
              <a:ext cx="114300" cy="45720"/>
              <a:chOff x="2017618" y="1677093"/>
              <a:chExt cx="114300" cy="45720"/>
            </a:xfrm>
          </p:grpSpPr>
          <p:sp>
            <p:nvSpPr>
              <p:cNvPr id="40" name="Oval 39"/>
              <p:cNvSpPr/>
              <p:nvPr/>
            </p:nvSpPr>
            <p:spPr>
              <a:xfrm>
                <a:off x="2017618" y="1677093"/>
                <a:ext cx="45719" cy="457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2086199" y="1677093"/>
                <a:ext cx="45719" cy="4572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2" name="Group 41"/>
          <p:cNvGrpSpPr/>
          <p:nvPr/>
        </p:nvGrpSpPr>
        <p:grpSpPr>
          <a:xfrm>
            <a:off x="5837956" y="5719853"/>
            <a:ext cx="666022" cy="369332"/>
            <a:chOff x="1580196" y="1859757"/>
            <a:chExt cx="666022" cy="369332"/>
          </a:xfrm>
        </p:grpSpPr>
        <p:grpSp>
          <p:nvGrpSpPr>
            <p:cNvPr id="43" name="Group 42"/>
            <p:cNvGrpSpPr/>
            <p:nvPr/>
          </p:nvGrpSpPr>
          <p:grpSpPr>
            <a:xfrm>
              <a:off x="1580196" y="1859757"/>
              <a:ext cx="518490" cy="369332"/>
              <a:chOff x="1582039" y="2647798"/>
              <a:chExt cx="518490" cy="369332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1766783" y="2647798"/>
                <a:ext cx="3337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</a:t>
                </a:r>
                <a:endParaRPr lang="en-US" dirty="0"/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>
                <a:off x="1582039" y="2832464"/>
                <a:ext cx="228600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>
              <a:xfrm>
                <a:off x="1876506" y="2681784"/>
                <a:ext cx="114300" cy="45720"/>
                <a:chOff x="2017618" y="1677093"/>
                <a:chExt cx="114300" cy="4572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2017618" y="1677093"/>
                  <a:ext cx="45719" cy="457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Oval 50"/>
                <p:cNvSpPr/>
                <p:nvPr/>
              </p:nvSpPr>
              <p:spPr>
                <a:xfrm>
                  <a:off x="2086199" y="1677093"/>
                  <a:ext cx="45719" cy="457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4" name="Group 43"/>
            <p:cNvGrpSpPr/>
            <p:nvPr/>
          </p:nvGrpSpPr>
          <p:grpSpPr>
            <a:xfrm>
              <a:off x="2017618" y="2023304"/>
              <a:ext cx="228600" cy="36803"/>
              <a:chOff x="2066671" y="2334110"/>
              <a:chExt cx="228600" cy="36803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 rot="10800000">
                <a:off x="2066671" y="2334110"/>
                <a:ext cx="228600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10800000">
                <a:off x="2066671" y="2370913"/>
                <a:ext cx="228600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2" name="Group 51"/>
          <p:cNvGrpSpPr/>
          <p:nvPr/>
        </p:nvGrpSpPr>
        <p:grpSpPr>
          <a:xfrm>
            <a:off x="7035642" y="5778997"/>
            <a:ext cx="471762" cy="369332"/>
            <a:chOff x="1634355" y="1761896"/>
            <a:chExt cx="471762" cy="369332"/>
          </a:xfrm>
        </p:grpSpPr>
        <p:grpSp>
          <p:nvGrpSpPr>
            <p:cNvPr id="53" name="Group 52"/>
            <p:cNvGrpSpPr/>
            <p:nvPr/>
          </p:nvGrpSpPr>
          <p:grpSpPr>
            <a:xfrm>
              <a:off x="1772371" y="1761896"/>
              <a:ext cx="333746" cy="369332"/>
              <a:chOff x="1766783" y="2647798"/>
              <a:chExt cx="333746" cy="369332"/>
            </a:xfrm>
          </p:grpSpPr>
          <p:sp>
            <p:nvSpPr>
              <p:cNvPr id="58" name="TextBox 57"/>
              <p:cNvSpPr txBox="1"/>
              <p:nvPr/>
            </p:nvSpPr>
            <p:spPr>
              <a:xfrm>
                <a:off x="1766783" y="2647798"/>
                <a:ext cx="3337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</a:t>
                </a:r>
                <a:endParaRPr lang="en-US" dirty="0"/>
              </a:p>
            </p:txBody>
          </p:sp>
          <p:grpSp>
            <p:nvGrpSpPr>
              <p:cNvPr id="59" name="Group 58"/>
              <p:cNvGrpSpPr/>
              <p:nvPr/>
            </p:nvGrpSpPr>
            <p:grpSpPr>
              <a:xfrm>
                <a:off x="1876506" y="2681784"/>
                <a:ext cx="114300" cy="45720"/>
                <a:chOff x="2017618" y="1677093"/>
                <a:chExt cx="114300" cy="45720"/>
              </a:xfrm>
            </p:grpSpPr>
            <p:sp>
              <p:nvSpPr>
                <p:cNvPr id="60" name="Oval 59"/>
                <p:cNvSpPr/>
                <p:nvPr/>
              </p:nvSpPr>
              <p:spPr>
                <a:xfrm>
                  <a:off x="2017618" y="1677093"/>
                  <a:ext cx="45719" cy="457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Oval 60"/>
                <p:cNvSpPr/>
                <p:nvPr/>
              </p:nvSpPr>
              <p:spPr>
                <a:xfrm>
                  <a:off x="2086199" y="1677093"/>
                  <a:ext cx="45719" cy="4572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4" name="Group 53"/>
            <p:cNvGrpSpPr/>
            <p:nvPr/>
          </p:nvGrpSpPr>
          <p:grpSpPr>
            <a:xfrm>
              <a:off x="1634355" y="1901626"/>
              <a:ext cx="228600" cy="73260"/>
              <a:chOff x="971577" y="3213726"/>
              <a:chExt cx="228600" cy="73260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 rot="10800000">
                <a:off x="971577" y="3213726"/>
                <a:ext cx="228600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rot="10800000">
                <a:off x="971577" y="3250529"/>
                <a:ext cx="228600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0800000">
                <a:off x="971577" y="3286986"/>
                <a:ext cx="228600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2" name="Group 61"/>
          <p:cNvGrpSpPr/>
          <p:nvPr/>
        </p:nvGrpSpPr>
        <p:grpSpPr>
          <a:xfrm>
            <a:off x="7788579" y="5316829"/>
            <a:ext cx="1216906" cy="1038924"/>
            <a:chOff x="1512020" y="3017130"/>
            <a:chExt cx="1216906" cy="1038924"/>
          </a:xfrm>
        </p:grpSpPr>
        <p:grpSp>
          <p:nvGrpSpPr>
            <p:cNvPr id="63" name="Group 62"/>
            <p:cNvGrpSpPr/>
            <p:nvPr/>
          </p:nvGrpSpPr>
          <p:grpSpPr>
            <a:xfrm>
              <a:off x="1569021" y="3348014"/>
              <a:ext cx="677197" cy="698090"/>
              <a:chOff x="417274" y="791486"/>
              <a:chExt cx="677197" cy="698090"/>
            </a:xfrm>
          </p:grpSpPr>
          <p:sp>
            <p:nvSpPr>
              <p:cNvPr id="73" name="TextBox 72"/>
              <p:cNvSpPr txBox="1"/>
              <p:nvPr/>
            </p:nvSpPr>
            <p:spPr>
              <a:xfrm>
                <a:off x="602018" y="963240"/>
                <a:ext cx="3337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N</a:t>
                </a:r>
                <a:endParaRPr lang="en-US" dirty="0"/>
              </a:p>
            </p:txBody>
          </p:sp>
          <p:cxnSp>
            <p:nvCxnSpPr>
              <p:cNvPr id="74" name="Straight Connector 73"/>
              <p:cNvCxnSpPr/>
              <p:nvPr/>
            </p:nvCxnSpPr>
            <p:spPr>
              <a:xfrm>
                <a:off x="865871" y="1147906"/>
                <a:ext cx="228600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>
                <a:off x="417274" y="1147906"/>
                <a:ext cx="228600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5400000">
                <a:off x="645875" y="905786"/>
                <a:ext cx="228600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5400000">
                <a:off x="639730" y="1375276"/>
                <a:ext cx="228600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4" name="TextBox 63"/>
            <p:cNvSpPr txBox="1"/>
            <p:nvPr/>
          </p:nvSpPr>
          <p:spPr>
            <a:xfrm>
              <a:off x="2311824" y="3017130"/>
              <a:ext cx="4171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+1</a:t>
              </a:r>
              <a:endParaRPr lang="en-US" dirty="0"/>
            </a:p>
          </p:txBody>
        </p:sp>
        <p:grpSp>
          <p:nvGrpSpPr>
            <p:cNvPr id="65" name="Group 303"/>
            <p:cNvGrpSpPr>
              <a:grpSpLocks/>
            </p:cNvGrpSpPr>
            <p:nvPr/>
          </p:nvGrpSpPr>
          <p:grpSpPr bwMode="auto">
            <a:xfrm>
              <a:off x="1512020" y="3267963"/>
              <a:ext cx="83038" cy="788091"/>
              <a:chOff x="624" y="2304"/>
              <a:chExt cx="144" cy="672"/>
            </a:xfrm>
          </p:grpSpPr>
          <p:sp>
            <p:nvSpPr>
              <p:cNvPr id="70" name="Line 304"/>
              <p:cNvSpPr>
                <a:spLocks noChangeShapeType="1"/>
              </p:cNvSpPr>
              <p:nvPr/>
            </p:nvSpPr>
            <p:spPr bwMode="auto">
              <a:xfrm flipH="1">
                <a:off x="624" y="2304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Line 305"/>
              <p:cNvSpPr>
                <a:spLocks noChangeShapeType="1"/>
              </p:cNvSpPr>
              <p:nvPr/>
            </p:nvSpPr>
            <p:spPr bwMode="auto">
              <a:xfrm>
                <a:off x="624" y="2304"/>
                <a:ext cx="0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" name="Line 306"/>
              <p:cNvSpPr>
                <a:spLocks noChangeShapeType="1"/>
              </p:cNvSpPr>
              <p:nvPr/>
            </p:nvSpPr>
            <p:spPr bwMode="auto">
              <a:xfrm>
                <a:off x="624" y="2976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6" name="Group 303"/>
            <p:cNvGrpSpPr>
              <a:grpSpLocks/>
            </p:cNvGrpSpPr>
            <p:nvPr/>
          </p:nvGrpSpPr>
          <p:grpSpPr bwMode="auto">
            <a:xfrm rot="10800000">
              <a:off x="2251623" y="3245153"/>
              <a:ext cx="83038" cy="788091"/>
              <a:chOff x="624" y="2304"/>
              <a:chExt cx="144" cy="672"/>
            </a:xfrm>
          </p:grpSpPr>
          <p:sp>
            <p:nvSpPr>
              <p:cNvPr id="67" name="Line 304"/>
              <p:cNvSpPr>
                <a:spLocks noChangeShapeType="1"/>
              </p:cNvSpPr>
              <p:nvPr/>
            </p:nvSpPr>
            <p:spPr bwMode="auto">
              <a:xfrm flipH="1">
                <a:off x="624" y="2304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Line 305"/>
              <p:cNvSpPr>
                <a:spLocks noChangeShapeType="1"/>
              </p:cNvSpPr>
              <p:nvPr/>
            </p:nvSpPr>
            <p:spPr bwMode="auto">
              <a:xfrm>
                <a:off x="624" y="2304"/>
                <a:ext cx="0" cy="6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" name="Line 306"/>
              <p:cNvSpPr>
                <a:spLocks noChangeShapeType="1"/>
              </p:cNvSpPr>
              <p:nvPr/>
            </p:nvSpPr>
            <p:spPr bwMode="auto">
              <a:xfrm>
                <a:off x="624" y="2976"/>
                <a:ext cx="14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8" name="Group 77"/>
          <p:cNvGrpSpPr/>
          <p:nvPr/>
        </p:nvGrpSpPr>
        <p:grpSpPr>
          <a:xfrm>
            <a:off x="457883" y="5688192"/>
            <a:ext cx="669580" cy="369332"/>
            <a:chOff x="2545306" y="981245"/>
            <a:chExt cx="669580" cy="369332"/>
          </a:xfrm>
        </p:grpSpPr>
        <p:grpSp>
          <p:nvGrpSpPr>
            <p:cNvPr id="79" name="Group 78"/>
            <p:cNvGrpSpPr/>
            <p:nvPr/>
          </p:nvGrpSpPr>
          <p:grpSpPr>
            <a:xfrm>
              <a:off x="2545306" y="981245"/>
              <a:ext cx="669580" cy="369332"/>
              <a:chOff x="1580196" y="1859757"/>
              <a:chExt cx="669580" cy="369332"/>
            </a:xfrm>
          </p:grpSpPr>
          <p:grpSp>
            <p:nvGrpSpPr>
              <p:cNvPr id="82" name="Group 81"/>
              <p:cNvGrpSpPr/>
              <p:nvPr/>
            </p:nvGrpSpPr>
            <p:grpSpPr>
              <a:xfrm>
                <a:off x="1580196" y="1859757"/>
                <a:ext cx="518490" cy="369332"/>
                <a:chOff x="1582039" y="2647798"/>
                <a:chExt cx="518490" cy="369332"/>
              </a:xfrm>
            </p:grpSpPr>
            <p:sp>
              <p:nvSpPr>
                <p:cNvPr id="84" name="TextBox 83"/>
                <p:cNvSpPr txBox="1"/>
                <p:nvPr/>
              </p:nvSpPr>
              <p:spPr>
                <a:xfrm>
                  <a:off x="1766783" y="2647798"/>
                  <a:ext cx="33374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O</a:t>
                  </a:r>
                  <a:endParaRPr lang="en-US" dirty="0"/>
                </a:p>
              </p:txBody>
            </p:sp>
            <p:cxnSp>
              <p:nvCxnSpPr>
                <p:cNvPr id="85" name="Straight Connector 84"/>
                <p:cNvCxnSpPr/>
                <p:nvPr/>
              </p:nvCxnSpPr>
              <p:spPr>
                <a:xfrm>
                  <a:off x="1582039" y="2832464"/>
                  <a:ext cx="228600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86" name="Group 85"/>
                <p:cNvGrpSpPr/>
                <p:nvPr/>
              </p:nvGrpSpPr>
              <p:grpSpPr>
                <a:xfrm>
                  <a:off x="1876506" y="2681784"/>
                  <a:ext cx="114300" cy="45720"/>
                  <a:chOff x="2017618" y="1677093"/>
                  <a:chExt cx="114300" cy="45720"/>
                </a:xfrm>
              </p:grpSpPr>
              <p:sp>
                <p:nvSpPr>
                  <p:cNvPr id="87" name="Oval 86"/>
                  <p:cNvSpPr/>
                  <p:nvPr/>
                </p:nvSpPr>
                <p:spPr>
                  <a:xfrm>
                    <a:off x="2017618" y="1677093"/>
                    <a:ext cx="45719" cy="457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8" name="Oval 87"/>
                  <p:cNvSpPr/>
                  <p:nvPr/>
                </p:nvSpPr>
                <p:spPr>
                  <a:xfrm>
                    <a:off x="2086199" y="1677093"/>
                    <a:ext cx="45719" cy="457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cxnSp>
            <p:nvCxnSpPr>
              <p:cNvPr id="83" name="Straight Connector 82"/>
              <p:cNvCxnSpPr/>
              <p:nvPr/>
            </p:nvCxnSpPr>
            <p:spPr>
              <a:xfrm rot="10800000">
                <a:off x="2021176" y="2042317"/>
                <a:ext cx="228600" cy="0"/>
              </a:xfrm>
              <a:prstGeom prst="line">
                <a:avLst/>
              </a:prstGeom>
              <a:ln w="190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0" name="Oval 79"/>
            <p:cNvSpPr/>
            <p:nvPr/>
          </p:nvSpPr>
          <p:spPr>
            <a:xfrm>
              <a:off x="2839773" y="1264312"/>
              <a:ext cx="45719" cy="457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2908354" y="1264312"/>
              <a:ext cx="45719" cy="457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1783458" y="5670374"/>
            <a:ext cx="486695" cy="369332"/>
            <a:chOff x="2691402" y="1750356"/>
            <a:chExt cx="486695" cy="369332"/>
          </a:xfrm>
        </p:grpSpPr>
        <p:grpSp>
          <p:nvGrpSpPr>
            <p:cNvPr id="90" name="Group 89"/>
            <p:cNvGrpSpPr/>
            <p:nvPr/>
          </p:nvGrpSpPr>
          <p:grpSpPr>
            <a:xfrm>
              <a:off x="2691402" y="1750356"/>
              <a:ext cx="486695" cy="369332"/>
              <a:chOff x="1611991" y="1859757"/>
              <a:chExt cx="486695" cy="369332"/>
            </a:xfrm>
          </p:grpSpPr>
          <p:grpSp>
            <p:nvGrpSpPr>
              <p:cNvPr id="93" name="Group 92"/>
              <p:cNvGrpSpPr/>
              <p:nvPr/>
            </p:nvGrpSpPr>
            <p:grpSpPr>
              <a:xfrm>
                <a:off x="1764940" y="1859757"/>
                <a:ext cx="333746" cy="369332"/>
                <a:chOff x="1766783" y="2647798"/>
                <a:chExt cx="333746" cy="369332"/>
              </a:xfrm>
            </p:grpSpPr>
            <p:sp>
              <p:nvSpPr>
                <p:cNvPr id="97" name="TextBox 96"/>
                <p:cNvSpPr txBox="1"/>
                <p:nvPr/>
              </p:nvSpPr>
              <p:spPr>
                <a:xfrm>
                  <a:off x="1766783" y="2647798"/>
                  <a:ext cx="33374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O</a:t>
                  </a:r>
                  <a:endParaRPr lang="en-US" dirty="0"/>
                </a:p>
              </p:txBody>
            </p:sp>
            <p:grpSp>
              <p:nvGrpSpPr>
                <p:cNvPr id="98" name="Group 97"/>
                <p:cNvGrpSpPr/>
                <p:nvPr/>
              </p:nvGrpSpPr>
              <p:grpSpPr>
                <a:xfrm>
                  <a:off x="1876506" y="2681784"/>
                  <a:ext cx="114300" cy="45720"/>
                  <a:chOff x="2017618" y="1677093"/>
                  <a:chExt cx="114300" cy="45720"/>
                </a:xfrm>
              </p:grpSpPr>
              <p:sp>
                <p:nvSpPr>
                  <p:cNvPr id="99" name="Oval 98"/>
                  <p:cNvSpPr/>
                  <p:nvPr/>
                </p:nvSpPr>
                <p:spPr>
                  <a:xfrm>
                    <a:off x="2017618" y="1677093"/>
                    <a:ext cx="45719" cy="457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0" name="Oval 99"/>
                  <p:cNvSpPr/>
                  <p:nvPr/>
                </p:nvSpPr>
                <p:spPr>
                  <a:xfrm>
                    <a:off x="2086199" y="1677093"/>
                    <a:ext cx="45719" cy="45720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94" name="Group 93"/>
              <p:cNvGrpSpPr/>
              <p:nvPr/>
            </p:nvGrpSpPr>
            <p:grpSpPr>
              <a:xfrm>
                <a:off x="1611991" y="2032333"/>
                <a:ext cx="228600" cy="36803"/>
                <a:chOff x="1661044" y="2343139"/>
                <a:chExt cx="228600" cy="36803"/>
              </a:xfrm>
            </p:grpSpPr>
            <p:cxnSp>
              <p:nvCxnSpPr>
                <p:cNvPr id="95" name="Straight Connector 94"/>
                <p:cNvCxnSpPr/>
                <p:nvPr/>
              </p:nvCxnSpPr>
              <p:spPr>
                <a:xfrm rot="10800000">
                  <a:off x="1661044" y="2343139"/>
                  <a:ext cx="228600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/>
                <p:cNvCxnSpPr/>
                <p:nvPr/>
              </p:nvCxnSpPr>
              <p:spPr>
                <a:xfrm rot="10800000">
                  <a:off x="1661044" y="2379942"/>
                  <a:ext cx="228600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91" name="Oval 90"/>
            <p:cNvSpPr/>
            <p:nvPr/>
          </p:nvSpPr>
          <p:spPr>
            <a:xfrm>
              <a:off x="2960205" y="2021068"/>
              <a:ext cx="45719" cy="457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3028786" y="2021068"/>
              <a:ext cx="45719" cy="4572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6542837" y="2018606"/>
            <a:ext cx="518490" cy="369332"/>
            <a:chOff x="1582039" y="2647798"/>
            <a:chExt cx="518490" cy="369332"/>
          </a:xfrm>
        </p:grpSpPr>
        <p:sp>
          <p:nvSpPr>
            <p:cNvPr id="102" name="TextBox 101"/>
            <p:cNvSpPr txBox="1"/>
            <p:nvPr/>
          </p:nvSpPr>
          <p:spPr>
            <a:xfrm>
              <a:off x="1766783" y="2647798"/>
              <a:ext cx="3337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endParaRPr lang="en-US" dirty="0"/>
            </a:p>
          </p:txBody>
        </p:sp>
        <p:cxnSp>
          <p:nvCxnSpPr>
            <p:cNvPr id="103" name="Straight Connector 102"/>
            <p:cNvCxnSpPr/>
            <p:nvPr/>
          </p:nvCxnSpPr>
          <p:spPr>
            <a:xfrm>
              <a:off x="1582039" y="2832464"/>
              <a:ext cx="22860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7" name="TextBox 116"/>
          <p:cNvSpPr txBox="1"/>
          <p:nvPr/>
        </p:nvSpPr>
        <p:spPr>
          <a:xfrm>
            <a:off x="6170967" y="284181"/>
            <a:ext cx="1396664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Hydrogen</a:t>
            </a:r>
            <a:endParaRPr lang="en-US" sz="2400" dirty="0"/>
          </a:p>
        </p:txBody>
      </p:sp>
      <p:sp>
        <p:nvSpPr>
          <p:cNvPr id="118" name="TextBox 117"/>
          <p:cNvSpPr txBox="1"/>
          <p:nvPr/>
        </p:nvSpPr>
        <p:spPr>
          <a:xfrm>
            <a:off x="792673" y="3783009"/>
            <a:ext cx="1112549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Oxygen</a:t>
            </a:r>
            <a:endParaRPr lang="en-US" sz="24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47931" y="4388393"/>
            <a:ext cx="3166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EN = 3.5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1s</a:t>
            </a:r>
            <a:r>
              <a:rPr lang="en-US" baseline="30000" dirty="0" smtClean="0"/>
              <a:t>2</a:t>
            </a:r>
            <a:r>
              <a:rPr lang="en-US" dirty="0" smtClean="0"/>
              <a:t>2s</a:t>
            </a:r>
            <a:r>
              <a:rPr lang="en-US" baseline="30000" dirty="0" smtClean="0"/>
              <a:t>2</a:t>
            </a:r>
            <a:r>
              <a:rPr lang="en-US" dirty="0" smtClean="0"/>
              <a:t>2p</a:t>
            </a:r>
            <a:r>
              <a:rPr lang="en-US" baseline="30000" dirty="0" smtClean="0"/>
              <a:t>4</a:t>
            </a:r>
            <a:r>
              <a:rPr lang="en-US" dirty="0" smtClean="0"/>
              <a:t> = 6 valence e</a:t>
            </a:r>
            <a:r>
              <a:rPr lang="en-US" baseline="30000" dirty="0" smtClean="0"/>
              <a:t>-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Wants to make 2 bonds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C-O bonds = </a:t>
            </a:r>
            <a:r>
              <a:rPr lang="en-US" u="sng" dirty="0" smtClean="0"/>
              <a:t>low</a:t>
            </a:r>
            <a:r>
              <a:rPr lang="en-US" dirty="0" smtClean="0"/>
              <a:t> energy</a:t>
            </a:r>
            <a:endParaRPr lang="en-US" dirty="0"/>
          </a:p>
        </p:txBody>
      </p:sp>
      <p:sp>
        <p:nvSpPr>
          <p:cNvPr id="120" name="TextBox 119"/>
          <p:cNvSpPr txBox="1"/>
          <p:nvPr/>
        </p:nvSpPr>
        <p:spPr>
          <a:xfrm>
            <a:off x="6170967" y="3648938"/>
            <a:ext cx="1278427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Nitrogen</a:t>
            </a:r>
            <a:endParaRPr lang="en-US" sz="2400" dirty="0"/>
          </a:p>
        </p:txBody>
      </p:sp>
      <p:sp>
        <p:nvSpPr>
          <p:cNvPr id="121" name="TextBox 120"/>
          <p:cNvSpPr txBox="1"/>
          <p:nvPr/>
        </p:nvSpPr>
        <p:spPr>
          <a:xfrm>
            <a:off x="5590464" y="812397"/>
            <a:ext cx="3166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EN = 2.1 (middle)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1s</a:t>
            </a:r>
            <a:r>
              <a:rPr lang="en-US" baseline="30000" dirty="0"/>
              <a:t>1</a:t>
            </a:r>
            <a:r>
              <a:rPr lang="en-US" dirty="0" smtClean="0"/>
              <a:t> = 1 valence e</a:t>
            </a:r>
            <a:r>
              <a:rPr lang="en-US" baseline="30000" dirty="0" smtClean="0"/>
              <a:t>-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Exception to octet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C-H bonds = </a:t>
            </a:r>
            <a:r>
              <a:rPr lang="en-US" u="sng" dirty="0" smtClean="0"/>
              <a:t>high</a:t>
            </a:r>
            <a:r>
              <a:rPr lang="en-US" dirty="0" smtClean="0"/>
              <a:t> energy</a:t>
            </a:r>
            <a:endParaRPr lang="en-US" dirty="0"/>
          </a:p>
        </p:txBody>
      </p:sp>
      <p:sp>
        <p:nvSpPr>
          <p:cNvPr id="122" name="TextBox 121"/>
          <p:cNvSpPr txBox="1"/>
          <p:nvPr/>
        </p:nvSpPr>
        <p:spPr>
          <a:xfrm>
            <a:off x="5298379" y="4201781"/>
            <a:ext cx="3166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EN = 3.0 (middle)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1s</a:t>
            </a:r>
            <a:r>
              <a:rPr lang="en-US" baseline="30000" dirty="0" smtClean="0"/>
              <a:t>2</a:t>
            </a:r>
            <a:r>
              <a:rPr lang="en-US" dirty="0" smtClean="0"/>
              <a:t>2s</a:t>
            </a:r>
            <a:r>
              <a:rPr lang="en-US" baseline="30000" dirty="0" smtClean="0"/>
              <a:t>2</a:t>
            </a:r>
            <a:r>
              <a:rPr lang="en-US" dirty="0" smtClean="0"/>
              <a:t>2p</a:t>
            </a:r>
            <a:r>
              <a:rPr lang="en-US" baseline="30000" dirty="0" smtClean="0"/>
              <a:t>3</a:t>
            </a:r>
            <a:r>
              <a:rPr lang="en-US" dirty="0" smtClean="0"/>
              <a:t> = 5 valence e</a:t>
            </a:r>
            <a:r>
              <a:rPr lang="en-US" baseline="30000" dirty="0" smtClean="0"/>
              <a:t>-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Wants to make 3 bonds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Variety of bonding patterns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58255" y="6189549"/>
            <a:ext cx="2977333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Can you: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Draw Lewis Structures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63185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81775" y="78343"/>
            <a:ext cx="2445606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Review Lewis Structures</a:t>
            </a:r>
          </a:p>
          <a:p>
            <a:r>
              <a:rPr lang="en-US" dirty="0" smtClean="0"/>
              <a:t>Hein – Ch. 11 Lab 11</a:t>
            </a:r>
          </a:p>
          <a:p>
            <a:r>
              <a:rPr lang="en-US" dirty="0" smtClean="0"/>
              <a:t>OER – Ch. 1 Lab 21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6225" y="280600"/>
            <a:ext cx="3075457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smtClean="0"/>
              <a:t>Lewis Structure Review</a:t>
            </a:r>
            <a:endParaRPr lang="en-US" sz="2400" dirty="0"/>
          </a:p>
        </p:txBody>
      </p:sp>
      <p:sp>
        <p:nvSpPr>
          <p:cNvPr id="5" name="Text Box 162"/>
          <p:cNvSpPr txBox="1">
            <a:spLocks noChangeArrowheads="1"/>
          </p:cNvSpPr>
          <p:nvPr/>
        </p:nvSpPr>
        <p:spPr bwMode="auto">
          <a:xfrm>
            <a:off x="5880131" y="1724516"/>
            <a:ext cx="2863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F    </a:t>
            </a:r>
            <a:r>
              <a:rPr lang="en-US" altLang="en-US" sz="1800" dirty="0" err="1"/>
              <a:t>F</a:t>
            </a:r>
            <a:r>
              <a:rPr lang="en-US" altLang="en-US" sz="1800" dirty="0"/>
              <a:t>        O    </a:t>
            </a:r>
            <a:r>
              <a:rPr lang="en-US" altLang="en-US" sz="1800" dirty="0" err="1"/>
              <a:t>O</a:t>
            </a:r>
            <a:r>
              <a:rPr lang="en-US" altLang="en-US" sz="1800" dirty="0"/>
              <a:t>       N    </a:t>
            </a:r>
            <a:r>
              <a:rPr lang="en-US" altLang="en-US" sz="1800" dirty="0" err="1"/>
              <a:t>N</a:t>
            </a:r>
            <a:endParaRPr lang="en-US" altLang="en-US" sz="1800" dirty="0"/>
          </a:p>
        </p:txBody>
      </p:sp>
      <p:sp>
        <p:nvSpPr>
          <p:cNvPr id="6" name="Line 161"/>
          <p:cNvSpPr>
            <a:spLocks noChangeShapeType="1"/>
          </p:cNvSpPr>
          <p:nvPr/>
        </p:nvSpPr>
        <p:spPr bwMode="auto">
          <a:xfrm>
            <a:off x="6124606" y="1897554"/>
            <a:ext cx="22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" name="Group 166"/>
          <p:cNvGrpSpPr>
            <a:grpSpLocks/>
          </p:cNvGrpSpPr>
          <p:nvPr/>
        </p:nvGrpSpPr>
        <p:grpSpPr bwMode="auto">
          <a:xfrm>
            <a:off x="6516719" y="1843579"/>
            <a:ext cx="46037" cy="136525"/>
            <a:chOff x="1494" y="1470"/>
            <a:chExt cx="29" cy="86"/>
          </a:xfrm>
        </p:grpSpPr>
        <p:sp>
          <p:nvSpPr>
            <p:cNvPr id="8" name="Oval 167"/>
            <p:cNvSpPr>
              <a:spLocks noChangeArrowheads="1"/>
            </p:cNvSpPr>
            <p:nvPr/>
          </p:nvSpPr>
          <p:spPr bwMode="auto">
            <a:xfrm>
              <a:off x="1494" y="1470"/>
              <a:ext cx="29" cy="2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" name="Oval 168"/>
            <p:cNvSpPr>
              <a:spLocks noChangeArrowheads="1"/>
            </p:cNvSpPr>
            <p:nvPr/>
          </p:nvSpPr>
          <p:spPr bwMode="auto">
            <a:xfrm>
              <a:off x="1494" y="1527"/>
              <a:ext cx="29" cy="2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0" name="Group 172"/>
          <p:cNvGrpSpPr>
            <a:grpSpLocks/>
          </p:cNvGrpSpPr>
          <p:nvPr/>
        </p:nvGrpSpPr>
        <p:grpSpPr bwMode="auto">
          <a:xfrm>
            <a:off x="5883306" y="1843579"/>
            <a:ext cx="46038" cy="136525"/>
            <a:chOff x="1494" y="1470"/>
            <a:chExt cx="29" cy="86"/>
          </a:xfrm>
        </p:grpSpPr>
        <p:sp>
          <p:nvSpPr>
            <p:cNvPr id="11" name="Oval 173"/>
            <p:cNvSpPr>
              <a:spLocks noChangeArrowheads="1"/>
            </p:cNvSpPr>
            <p:nvPr/>
          </p:nvSpPr>
          <p:spPr bwMode="auto">
            <a:xfrm>
              <a:off x="1494" y="1470"/>
              <a:ext cx="29" cy="2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2" name="Oval 174"/>
            <p:cNvSpPr>
              <a:spLocks noChangeArrowheads="1"/>
            </p:cNvSpPr>
            <p:nvPr/>
          </p:nvSpPr>
          <p:spPr bwMode="auto">
            <a:xfrm>
              <a:off x="1494" y="1527"/>
              <a:ext cx="29" cy="2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3" name="Group 175"/>
          <p:cNvGrpSpPr>
            <a:grpSpLocks/>
          </p:cNvGrpSpPr>
          <p:nvPr/>
        </p:nvGrpSpPr>
        <p:grpSpPr bwMode="auto">
          <a:xfrm rot="5400000">
            <a:off x="6009513" y="1704672"/>
            <a:ext cx="46038" cy="136525"/>
            <a:chOff x="1494" y="1470"/>
            <a:chExt cx="29" cy="86"/>
          </a:xfrm>
        </p:grpSpPr>
        <p:sp>
          <p:nvSpPr>
            <p:cNvPr id="14" name="Oval 176"/>
            <p:cNvSpPr>
              <a:spLocks noChangeArrowheads="1"/>
            </p:cNvSpPr>
            <p:nvPr/>
          </p:nvSpPr>
          <p:spPr bwMode="auto">
            <a:xfrm>
              <a:off x="1494" y="1470"/>
              <a:ext cx="29" cy="2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" name="Oval 177"/>
            <p:cNvSpPr>
              <a:spLocks noChangeArrowheads="1"/>
            </p:cNvSpPr>
            <p:nvPr/>
          </p:nvSpPr>
          <p:spPr bwMode="auto">
            <a:xfrm>
              <a:off x="1494" y="1527"/>
              <a:ext cx="29" cy="2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6" name="Group 178"/>
          <p:cNvGrpSpPr>
            <a:grpSpLocks/>
          </p:cNvGrpSpPr>
          <p:nvPr/>
        </p:nvGrpSpPr>
        <p:grpSpPr bwMode="auto">
          <a:xfrm rot="5400000">
            <a:off x="6406388" y="1985660"/>
            <a:ext cx="46037" cy="136525"/>
            <a:chOff x="1494" y="1470"/>
            <a:chExt cx="29" cy="86"/>
          </a:xfrm>
        </p:grpSpPr>
        <p:sp>
          <p:nvSpPr>
            <p:cNvPr id="17" name="Oval 179"/>
            <p:cNvSpPr>
              <a:spLocks noChangeArrowheads="1"/>
            </p:cNvSpPr>
            <p:nvPr/>
          </p:nvSpPr>
          <p:spPr bwMode="auto">
            <a:xfrm>
              <a:off x="1494" y="1470"/>
              <a:ext cx="29" cy="2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" name="Oval 180"/>
            <p:cNvSpPr>
              <a:spLocks noChangeArrowheads="1"/>
            </p:cNvSpPr>
            <p:nvPr/>
          </p:nvSpPr>
          <p:spPr bwMode="auto">
            <a:xfrm>
              <a:off x="1494" y="1527"/>
              <a:ext cx="29" cy="2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9" name="Group 181"/>
          <p:cNvGrpSpPr>
            <a:grpSpLocks/>
          </p:cNvGrpSpPr>
          <p:nvPr/>
        </p:nvGrpSpPr>
        <p:grpSpPr bwMode="auto">
          <a:xfrm rot="5400000">
            <a:off x="6415913" y="1684035"/>
            <a:ext cx="46037" cy="136525"/>
            <a:chOff x="1494" y="1470"/>
            <a:chExt cx="29" cy="86"/>
          </a:xfrm>
        </p:grpSpPr>
        <p:sp>
          <p:nvSpPr>
            <p:cNvPr id="20" name="Oval 182"/>
            <p:cNvSpPr>
              <a:spLocks noChangeArrowheads="1"/>
            </p:cNvSpPr>
            <p:nvPr/>
          </p:nvSpPr>
          <p:spPr bwMode="auto">
            <a:xfrm>
              <a:off x="1494" y="1470"/>
              <a:ext cx="29" cy="2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1" name="Oval 183"/>
            <p:cNvSpPr>
              <a:spLocks noChangeArrowheads="1"/>
            </p:cNvSpPr>
            <p:nvPr/>
          </p:nvSpPr>
          <p:spPr bwMode="auto">
            <a:xfrm>
              <a:off x="1494" y="1527"/>
              <a:ext cx="29" cy="2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2" name="Group 187"/>
          <p:cNvGrpSpPr>
            <a:grpSpLocks/>
          </p:cNvGrpSpPr>
          <p:nvPr/>
        </p:nvGrpSpPr>
        <p:grpSpPr bwMode="auto">
          <a:xfrm rot="5400000">
            <a:off x="6011100" y="1980897"/>
            <a:ext cx="46038" cy="136525"/>
            <a:chOff x="1494" y="1470"/>
            <a:chExt cx="29" cy="86"/>
          </a:xfrm>
        </p:grpSpPr>
        <p:sp>
          <p:nvSpPr>
            <p:cNvPr id="23" name="Oval 188"/>
            <p:cNvSpPr>
              <a:spLocks noChangeArrowheads="1"/>
            </p:cNvSpPr>
            <p:nvPr/>
          </p:nvSpPr>
          <p:spPr bwMode="auto">
            <a:xfrm>
              <a:off x="1494" y="1470"/>
              <a:ext cx="29" cy="2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4" name="Oval 189"/>
            <p:cNvSpPr>
              <a:spLocks noChangeArrowheads="1"/>
            </p:cNvSpPr>
            <p:nvPr/>
          </p:nvSpPr>
          <p:spPr bwMode="auto">
            <a:xfrm>
              <a:off x="1494" y="1527"/>
              <a:ext cx="29" cy="2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25" name="Group 234"/>
          <p:cNvGrpSpPr>
            <a:grpSpLocks/>
          </p:cNvGrpSpPr>
          <p:nvPr/>
        </p:nvGrpSpPr>
        <p:grpSpPr bwMode="auto">
          <a:xfrm>
            <a:off x="7194581" y="1867391"/>
            <a:ext cx="228600" cy="66675"/>
            <a:chOff x="2016" y="3024"/>
            <a:chExt cx="144" cy="42"/>
          </a:xfrm>
        </p:grpSpPr>
        <p:sp>
          <p:nvSpPr>
            <p:cNvPr id="26" name="Line 235"/>
            <p:cNvSpPr>
              <a:spLocks noChangeShapeType="1"/>
            </p:cNvSpPr>
            <p:nvPr/>
          </p:nvSpPr>
          <p:spPr bwMode="auto">
            <a:xfrm>
              <a:off x="2016" y="3024"/>
              <a:ext cx="1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36"/>
            <p:cNvSpPr>
              <a:spLocks noChangeShapeType="1"/>
            </p:cNvSpPr>
            <p:nvPr/>
          </p:nvSpPr>
          <p:spPr bwMode="auto">
            <a:xfrm>
              <a:off x="2016" y="3066"/>
              <a:ext cx="1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238"/>
          <p:cNvGrpSpPr>
            <a:grpSpLocks/>
          </p:cNvGrpSpPr>
          <p:nvPr/>
        </p:nvGrpSpPr>
        <p:grpSpPr bwMode="auto">
          <a:xfrm>
            <a:off x="7004081" y="1743566"/>
            <a:ext cx="136525" cy="336550"/>
            <a:chOff x="3369" y="2580"/>
            <a:chExt cx="86" cy="212"/>
          </a:xfrm>
        </p:grpSpPr>
        <p:grpSp>
          <p:nvGrpSpPr>
            <p:cNvPr id="29" name="Group 239"/>
            <p:cNvGrpSpPr>
              <a:grpSpLocks/>
            </p:cNvGrpSpPr>
            <p:nvPr/>
          </p:nvGrpSpPr>
          <p:grpSpPr bwMode="auto">
            <a:xfrm rot="5400000">
              <a:off x="3397" y="2552"/>
              <a:ext cx="29" cy="86"/>
              <a:chOff x="1494" y="1470"/>
              <a:chExt cx="29" cy="86"/>
            </a:xfrm>
          </p:grpSpPr>
          <p:sp>
            <p:nvSpPr>
              <p:cNvPr id="33" name="Oval 240"/>
              <p:cNvSpPr>
                <a:spLocks noChangeArrowheads="1"/>
              </p:cNvSpPr>
              <p:nvPr/>
            </p:nvSpPr>
            <p:spPr bwMode="auto">
              <a:xfrm>
                <a:off x="1494" y="1470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4" name="Oval 241"/>
              <p:cNvSpPr>
                <a:spLocks noChangeArrowheads="1"/>
              </p:cNvSpPr>
              <p:nvPr/>
            </p:nvSpPr>
            <p:spPr bwMode="auto">
              <a:xfrm>
                <a:off x="1494" y="1527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30" name="Group 242"/>
            <p:cNvGrpSpPr>
              <a:grpSpLocks/>
            </p:cNvGrpSpPr>
            <p:nvPr/>
          </p:nvGrpSpPr>
          <p:grpSpPr bwMode="auto">
            <a:xfrm rot="5400000">
              <a:off x="3397" y="2735"/>
              <a:ext cx="29" cy="86"/>
              <a:chOff x="1494" y="1470"/>
              <a:chExt cx="29" cy="86"/>
            </a:xfrm>
          </p:grpSpPr>
          <p:sp>
            <p:nvSpPr>
              <p:cNvPr id="31" name="Oval 243"/>
              <p:cNvSpPr>
                <a:spLocks noChangeArrowheads="1"/>
              </p:cNvSpPr>
              <p:nvPr/>
            </p:nvSpPr>
            <p:spPr bwMode="auto">
              <a:xfrm>
                <a:off x="1494" y="1470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2" name="Oval 244"/>
              <p:cNvSpPr>
                <a:spLocks noChangeArrowheads="1"/>
              </p:cNvSpPr>
              <p:nvPr/>
            </p:nvSpPr>
            <p:spPr bwMode="auto">
              <a:xfrm>
                <a:off x="1494" y="1527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</p:grpSp>
      <p:grpSp>
        <p:nvGrpSpPr>
          <p:cNvPr id="35" name="Group 245"/>
          <p:cNvGrpSpPr>
            <a:grpSpLocks/>
          </p:cNvGrpSpPr>
          <p:nvPr/>
        </p:nvGrpSpPr>
        <p:grpSpPr bwMode="auto">
          <a:xfrm>
            <a:off x="7446994" y="1734041"/>
            <a:ext cx="136525" cy="336550"/>
            <a:chOff x="3369" y="2580"/>
            <a:chExt cx="86" cy="212"/>
          </a:xfrm>
        </p:grpSpPr>
        <p:grpSp>
          <p:nvGrpSpPr>
            <p:cNvPr id="36" name="Group 246"/>
            <p:cNvGrpSpPr>
              <a:grpSpLocks/>
            </p:cNvGrpSpPr>
            <p:nvPr/>
          </p:nvGrpSpPr>
          <p:grpSpPr bwMode="auto">
            <a:xfrm rot="5400000">
              <a:off x="3397" y="2552"/>
              <a:ext cx="29" cy="86"/>
              <a:chOff x="1494" y="1470"/>
              <a:chExt cx="29" cy="86"/>
            </a:xfrm>
          </p:grpSpPr>
          <p:sp>
            <p:nvSpPr>
              <p:cNvPr id="40" name="Oval 247"/>
              <p:cNvSpPr>
                <a:spLocks noChangeArrowheads="1"/>
              </p:cNvSpPr>
              <p:nvPr/>
            </p:nvSpPr>
            <p:spPr bwMode="auto">
              <a:xfrm>
                <a:off x="1494" y="1470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41" name="Oval 248"/>
              <p:cNvSpPr>
                <a:spLocks noChangeArrowheads="1"/>
              </p:cNvSpPr>
              <p:nvPr/>
            </p:nvSpPr>
            <p:spPr bwMode="auto">
              <a:xfrm>
                <a:off x="1494" y="1527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37" name="Group 249"/>
            <p:cNvGrpSpPr>
              <a:grpSpLocks/>
            </p:cNvGrpSpPr>
            <p:nvPr/>
          </p:nvGrpSpPr>
          <p:grpSpPr bwMode="auto">
            <a:xfrm rot="5400000">
              <a:off x="3397" y="2735"/>
              <a:ext cx="29" cy="86"/>
              <a:chOff x="1494" y="1470"/>
              <a:chExt cx="29" cy="86"/>
            </a:xfrm>
          </p:grpSpPr>
          <p:sp>
            <p:nvSpPr>
              <p:cNvPr id="38" name="Oval 250"/>
              <p:cNvSpPr>
                <a:spLocks noChangeArrowheads="1"/>
              </p:cNvSpPr>
              <p:nvPr/>
            </p:nvSpPr>
            <p:spPr bwMode="auto">
              <a:xfrm>
                <a:off x="1494" y="1470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39" name="Oval 251"/>
              <p:cNvSpPr>
                <a:spLocks noChangeArrowheads="1"/>
              </p:cNvSpPr>
              <p:nvPr/>
            </p:nvSpPr>
            <p:spPr bwMode="auto">
              <a:xfrm>
                <a:off x="1494" y="1527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</p:grpSp>
      <p:sp>
        <p:nvSpPr>
          <p:cNvPr id="42" name="Line 310"/>
          <p:cNvSpPr>
            <a:spLocks noChangeShapeType="1"/>
          </p:cNvSpPr>
          <p:nvPr/>
        </p:nvSpPr>
        <p:spPr bwMode="auto">
          <a:xfrm flipH="1" flipV="1">
            <a:off x="6227794" y="2010266"/>
            <a:ext cx="0" cy="238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Text Box 311"/>
          <p:cNvSpPr txBox="1">
            <a:spLocks noChangeArrowheads="1"/>
          </p:cNvSpPr>
          <p:nvPr/>
        </p:nvSpPr>
        <p:spPr bwMode="auto">
          <a:xfrm>
            <a:off x="5816631" y="2210291"/>
            <a:ext cx="9429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imes New Roman" panose="02020603050405020304" pitchFamily="18" charset="0"/>
              </a:rPr>
              <a:t>Single Bond</a:t>
            </a:r>
          </a:p>
        </p:txBody>
      </p:sp>
      <p:sp>
        <p:nvSpPr>
          <p:cNvPr id="44" name="Line 312"/>
          <p:cNvSpPr>
            <a:spLocks noChangeShapeType="1"/>
          </p:cNvSpPr>
          <p:nvPr/>
        </p:nvSpPr>
        <p:spPr bwMode="auto">
          <a:xfrm flipH="1" flipV="1">
            <a:off x="7294594" y="2010266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Text Box 314"/>
          <p:cNvSpPr txBox="1">
            <a:spLocks noChangeArrowheads="1"/>
          </p:cNvSpPr>
          <p:nvPr/>
        </p:nvSpPr>
        <p:spPr bwMode="auto">
          <a:xfrm>
            <a:off x="6837394" y="2210291"/>
            <a:ext cx="10017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</a:rPr>
              <a:t>Double Bond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7870856" y="1834054"/>
            <a:ext cx="927100" cy="650875"/>
            <a:chOff x="2828925" y="1557338"/>
            <a:chExt cx="927100" cy="650875"/>
          </a:xfrm>
        </p:grpSpPr>
        <p:grpSp>
          <p:nvGrpSpPr>
            <p:cNvPr id="47" name="Group 252"/>
            <p:cNvGrpSpPr>
              <a:grpSpLocks/>
            </p:cNvGrpSpPr>
            <p:nvPr/>
          </p:nvGrpSpPr>
          <p:grpSpPr bwMode="auto">
            <a:xfrm>
              <a:off x="3186113" y="1562100"/>
              <a:ext cx="228600" cy="133350"/>
              <a:chOff x="1440" y="1932"/>
              <a:chExt cx="144" cy="84"/>
            </a:xfrm>
          </p:grpSpPr>
          <p:sp>
            <p:nvSpPr>
              <p:cNvPr id="56" name="Line 253"/>
              <p:cNvSpPr>
                <a:spLocks noChangeShapeType="1"/>
              </p:cNvSpPr>
              <p:nvPr/>
            </p:nvSpPr>
            <p:spPr bwMode="auto">
              <a:xfrm>
                <a:off x="1440" y="1932"/>
                <a:ext cx="14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254"/>
              <p:cNvSpPr>
                <a:spLocks noChangeShapeType="1"/>
              </p:cNvSpPr>
              <p:nvPr/>
            </p:nvSpPr>
            <p:spPr bwMode="auto">
              <a:xfrm>
                <a:off x="1440" y="1971"/>
                <a:ext cx="14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Line 255"/>
              <p:cNvSpPr>
                <a:spLocks noChangeShapeType="1"/>
              </p:cNvSpPr>
              <p:nvPr/>
            </p:nvSpPr>
            <p:spPr bwMode="auto">
              <a:xfrm>
                <a:off x="1440" y="2016"/>
                <a:ext cx="14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8" name="Group 256"/>
            <p:cNvGrpSpPr>
              <a:grpSpLocks/>
            </p:cNvGrpSpPr>
            <p:nvPr/>
          </p:nvGrpSpPr>
          <p:grpSpPr bwMode="auto">
            <a:xfrm>
              <a:off x="2938463" y="1557338"/>
              <a:ext cx="46037" cy="136525"/>
              <a:chOff x="1494" y="1470"/>
              <a:chExt cx="29" cy="86"/>
            </a:xfrm>
          </p:grpSpPr>
          <p:sp>
            <p:nvSpPr>
              <p:cNvPr id="54" name="Oval 257"/>
              <p:cNvSpPr>
                <a:spLocks noChangeArrowheads="1"/>
              </p:cNvSpPr>
              <p:nvPr/>
            </p:nvSpPr>
            <p:spPr bwMode="auto">
              <a:xfrm>
                <a:off x="1494" y="1470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5" name="Oval 258"/>
              <p:cNvSpPr>
                <a:spLocks noChangeArrowheads="1"/>
              </p:cNvSpPr>
              <p:nvPr/>
            </p:nvSpPr>
            <p:spPr bwMode="auto">
              <a:xfrm>
                <a:off x="1494" y="1527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49" name="Group 259"/>
            <p:cNvGrpSpPr>
              <a:grpSpLocks/>
            </p:cNvGrpSpPr>
            <p:nvPr/>
          </p:nvGrpSpPr>
          <p:grpSpPr bwMode="auto">
            <a:xfrm>
              <a:off x="3629025" y="1557338"/>
              <a:ext cx="46038" cy="136525"/>
              <a:chOff x="1494" y="1470"/>
              <a:chExt cx="29" cy="86"/>
            </a:xfrm>
          </p:grpSpPr>
          <p:sp>
            <p:nvSpPr>
              <p:cNvPr id="52" name="Oval 260"/>
              <p:cNvSpPr>
                <a:spLocks noChangeArrowheads="1"/>
              </p:cNvSpPr>
              <p:nvPr/>
            </p:nvSpPr>
            <p:spPr bwMode="auto">
              <a:xfrm>
                <a:off x="1494" y="1470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3" name="Oval 261"/>
              <p:cNvSpPr>
                <a:spLocks noChangeArrowheads="1"/>
              </p:cNvSpPr>
              <p:nvPr/>
            </p:nvSpPr>
            <p:spPr bwMode="auto">
              <a:xfrm>
                <a:off x="1494" y="1527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50" name="Line 313"/>
            <p:cNvSpPr>
              <a:spLocks noChangeShapeType="1"/>
            </p:cNvSpPr>
            <p:nvPr/>
          </p:nvSpPr>
          <p:spPr bwMode="auto">
            <a:xfrm flipH="1" flipV="1">
              <a:off x="3286125" y="1752600"/>
              <a:ext cx="9525" cy="2428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Text Box 315"/>
            <p:cNvSpPr txBox="1">
              <a:spLocks noChangeArrowheads="1"/>
            </p:cNvSpPr>
            <p:nvPr/>
          </p:nvSpPr>
          <p:spPr bwMode="auto">
            <a:xfrm>
              <a:off x="2828925" y="1933575"/>
              <a:ext cx="92710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Times New Roman" panose="02020603050405020304" pitchFamily="18" charset="0"/>
                </a:rPr>
                <a:t>Triple Bond</a:t>
              </a:r>
            </a:p>
          </p:txBody>
        </p:sp>
      </p:grpSp>
      <p:sp>
        <p:nvSpPr>
          <p:cNvPr id="59" name="Text Box 316"/>
          <p:cNvSpPr txBox="1">
            <a:spLocks noChangeArrowheads="1"/>
          </p:cNvSpPr>
          <p:nvPr/>
        </p:nvSpPr>
        <p:spPr bwMode="auto">
          <a:xfrm>
            <a:off x="5178456" y="1280016"/>
            <a:ext cx="1327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</a:rPr>
              <a:t>lone-pair electrons</a:t>
            </a:r>
          </a:p>
        </p:txBody>
      </p:sp>
      <p:sp>
        <p:nvSpPr>
          <p:cNvPr id="60" name="Line 317"/>
          <p:cNvSpPr>
            <a:spLocks noChangeShapeType="1"/>
          </p:cNvSpPr>
          <p:nvPr/>
        </p:nvSpPr>
        <p:spPr bwMode="auto">
          <a:xfrm>
            <a:off x="5832506" y="1472104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5488692" y="2702495"/>
            <a:ext cx="3671182" cy="1818414"/>
            <a:chOff x="4209929" y="498627"/>
            <a:chExt cx="3671182" cy="1818414"/>
          </a:xfrm>
        </p:grpSpPr>
        <p:grpSp>
          <p:nvGrpSpPr>
            <p:cNvPr id="62" name="Group 61"/>
            <p:cNvGrpSpPr/>
            <p:nvPr/>
          </p:nvGrpSpPr>
          <p:grpSpPr>
            <a:xfrm>
              <a:off x="4209929" y="498627"/>
              <a:ext cx="2173806" cy="1818414"/>
              <a:chOff x="3759200" y="703263"/>
              <a:chExt cx="2173806" cy="1818414"/>
            </a:xfrm>
          </p:grpSpPr>
          <p:sp>
            <p:nvSpPr>
              <p:cNvPr id="84" name="TextBox 346"/>
              <p:cNvSpPr txBox="1">
                <a:spLocks noChangeArrowheads="1"/>
              </p:cNvSpPr>
              <p:nvPr/>
            </p:nvSpPr>
            <p:spPr bwMode="auto">
              <a:xfrm>
                <a:off x="5103813" y="703263"/>
                <a:ext cx="284162" cy="3079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400"/>
                  <a:t>2</a:t>
                </a:r>
                <a:endParaRPr lang="en-US" altLang="en-US" sz="1800" baseline="30000"/>
              </a:p>
            </p:txBody>
          </p:sp>
          <p:grpSp>
            <p:nvGrpSpPr>
              <p:cNvPr id="85" name="Group 1"/>
              <p:cNvGrpSpPr>
                <a:grpSpLocks/>
              </p:cNvGrpSpPr>
              <p:nvPr/>
            </p:nvGrpSpPr>
            <p:grpSpPr bwMode="auto">
              <a:xfrm>
                <a:off x="3759200" y="839788"/>
                <a:ext cx="2173806" cy="1681889"/>
                <a:chOff x="7225505" y="2694782"/>
                <a:chExt cx="2173806" cy="1680180"/>
              </a:xfrm>
            </p:grpSpPr>
            <p:sp>
              <p:nvSpPr>
                <p:cNvPr id="86" name="Line 263"/>
                <p:cNvSpPr>
                  <a:spLocks noChangeShapeType="1"/>
                </p:cNvSpPr>
                <p:nvPr/>
              </p:nvSpPr>
              <p:spPr bwMode="auto">
                <a:xfrm>
                  <a:off x="7522367" y="3467895"/>
                  <a:ext cx="22860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7" name="Text Box 264"/>
                <p:cNvSpPr txBox="1">
                  <a:spLocks noChangeArrowheads="1"/>
                </p:cNvSpPr>
                <p:nvPr/>
              </p:nvSpPr>
              <p:spPr bwMode="auto">
                <a:xfrm>
                  <a:off x="7225505" y="3294857"/>
                  <a:ext cx="1350962" cy="3698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/>
                    <a:t>O     C     O</a:t>
                  </a:r>
                </a:p>
              </p:txBody>
            </p:sp>
            <p:sp>
              <p:nvSpPr>
                <p:cNvPr id="88" name="Line 265"/>
                <p:cNvSpPr>
                  <a:spLocks noChangeShapeType="1"/>
                </p:cNvSpPr>
                <p:nvPr/>
              </p:nvSpPr>
              <p:spPr bwMode="auto">
                <a:xfrm rot="5400000">
                  <a:off x="7746205" y="3248820"/>
                  <a:ext cx="22860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9" name="Line 266"/>
                <p:cNvSpPr>
                  <a:spLocks noChangeShapeType="1"/>
                </p:cNvSpPr>
                <p:nvPr/>
              </p:nvSpPr>
              <p:spPr bwMode="auto">
                <a:xfrm>
                  <a:off x="8008142" y="3467895"/>
                  <a:ext cx="22860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0" name="Text Box 267"/>
                <p:cNvSpPr txBox="1">
                  <a:spLocks noChangeArrowheads="1"/>
                </p:cNvSpPr>
                <p:nvPr/>
              </p:nvSpPr>
              <p:spPr bwMode="auto">
                <a:xfrm>
                  <a:off x="7649367" y="2832895"/>
                  <a:ext cx="428625" cy="3698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/>
                    <a:t> O</a:t>
                  </a:r>
                </a:p>
              </p:txBody>
            </p:sp>
            <p:grpSp>
              <p:nvGrpSpPr>
                <p:cNvPr id="91" name="Group 268"/>
                <p:cNvGrpSpPr>
                  <a:grpSpLocks/>
                </p:cNvGrpSpPr>
                <p:nvPr/>
              </p:nvGrpSpPr>
              <p:grpSpPr bwMode="auto">
                <a:xfrm>
                  <a:off x="8471692" y="3418682"/>
                  <a:ext cx="46038" cy="136525"/>
                  <a:chOff x="1494" y="1470"/>
                  <a:chExt cx="29" cy="86"/>
                </a:xfrm>
              </p:grpSpPr>
              <p:sp>
                <p:nvSpPr>
                  <p:cNvPr id="125" name="Oval 269"/>
                  <p:cNvSpPr>
                    <a:spLocks noChangeArrowheads="1"/>
                  </p:cNvSpPr>
                  <p:nvPr/>
                </p:nvSpPr>
                <p:spPr bwMode="auto">
                  <a:xfrm>
                    <a:off x="1494" y="1470"/>
                    <a:ext cx="29" cy="29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126" name="Oval 270"/>
                  <p:cNvSpPr>
                    <a:spLocks noChangeArrowheads="1"/>
                  </p:cNvSpPr>
                  <p:nvPr/>
                </p:nvSpPr>
                <p:spPr bwMode="auto">
                  <a:xfrm>
                    <a:off x="1494" y="1527"/>
                    <a:ext cx="29" cy="29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grpSp>
              <p:nvGrpSpPr>
                <p:cNvPr id="92" name="Group 271"/>
                <p:cNvGrpSpPr>
                  <a:grpSpLocks/>
                </p:cNvGrpSpPr>
                <p:nvPr/>
              </p:nvGrpSpPr>
              <p:grpSpPr bwMode="auto">
                <a:xfrm>
                  <a:off x="7728742" y="2945607"/>
                  <a:ext cx="46038" cy="136525"/>
                  <a:chOff x="1494" y="1470"/>
                  <a:chExt cx="29" cy="86"/>
                </a:xfrm>
              </p:grpSpPr>
              <p:sp>
                <p:nvSpPr>
                  <p:cNvPr id="123" name="Oval 272"/>
                  <p:cNvSpPr>
                    <a:spLocks noChangeArrowheads="1"/>
                  </p:cNvSpPr>
                  <p:nvPr/>
                </p:nvSpPr>
                <p:spPr bwMode="auto">
                  <a:xfrm>
                    <a:off x="1494" y="1470"/>
                    <a:ext cx="29" cy="29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124" name="Oval 273"/>
                  <p:cNvSpPr>
                    <a:spLocks noChangeArrowheads="1"/>
                  </p:cNvSpPr>
                  <p:nvPr/>
                </p:nvSpPr>
                <p:spPr bwMode="auto">
                  <a:xfrm>
                    <a:off x="1494" y="1527"/>
                    <a:ext cx="29" cy="29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grpSp>
              <p:nvGrpSpPr>
                <p:cNvPr id="93" name="Group 274"/>
                <p:cNvGrpSpPr>
                  <a:grpSpLocks/>
                </p:cNvGrpSpPr>
                <p:nvPr/>
              </p:nvGrpSpPr>
              <p:grpSpPr bwMode="auto">
                <a:xfrm>
                  <a:off x="7257255" y="3413920"/>
                  <a:ext cx="46037" cy="136525"/>
                  <a:chOff x="1494" y="1470"/>
                  <a:chExt cx="29" cy="86"/>
                </a:xfrm>
              </p:grpSpPr>
              <p:sp>
                <p:nvSpPr>
                  <p:cNvPr id="121" name="Oval 275"/>
                  <p:cNvSpPr>
                    <a:spLocks noChangeArrowheads="1"/>
                  </p:cNvSpPr>
                  <p:nvPr/>
                </p:nvSpPr>
                <p:spPr bwMode="auto">
                  <a:xfrm>
                    <a:off x="1494" y="1470"/>
                    <a:ext cx="29" cy="29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122" name="Oval 276"/>
                  <p:cNvSpPr>
                    <a:spLocks noChangeArrowheads="1"/>
                  </p:cNvSpPr>
                  <p:nvPr/>
                </p:nvSpPr>
                <p:spPr bwMode="auto">
                  <a:xfrm>
                    <a:off x="1494" y="1527"/>
                    <a:ext cx="29" cy="29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grpSp>
              <p:nvGrpSpPr>
                <p:cNvPr id="94" name="Group 277"/>
                <p:cNvGrpSpPr>
                  <a:grpSpLocks/>
                </p:cNvGrpSpPr>
                <p:nvPr/>
              </p:nvGrpSpPr>
              <p:grpSpPr bwMode="auto">
                <a:xfrm rot="5400000">
                  <a:off x="7381874" y="3276601"/>
                  <a:ext cx="46037" cy="136525"/>
                  <a:chOff x="1494" y="1470"/>
                  <a:chExt cx="29" cy="86"/>
                </a:xfrm>
              </p:grpSpPr>
              <p:sp>
                <p:nvSpPr>
                  <p:cNvPr id="119" name="Oval 278"/>
                  <p:cNvSpPr>
                    <a:spLocks noChangeArrowheads="1"/>
                  </p:cNvSpPr>
                  <p:nvPr/>
                </p:nvSpPr>
                <p:spPr bwMode="auto">
                  <a:xfrm>
                    <a:off x="1494" y="1470"/>
                    <a:ext cx="29" cy="29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120" name="Oval 279"/>
                  <p:cNvSpPr>
                    <a:spLocks noChangeArrowheads="1"/>
                  </p:cNvSpPr>
                  <p:nvPr/>
                </p:nvSpPr>
                <p:spPr bwMode="auto">
                  <a:xfrm>
                    <a:off x="1494" y="1527"/>
                    <a:ext cx="29" cy="29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grpSp>
              <p:nvGrpSpPr>
                <p:cNvPr id="95" name="Group 280"/>
                <p:cNvGrpSpPr>
                  <a:grpSpLocks/>
                </p:cNvGrpSpPr>
                <p:nvPr/>
              </p:nvGrpSpPr>
              <p:grpSpPr bwMode="auto">
                <a:xfrm rot="5400000">
                  <a:off x="8336755" y="3547270"/>
                  <a:ext cx="47625" cy="136525"/>
                  <a:chOff x="1494" y="1470"/>
                  <a:chExt cx="29" cy="86"/>
                </a:xfrm>
              </p:grpSpPr>
              <p:sp>
                <p:nvSpPr>
                  <p:cNvPr id="117" name="Oval 281"/>
                  <p:cNvSpPr>
                    <a:spLocks noChangeArrowheads="1"/>
                  </p:cNvSpPr>
                  <p:nvPr/>
                </p:nvSpPr>
                <p:spPr bwMode="auto">
                  <a:xfrm>
                    <a:off x="1494" y="1470"/>
                    <a:ext cx="29" cy="29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118" name="Oval 282"/>
                  <p:cNvSpPr>
                    <a:spLocks noChangeArrowheads="1"/>
                  </p:cNvSpPr>
                  <p:nvPr/>
                </p:nvSpPr>
                <p:spPr bwMode="auto">
                  <a:xfrm>
                    <a:off x="1494" y="1527"/>
                    <a:ext cx="29" cy="29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grpSp>
              <p:nvGrpSpPr>
                <p:cNvPr id="96" name="Group 283"/>
                <p:cNvGrpSpPr>
                  <a:grpSpLocks/>
                </p:cNvGrpSpPr>
                <p:nvPr/>
              </p:nvGrpSpPr>
              <p:grpSpPr bwMode="auto">
                <a:xfrm rot="5400000">
                  <a:off x="8340724" y="3276601"/>
                  <a:ext cx="46037" cy="136525"/>
                  <a:chOff x="1494" y="1470"/>
                  <a:chExt cx="29" cy="86"/>
                </a:xfrm>
              </p:grpSpPr>
              <p:sp>
                <p:nvSpPr>
                  <p:cNvPr id="115" name="Oval 284"/>
                  <p:cNvSpPr>
                    <a:spLocks noChangeArrowheads="1"/>
                  </p:cNvSpPr>
                  <p:nvPr/>
                </p:nvSpPr>
                <p:spPr bwMode="auto">
                  <a:xfrm>
                    <a:off x="1494" y="1470"/>
                    <a:ext cx="29" cy="29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116" name="Oval 285"/>
                  <p:cNvSpPr>
                    <a:spLocks noChangeArrowheads="1"/>
                  </p:cNvSpPr>
                  <p:nvPr/>
                </p:nvSpPr>
                <p:spPr bwMode="auto">
                  <a:xfrm>
                    <a:off x="1494" y="1527"/>
                    <a:ext cx="29" cy="29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grpSp>
              <p:nvGrpSpPr>
                <p:cNvPr id="97" name="Group 289"/>
                <p:cNvGrpSpPr>
                  <a:grpSpLocks/>
                </p:cNvGrpSpPr>
                <p:nvPr/>
              </p:nvGrpSpPr>
              <p:grpSpPr bwMode="auto">
                <a:xfrm rot="5400000">
                  <a:off x="7385049" y="3552826"/>
                  <a:ext cx="46037" cy="136525"/>
                  <a:chOff x="1494" y="1470"/>
                  <a:chExt cx="29" cy="86"/>
                </a:xfrm>
              </p:grpSpPr>
              <p:sp>
                <p:nvSpPr>
                  <p:cNvPr id="113" name="Oval 290"/>
                  <p:cNvSpPr>
                    <a:spLocks noChangeArrowheads="1"/>
                  </p:cNvSpPr>
                  <p:nvPr/>
                </p:nvSpPr>
                <p:spPr bwMode="auto">
                  <a:xfrm>
                    <a:off x="1494" y="1470"/>
                    <a:ext cx="29" cy="29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114" name="Oval 291"/>
                  <p:cNvSpPr>
                    <a:spLocks noChangeArrowheads="1"/>
                  </p:cNvSpPr>
                  <p:nvPr/>
                </p:nvSpPr>
                <p:spPr bwMode="auto">
                  <a:xfrm>
                    <a:off x="1494" y="1527"/>
                    <a:ext cx="29" cy="29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grpSp>
              <p:nvGrpSpPr>
                <p:cNvPr id="98" name="Group 302"/>
                <p:cNvGrpSpPr>
                  <a:grpSpLocks/>
                </p:cNvGrpSpPr>
                <p:nvPr/>
              </p:nvGrpSpPr>
              <p:grpSpPr bwMode="auto">
                <a:xfrm rot="10800000">
                  <a:off x="8378030" y="2751932"/>
                  <a:ext cx="228600" cy="1066800"/>
                  <a:chOff x="624" y="2304"/>
                  <a:chExt cx="144" cy="672"/>
                </a:xfrm>
              </p:grpSpPr>
              <p:sp>
                <p:nvSpPr>
                  <p:cNvPr id="110" name="Line 29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24" y="2304"/>
                    <a:ext cx="144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1" name="Line 300"/>
                  <p:cNvSpPr>
                    <a:spLocks noChangeShapeType="1"/>
                  </p:cNvSpPr>
                  <p:nvPr/>
                </p:nvSpPr>
                <p:spPr bwMode="auto">
                  <a:xfrm>
                    <a:off x="624" y="2304"/>
                    <a:ext cx="0" cy="67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12" name="Line 301"/>
                  <p:cNvSpPr>
                    <a:spLocks noChangeShapeType="1"/>
                  </p:cNvSpPr>
                  <p:nvPr/>
                </p:nvSpPr>
                <p:spPr bwMode="auto">
                  <a:xfrm>
                    <a:off x="624" y="2976"/>
                    <a:ext cx="144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99" name="Group 303"/>
                <p:cNvGrpSpPr>
                  <a:grpSpLocks/>
                </p:cNvGrpSpPr>
                <p:nvPr/>
              </p:nvGrpSpPr>
              <p:grpSpPr bwMode="auto">
                <a:xfrm>
                  <a:off x="7230267" y="2742407"/>
                  <a:ext cx="228600" cy="1066800"/>
                  <a:chOff x="624" y="2304"/>
                  <a:chExt cx="144" cy="672"/>
                </a:xfrm>
              </p:grpSpPr>
              <p:sp>
                <p:nvSpPr>
                  <p:cNvPr id="107" name="Line 30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24" y="2304"/>
                    <a:ext cx="144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8" name="Line 305"/>
                  <p:cNvSpPr>
                    <a:spLocks noChangeShapeType="1"/>
                  </p:cNvSpPr>
                  <p:nvPr/>
                </p:nvSpPr>
                <p:spPr bwMode="auto">
                  <a:xfrm>
                    <a:off x="624" y="2304"/>
                    <a:ext cx="0" cy="67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09" name="Line 306"/>
                  <p:cNvSpPr>
                    <a:spLocks noChangeShapeType="1"/>
                  </p:cNvSpPr>
                  <p:nvPr/>
                </p:nvSpPr>
                <p:spPr bwMode="auto">
                  <a:xfrm>
                    <a:off x="624" y="2976"/>
                    <a:ext cx="144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00" name="Line 307"/>
                <p:cNvSpPr>
                  <a:spLocks noChangeShapeType="1"/>
                </p:cNvSpPr>
                <p:nvPr/>
              </p:nvSpPr>
              <p:spPr bwMode="auto">
                <a:xfrm>
                  <a:off x="8787605" y="2694782"/>
                  <a:ext cx="66675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1" name="Line 265"/>
                <p:cNvSpPr>
                  <a:spLocks noChangeShapeType="1"/>
                </p:cNvSpPr>
                <p:nvPr/>
              </p:nvSpPr>
              <p:spPr bwMode="auto">
                <a:xfrm rot="5400000">
                  <a:off x="7789067" y="3248820"/>
                  <a:ext cx="22860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02" name="Group 271"/>
                <p:cNvGrpSpPr>
                  <a:grpSpLocks/>
                </p:cNvGrpSpPr>
                <p:nvPr/>
              </p:nvGrpSpPr>
              <p:grpSpPr bwMode="auto">
                <a:xfrm>
                  <a:off x="7981155" y="2945607"/>
                  <a:ext cx="46037" cy="136525"/>
                  <a:chOff x="1494" y="1470"/>
                  <a:chExt cx="29" cy="86"/>
                </a:xfrm>
              </p:grpSpPr>
              <p:sp>
                <p:nvSpPr>
                  <p:cNvPr id="105" name="Oval 272"/>
                  <p:cNvSpPr>
                    <a:spLocks noChangeArrowheads="1"/>
                  </p:cNvSpPr>
                  <p:nvPr/>
                </p:nvSpPr>
                <p:spPr bwMode="auto">
                  <a:xfrm>
                    <a:off x="1494" y="1470"/>
                    <a:ext cx="29" cy="29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106" name="Oval 273"/>
                  <p:cNvSpPr>
                    <a:spLocks noChangeArrowheads="1"/>
                  </p:cNvSpPr>
                  <p:nvPr/>
                </p:nvSpPr>
                <p:spPr bwMode="auto">
                  <a:xfrm>
                    <a:off x="1494" y="1527"/>
                    <a:ext cx="29" cy="29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sp>
              <p:nvSpPr>
                <p:cNvPr id="103" name="Text Box 314"/>
                <p:cNvSpPr txBox="1">
                  <a:spLocks noChangeArrowheads="1"/>
                </p:cNvSpPr>
                <p:nvPr/>
              </p:nvSpPr>
              <p:spPr bwMode="auto">
                <a:xfrm>
                  <a:off x="8207959" y="4098244"/>
                  <a:ext cx="1191352" cy="2767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200" dirty="0">
                      <a:latin typeface="Times New Roman" panose="02020603050405020304" pitchFamily="18" charset="0"/>
                    </a:rPr>
                    <a:t>Polyatomic </a:t>
                  </a:r>
                  <a:r>
                    <a:rPr lang="en-US" altLang="en-US" sz="1200" dirty="0" smtClean="0">
                      <a:latin typeface="Times New Roman" panose="02020603050405020304" pitchFamily="18" charset="0"/>
                    </a:rPr>
                    <a:t>Ions</a:t>
                  </a:r>
                  <a:endParaRPr lang="en-US" altLang="en-US" sz="1200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04" name="Line 313"/>
                <p:cNvSpPr>
                  <a:spLocks noChangeShapeType="1"/>
                </p:cNvSpPr>
                <p:nvPr/>
              </p:nvSpPr>
              <p:spPr bwMode="auto">
                <a:xfrm flipH="1" flipV="1">
                  <a:off x="7897016" y="3647281"/>
                  <a:ext cx="854075" cy="44626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63" name="Group 62"/>
            <p:cNvGrpSpPr/>
            <p:nvPr/>
          </p:nvGrpSpPr>
          <p:grpSpPr>
            <a:xfrm>
              <a:off x="6065838" y="498627"/>
              <a:ext cx="1815273" cy="1550373"/>
              <a:chOff x="5041140" y="4617006"/>
              <a:chExt cx="1815273" cy="1550373"/>
            </a:xfrm>
          </p:grpSpPr>
          <p:grpSp>
            <p:nvGrpSpPr>
              <p:cNvPr id="65" name="Group 1"/>
              <p:cNvGrpSpPr>
                <a:grpSpLocks/>
              </p:cNvGrpSpPr>
              <p:nvPr/>
            </p:nvGrpSpPr>
            <p:grpSpPr bwMode="auto">
              <a:xfrm>
                <a:off x="5091145" y="4754504"/>
                <a:ext cx="1325563" cy="1412875"/>
                <a:chOff x="6032500" y="4884738"/>
                <a:chExt cx="1325563" cy="1412319"/>
              </a:xfrm>
            </p:grpSpPr>
            <p:sp>
              <p:nvSpPr>
                <p:cNvPr id="75" name="Line 554"/>
                <p:cNvSpPr>
                  <a:spLocks noChangeShapeType="1"/>
                </p:cNvSpPr>
                <p:nvPr/>
              </p:nvSpPr>
              <p:spPr bwMode="auto">
                <a:xfrm>
                  <a:off x="6840538" y="5564188"/>
                  <a:ext cx="22860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6" name="Line 555"/>
                <p:cNvSpPr>
                  <a:spLocks noChangeShapeType="1"/>
                </p:cNvSpPr>
                <p:nvPr/>
              </p:nvSpPr>
              <p:spPr bwMode="auto">
                <a:xfrm>
                  <a:off x="6311900" y="5564188"/>
                  <a:ext cx="22860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7" name="Line 556"/>
                <p:cNvSpPr>
                  <a:spLocks noChangeShapeType="1"/>
                </p:cNvSpPr>
                <p:nvPr/>
              </p:nvSpPr>
              <p:spPr bwMode="auto">
                <a:xfrm rot="5400000">
                  <a:off x="6564313" y="5287963"/>
                  <a:ext cx="22860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8" name="Line 557"/>
                <p:cNvSpPr>
                  <a:spLocks noChangeShapeType="1"/>
                </p:cNvSpPr>
                <p:nvPr/>
              </p:nvSpPr>
              <p:spPr bwMode="auto">
                <a:xfrm rot="5400000">
                  <a:off x="6550025" y="5849938"/>
                  <a:ext cx="22860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9" name="Text Box 592"/>
                <p:cNvSpPr txBox="1">
                  <a:spLocks noChangeArrowheads="1"/>
                </p:cNvSpPr>
                <p:nvPr/>
              </p:nvSpPr>
              <p:spPr bwMode="auto">
                <a:xfrm>
                  <a:off x="6508750" y="5370513"/>
                  <a:ext cx="349250" cy="3667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 dirty="0" smtClean="0"/>
                    <a:t>N</a:t>
                  </a:r>
                  <a:endParaRPr lang="en-US" altLang="en-US" sz="1800" dirty="0"/>
                </a:p>
              </p:txBody>
            </p:sp>
            <p:sp>
              <p:nvSpPr>
                <p:cNvPr id="80" name="Text Box 593"/>
                <p:cNvSpPr txBox="1">
                  <a:spLocks noChangeArrowheads="1"/>
                </p:cNvSpPr>
                <p:nvPr/>
              </p:nvSpPr>
              <p:spPr bwMode="auto">
                <a:xfrm>
                  <a:off x="7008813" y="5375275"/>
                  <a:ext cx="349250" cy="3667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/>
                    <a:t>H</a:t>
                  </a:r>
                </a:p>
              </p:txBody>
            </p:sp>
            <p:sp>
              <p:nvSpPr>
                <p:cNvPr id="81" name="Text Box 594"/>
                <p:cNvSpPr txBox="1">
                  <a:spLocks noChangeArrowheads="1"/>
                </p:cNvSpPr>
                <p:nvPr/>
              </p:nvSpPr>
              <p:spPr bwMode="auto">
                <a:xfrm>
                  <a:off x="6508750" y="4884738"/>
                  <a:ext cx="349250" cy="3667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/>
                    <a:t>H</a:t>
                  </a:r>
                </a:p>
              </p:txBody>
            </p:sp>
            <p:sp>
              <p:nvSpPr>
                <p:cNvPr id="82" name="Text Box 595"/>
                <p:cNvSpPr txBox="1">
                  <a:spLocks noChangeArrowheads="1"/>
                </p:cNvSpPr>
                <p:nvPr/>
              </p:nvSpPr>
              <p:spPr bwMode="auto">
                <a:xfrm>
                  <a:off x="6032500" y="5360988"/>
                  <a:ext cx="349250" cy="3667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/>
                    <a:t>H</a:t>
                  </a:r>
                </a:p>
              </p:txBody>
            </p:sp>
            <p:sp>
              <p:nvSpPr>
                <p:cNvPr id="83" name="Text Box 596"/>
                <p:cNvSpPr txBox="1">
                  <a:spLocks noChangeArrowheads="1"/>
                </p:cNvSpPr>
                <p:nvPr/>
              </p:nvSpPr>
              <p:spPr bwMode="auto">
                <a:xfrm>
                  <a:off x="6389688" y="5927725"/>
                  <a:ext cx="479618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/>
                    <a:t>  H</a:t>
                  </a:r>
                </a:p>
              </p:txBody>
            </p:sp>
          </p:grpSp>
          <p:grpSp>
            <p:nvGrpSpPr>
              <p:cNvPr id="66" name="Group 302"/>
              <p:cNvGrpSpPr>
                <a:grpSpLocks/>
              </p:cNvGrpSpPr>
              <p:nvPr/>
            </p:nvGrpSpPr>
            <p:grpSpPr bwMode="auto">
              <a:xfrm rot="10800000">
                <a:off x="6209540" y="4849409"/>
                <a:ext cx="228600" cy="1067885"/>
                <a:chOff x="624" y="2304"/>
                <a:chExt cx="144" cy="672"/>
              </a:xfrm>
            </p:grpSpPr>
            <p:sp>
              <p:nvSpPr>
                <p:cNvPr id="72" name="Line 299"/>
                <p:cNvSpPr>
                  <a:spLocks noChangeShapeType="1"/>
                </p:cNvSpPr>
                <p:nvPr/>
              </p:nvSpPr>
              <p:spPr bwMode="auto">
                <a:xfrm flipH="1">
                  <a:off x="624" y="2304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3" name="Line 300"/>
                <p:cNvSpPr>
                  <a:spLocks noChangeShapeType="1"/>
                </p:cNvSpPr>
                <p:nvPr/>
              </p:nvSpPr>
              <p:spPr bwMode="auto">
                <a:xfrm>
                  <a:off x="624" y="2304"/>
                  <a:ext cx="0" cy="6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" name="Line 301"/>
                <p:cNvSpPr>
                  <a:spLocks noChangeShapeType="1"/>
                </p:cNvSpPr>
                <p:nvPr/>
              </p:nvSpPr>
              <p:spPr bwMode="auto">
                <a:xfrm>
                  <a:off x="624" y="2976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7" name="Group 303"/>
              <p:cNvGrpSpPr>
                <a:grpSpLocks/>
              </p:cNvGrpSpPr>
              <p:nvPr/>
            </p:nvGrpSpPr>
            <p:grpSpPr bwMode="auto">
              <a:xfrm>
                <a:off x="5041140" y="4871657"/>
                <a:ext cx="228600" cy="1067885"/>
                <a:chOff x="624" y="2304"/>
                <a:chExt cx="144" cy="672"/>
              </a:xfrm>
            </p:grpSpPr>
            <p:sp>
              <p:nvSpPr>
                <p:cNvPr id="69" name="Line 304"/>
                <p:cNvSpPr>
                  <a:spLocks noChangeShapeType="1"/>
                </p:cNvSpPr>
                <p:nvPr/>
              </p:nvSpPr>
              <p:spPr bwMode="auto">
                <a:xfrm flipH="1">
                  <a:off x="624" y="2304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0" name="Line 305"/>
                <p:cNvSpPr>
                  <a:spLocks noChangeShapeType="1"/>
                </p:cNvSpPr>
                <p:nvPr/>
              </p:nvSpPr>
              <p:spPr bwMode="auto">
                <a:xfrm>
                  <a:off x="624" y="2304"/>
                  <a:ext cx="0" cy="67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" name="Line 306"/>
                <p:cNvSpPr>
                  <a:spLocks noChangeShapeType="1"/>
                </p:cNvSpPr>
                <p:nvPr/>
              </p:nvSpPr>
              <p:spPr bwMode="auto">
                <a:xfrm>
                  <a:off x="624" y="2976"/>
                  <a:ext cx="14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8" name="TextBox 67"/>
              <p:cNvSpPr txBox="1"/>
              <p:nvPr/>
            </p:nvSpPr>
            <p:spPr>
              <a:xfrm>
                <a:off x="6408855" y="4617006"/>
                <a:ext cx="4475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+1</a:t>
                </a:r>
                <a:endParaRPr lang="en-US" dirty="0"/>
              </a:p>
            </p:txBody>
          </p:sp>
        </p:grpSp>
        <p:sp>
          <p:nvSpPr>
            <p:cNvPr id="64" name="Line 313"/>
            <p:cNvSpPr>
              <a:spLocks noChangeShapeType="1"/>
            </p:cNvSpPr>
            <p:nvPr/>
          </p:nvSpPr>
          <p:spPr bwMode="auto">
            <a:xfrm flipV="1">
              <a:off x="5737745" y="1780699"/>
              <a:ext cx="836610" cy="2540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198843" y="1054372"/>
            <a:ext cx="1731680" cy="646332"/>
            <a:chOff x="7270378" y="6024282"/>
            <a:chExt cx="1731680" cy="646332"/>
          </a:xfrm>
        </p:grpSpPr>
        <p:sp>
          <p:nvSpPr>
            <p:cNvPr id="128" name="TextBox 127"/>
            <p:cNvSpPr txBox="1"/>
            <p:nvPr/>
          </p:nvSpPr>
          <p:spPr>
            <a:xfrm>
              <a:off x="7270378" y="6024283"/>
              <a:ext cx="932115" cy="646331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# atoms</a:t>
              </a:r>
            </a:p>
            <a:p>
              <a:r>
                <a:rPr lang="en-US" dirty="0" smtClean="0"/>
                <a:t>Bonded</a:t>
              </a:r>
              <a:endParaRPr lang="en-US" dirty="0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8211457" y="6024282"/>
              <a:ext cx="790601" cy="646331"/>
            </a:xfrm>
            <a:prstGeom prst="rect">
              <a:avLst/>
            </a:prstGeom>
            <a:solidFill>
              <a:srgbClr val="FF000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# lone</a:t>
              </a:r>
            </a:p>
            <a:p>
              <a:r>
                <a:rPr lang="en-US" dirty="0"/>
                <a:t>p</a:t>
              </a:r>
              <a:r>
                <a:rPr lang="en-US" dirty="0" smtClean="0"/>
                <a:t>air e</a:t>
              </a:r>
              <a:r>
                <a:rPr lang="en-US" baseline="30000" dirty="0" smtClean="0"/>
                <a:t>-</a:t>
              </a:r>
              <a:endParaRPr lang="en-US" dirty="0"/>
            </a:p>
          </p:txBody>
        </p:sp>
      </p:grpSp>
      <p:pic>
        <p:nvPicPr>
          <p:cNvPr id="130" name="Picture 1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843" y="1700704"/>
            <a:ext cx="4676190" cy="2714286"/>
          </a:xfrm>
          <a:prstGeom prst="rect">
            <a:avLst/>
          </a:prstGeom>
        </p:spPr>
      </p:pic>
      <p:sp>
        <p:nvSpPr>
          <p:cNvPr id="131" name="TextBox 130"/>
          <p:cNvSpPr txBox="1"/>
          <p:nvPr/>
        </p:nvSpPr>
        <p:spPr>
          <a:xfrm>
            <a:off x="6400863" y="6187500"/>
            <a:ext cx="2588624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Can you: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Determine shape/angle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7843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975" y="266700"/>
            <a:ext cx="2752725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Representations of Organic Molecules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436446"/>
              </p:ext>
            </p:extLst>
          </p:nvPr>
        </p:nvGraphicFramePr>
        <p:xfrm>
          <a:off x="180975" y="1399350"/>
          <a:ext cx="6096000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78849932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05694545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488863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Type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Definition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Example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563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Molecular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Actual Composition</a:t>
                      </a:r>
                    </a:p>
                    <a:p>
                      <a:r>
                        <a:rPr lang="en-US" dirty="0" smtClean="0"/>
                        <a:t>No 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10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6127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Empirical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Ratio Elements</a:t>
                      </a:r>
                    </a:p>
                    <a:p>
                      <a:r>
                        <a:rPr lang="en-US" dirty="0" smtClean="0"/>
                        <a:t>No 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n</a:t>
                      </a:r>
                      <a:r>
                        <a:rPr lang="en-US" baseline="0" dirty="0" smtClean="0"/>
                        <a:t>H</a:t>
                      </a:r>
                      <a:r>
                        <a:rPr lang="en-US" baseline="-25000" dirty="0" smtClean="0"/>
                        <a:t>2n+2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9889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Condensed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Little 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-CH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-CH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-CH</a:t>
                      </a:r>
                      <a:r>
                        <a:rPr lang="en-US" baseline="-25000" dirty="0" smtClean="0"/>
                        <a:t>3</a:t>
                      </a:r>
                      <a:endParaRPr lang="en-US" baseline="-25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836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Modified Cond.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Little 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(CH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)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CH</a:t>
                      </a:r>
                      <a:r>
                        <a:rPr lang="en-US" baseline="-25000" dirty="0" smtClean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855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Lewis 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Information!</a:t>
                      </a:r>
                    </a:p>
                    <a:p>
                      <a:r>
                        <a:rPr lang="en-US" dirty="0" smtClean="0"/>
                        <a:t>Takes</a:t>
                      </a:r>
                      <a:r>
                        <a:rPr lang="en-US" baseline="0" dirty="0" smtClean="0"/>
                        <a:t> forever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502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Ball</a:t>
                      </a:r>
                      <a:r>
                        <a:rPr lang="en-US" baseline="0" dirty="0" smtClean="0"/>
                        <a:t> and Stick, Space Filling, 3D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Awesome!</a:t>
                      </a:r>
                    </a:p>
                    <a:p>
                      <a:r>
                        <a:rPr lang="en-US" dirty="0" smtClean="0"/>
                        <a:t>Never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gonna</a:t>
                      </a:r>
                      <a:r>
                        <a:rPr lang="en-US" baseline="0" dirty="0" smtClean="0"/>
                        <a:t> happen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313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Line Drawing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Fast,</a:t>
                      </a:r>
                      <a:r>
                        <a:rPr lang="en-US" baseline="0" dirty="0" smtClean="0"/>
                        <a:t> make assumptions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521767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6267" y="1144132"/>
            <a:ext cx="2309614" cy="1095853"/>
          </a:xfrm>
          <a:prstGeom prst="rect">
            <a:avLst/>
          </a:prstGeom>
        </p:spPr>
      </p:pic>
      <p:pic>
        <p:nvPicPr>
          <p:cNvPr id="2050" name="Picture 2" descr="http://www.chem.ucla.edu/~harding/IGOC/B/butane0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6267" y="2710077"/>
            <a:ext cx="2439789" cy="1280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chem.ucla.edu/~harding/IGOC/B/butane0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356" y="4341879"/>
            <a:ext cx="2133612" cy="1369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238625" y="4637994"/>
            <a:ext cx="20383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5"/>
              </a:rPr>
              <a:t>https://</a:t>
            </a:r>
            <a:r>
              <a:rPr lang="en-US" sz="1200" dirty="0" smtClean="0">
                <a:hlinkClick r:id="rId5"/>
              </a:rPr>
              <a:t>pubchem.ncbi.nlm.nih.gov/compound/Butane#section=3D-Conformer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/>
          <a:srcRect b="61765"/>
          <a:stretch/>
        </p:blipFill>
        <p:spPr>
          <a:xfrm>
            <a:off x="3647934" y="441394"/>
            <a:ext cx="1981200" cy="6191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6"/>
          <a:srcRect l="11058" t="72723" r="8173" b="806"/>
          <a:stretch/>
        </p:blipFill>
        <p:spPr>
          <a:xfrm>
            <a:off x="4391024" y="5453062"/>
            <a:ext cx="1600201" cy="42862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555376" y="6027003"/>
            <a:ext cx="2588624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Can you: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Be comfortable with multiple representations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33995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975" y="266700"/>
            <a:ext cx="2752725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Representations of Organic Molecules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362826" y="266700"/>
            <a:ext cx="158115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Don’t need to know these!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0222" y="3084296"/>
            <a:ext cx="1084143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SMILES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7932" y="1657351"/>
            <a:ext cx="3774385" cy="400050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0323897"/>
              </p:ext>
            </p:extLst>
          </p:nvPr>
        </p:nvGraphicFramePr>
        <p:xfrm>
          <a:off x="573088" y="1460501"/>
          <a:ext cx="3558889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ChemSketch" r:id="rId4" imgW="1958040" imgH="541800" progId="ACD.ChemSketch.20">
                  <p:embed/>
                </p:oleObj>
              </mc:Choice>
              <mc:Fallback>
                <p:oleObj name="ChemSketch" r:id="rId4" imgW="1958040" imgH="5418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3088" y="1460501"/>
                        <a:ext cx="3558889" cy="984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1557337" y="3176629"/>
            <a:ext cx="1479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Verdana" panose="020B0604030504040204" pitchFamily="34" charset="0"/>
              </a:rPr>
              <a:t>CCCCCCCC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50222" y="4516646"/>
            <a:ext cx="819455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err="1" smtClean="0"/>
              <a:t>InChi</a:t>
            </a:r>
            <a:endParaRPr lang="en-US" sz="2400" dirty="0"/>
          </a:p>
        </p:txBody>
      </p:sp>
      <p:sp>
        <p:nvSpPr>
          <p:cNvPr id="11" name="Rectangle 10"/>
          <p:cNvSpPr/>
          <p:nvPr/>
        </p:nvSpPr>
        <p:spPr>
          <a:xfrm>
            <a:off x="1434365" y="4562812"/>
            <a:ext cx="6890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333333"/>
                </a:solidFill>
                <a:latin typeface="Verdana" panose="020B0604030504040204" pitchFamily="34" charset="0"/>
              </a:rPr>
              <a:t>1S/C8H18/c1-3-5-7-8-6-4-2/h3-8H2,1-2H3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13769" y="5703153"/>
            <a:ext cx="1265603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err="1" smtClean="0"/>
              <a:t>InChiKey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1781979" y="5749319"/>
            <a:ext cx="4265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3C79"/>
                </a:solidFill>
                <a:latin typeface="Verdana" panose="020B0604030504040204" pitchFamily="34" charset="0"/>
                <a:hlinkClick r:id="rId6"/>
              </a:rPr>
              <a:t>TVMXDCGIABBOFY-UHFFFAOYSA-N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543425" y="3130462"/>
            <a:ext cx="1793183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IUPAC NAME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582318" y="3130461"/>
            <a:ext cx="1080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Octane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591424" y="4101147"/>
            <a:ext cx="1352551" cy="36933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Tomorrow!</a:t>
            </a:r>
            <a:endParaRPr lang="en-US" dirty="0"/>
          </a:p>
        </p:txBody>
      </p:sp>
      <p:sp>
        <p:nvSpPr>
          <p:cNvPr id="18" name="Down Arrow 17"/>
          <p:cNvSpPr/>
          <p:nvPr/>
        </p:nvSpPr>
        <p:spPr>
          <a:xfrm rot="7458872">
            <a:off x="7274146" y="3529865"/>
            <a:ext cx="450600" cy="5238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191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" y="333375"/>
            <a:ext cx="302895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Condensed Structures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90500" y="1085850"/>
            <a:ext cx="43052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Carbon grouped with atoms bonded to it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( ) = repeated group in </a:t>
            </a:r>
            <a:r>
              <a:rPr lang="en-US" u="sng" dirty="0" smtClean="0"/>
              <a:t>main chain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( ) = </a:t>
            </a:r>
            <a:r>
              <a:rPr lang="en-US" u="sng" dirty="0" smtClean="0"/>
              <a:t>side</a:t>
            </a:r>
            <a:r>
              <a:rPr lang="en-US" dirty="0" smtClean="0"/>
              <a:t> chain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95975" y="333375"/>
            <a:ext cx="2181225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Line Structures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624521" y="1085850"/>
            <a:ext cx="25801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Carbon = end/vertex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Don’t show H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Zig/Zag » Shape/Angle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4100" y="2610624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(CH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  <a:r>
              <a:rPr lang="en-US" dirty="0" smtClean="0"/>
              <a:t>CH(CH</a:t>
            </a:r>
            <a:r>
              <a:rPr lang="en-US" baseline="-25000" dirty="0" smtClean="0"/>
              <a:t>3</a:t>
            </a:r>
            <a:r>
              <a:rPr lang="en-US" dirty="0" smtClean="0"/>
              <a:t>)CH</a:t>
            </a:r>
            <a:r>
              <a:rPr lang="en-US" baseline="-25000" dirty="0" smtClean="0"/>
              <a:t>2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8" name="TextBox 7"/>
          <p:cNvSpPr txBox="1"/>
          <p:nvPr/>
        </p:nvSpPr>
        <p:spPr>
          <a:xfrm>
            <a:off x="6450601" y="6160353"/>
            <a:ext cx="2588624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Can you: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Lewis ↔ </a:t>
            </a:r>
            <a:r>
              <a:rPr lang="en-US" sz="1600" dirty="0"/>
              <a:t>Cond. </a:t>
            </a:r>
            <a:r>
              <a:rPr lang="en-US" sz="1600" dirty="0" smtClean="0"/>
              <a:t>↔ Line </a:t>
            </a:r>
            <a:endParaRPr lang="en-US" sz="160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5465015"/>
              </p:ext>
            </p:extLst>
          </p:nvPr>
        </p:nvGraphicFramePr>
        <p:xfrm>
          <a:off x="384100" y="3741543"/>
          <a:ext cx="2403475" cy="1361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ChemSketch" r:id="rId3" imgW="1816560" imgH="1028520" progId="ACD.ChemSketch.20">
                  <p:embed/>
                </p:oleObj>
              </mc:Choice>
              <mc:Fallback>
                <p:oleObj name="ChemSketch" r:id="rId3" imgW="1816560" imgH="102852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4100" y="3741543"/>
                        <a:ext cx="2403475" cy="13614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4597" y="5560188"/>
            <a:ext cx="1380058" cy="120032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Tips/Tricks</a:t>
            </a:r>
          </a:p>
          <a:p>
            <a:pPr algn="ctr"/>
            <a:r>
              <a:rPr lang="en-US" dirty="0" smtClean="0"/>
              <a:t>Count to 4</a:t>
            </a:r>
          </a:p>
          <a:p>
            <a:pPr algn="ctr"/>
            <a:r>
              <a:rPr lang="en-US" dirty="0" smtClean="0"/>
              <a:t>“read L to R”</a:t>
            </a:r>
          </a:p>
          <a:p>
            <a:pPr algn="ctr"/>
            <a:r>
              <a:rPr lang="en-US" dirty="0" smtClean="0"/>
              <a:t>Practice!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>
            <a:off x="5386386" y="2298260"/>
            <a:ext cx="2690814" cy="994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643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125" y="219075"/>
            <a:ext cx="1109663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You Try It: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92956" y="895350"/>
            <a:ext cx="1631216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Lewis Structure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76327" y="895350"/>
            <a:ext cx="1658018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Cond. Structure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93706" y="895350"/>
            <a:ext cx="1499321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Line Structure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t="5129" r="27258" b="11111"/>
          <a:stretch/>
        </p:blipFill>
        <p:spPr>
          <a:xfrm>
            <a:off x="238125" y="1476375"/>
            <a:ext cx="2319397" cy="2090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451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3298</TotalTime>
  <Words>673</Words>
  <Application>Microsoft Office PowerPoint</Application>
  <PresentationFormat>On-screen Show (4:3)</PresentationFormat>
  <Paragraphs>248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Times New Roman</vt:lpstr>
      <vt:lpstr>Verdana</vt:lpstr>
      <vt:lpstr>Wingdings</vt:lpstr>
      <vt:lpstr>Office Theme</vt:lpstr>
      <vt:lpstr>ChemSketch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McLaughlin, Jay</dc:creator>
  <cp:lastModifiedBy>McLaughlin, Jay</cp:lastModifiedBy>
  <cp:revision>185</cp:revision>
  <dcterms:created xsi:type="dcterms:W3CDTF">2020-03-25T15:59:49Z</dcterms:created>
  <dcterms:modified xsi:type="dcterms:W3CDTF">2023-01-12T18:42:43Z</dcterms:modified>
</cp:coreProperties>
</file>