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94" r:id="rId4"/>
    <p:sldId id="277" r:id="rId5"/>
    <p:sldId id="278" r:id="rId6"/>
    <p:sldId id="279" r:id="rId7"/>
    <p:sldId id="295" r:id="rId8"/>
    <p:sldId id="314" r:id="rId9"/>
    <p:sldId id="297" r:id="rId10"/>
    <p:sldId id="298" r:id="rId11"/>
    <p:sldId id="299" r:id="rId12"/>
    <p:sldId id="301" r:id="rId13"/>
    <p:sldId id="303" r:id="rId14"/>
    <p:sldId id="302" r:id="rId15"/>
    <p:sldId id="304" r:id="rId16"/>
    <p:sldId id="305" r:id="rId17"/>
    <p:sldId id="306" r:id="rId18"/>
    <p:sldId id="307" r:id="rId19"/>
    <p:sldId id="308" r:id="rId20"/>
    <p:sldId id="310" r:id="rId21"/>
    <p:sldId id="293" r:id="rId22"/>
    <p:sldId id="311" r:id="rId23"/>
    <p:sldId id="312" r:id="rId24"/>
    <p:sldId id="313" r:id="rId25"/>
  </p:sldIdLst>
  <p:sldSz cx="5486400" cy="7315200" type="B5JIS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835" autoAdjust="0"/>
    <p:restoredTop sz="94103" autoAdjust="0"/>
  </p:normalViewPr>
  <p:slideViewPr>
    <p:cSldViewPr>
      <p:cViewPr>
        <p:scale>
          <a:sx n="100" d="100"/>
          <a:sy n="100" d="100"/>
        </p:scale>
        <p:origin x="-1398" y="552"/>
      </p:cViewPr>
      <p:guideLst>
        <p:guide orient="horz" pos="2304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272455"/>
            <a:ext cx="466344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4145280"/>
            <a:ext cx="38404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1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5120642"/>
            <a:ext cx="3291840" cy="604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653626"/>
            <a:ext cx="329184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5725162"/>
            <a:ext cx="329184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3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5" y="469057"/>
            <a:ext cx="987743" cy="99855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6" y="469057"/>
            <a:ext cx="2871788" cy="99855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4700694"/>
            <a:ext cx="466344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3100496"/>
            <a:ext cx="466344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7" y="2731350"/>
            <a:ext cx="1929765" cy="77232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0282" y="2731350"/>
            <a:ext cx="1929765" cy="77232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92948"/>
            <a:ext cx="49377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2" y="1637456"/>
            <a:ext cx="2424113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2" y="2319868"/>
            <a:ext cx="2424113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15" y="1637456"/>
            <a:ext cx="2425065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15" y="2319868"/>
            <a:ext cx="242506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0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3657600"/>
            <a:ext cx="5486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0"/>
            <a:ext cx="54864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657600"/>
            <a:ext cx="54864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9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3657600"/>
            <a:ext cx="5486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0"/>
            <a:ext cx="54864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657600"/>
            <a:ext cx="54864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291254"/>
            <a:ext cx="180498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0" y="291256"/>
            <a:ext cx="3067050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1" y="1530776"/>
            <a:ext cx="180498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92948"/>
            <a:ext cx="49377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706883"/>
            <a:ext cx="493776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780109"/>
            <a:ext cx="128016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6780109"/>
            <a:ext cx="173736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6780109"/>
            <a:ext cx="128016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1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221" y="1447800"/>
            <a:ext cx="345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Lipids - Definition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962400"/>
            <a:ext cx="3954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Definition: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Water insoluble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No common structure – (though generally large R-groups)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86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046" y="1447800"/>
            <a:ext cx="236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Eicosanoids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350" y="3762375"/>
            <a:ext cx="48030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Eicosanoids: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Example of FA Biological Pathway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Parent molecule                              Daughter molecules</a:t>
            </a:r>
          </a:p>
          <a:p>
            <a:r>
              <a:rPr lang="en-US" sz="1200" dirty="0"/>
              <a:t> 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Local Hormones – short lived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Coordinate immune system response, blood clotting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lang="en-US" sz="800" dirty="0" smtClean="0"/>
              <a:t>○</a:t>
            </a:r>
            <a:r>
              <a:rPr lang="en-US" sz="1200" dirty="0" smtClean="0"/>
              <a:t> attract WBC, vasodilation/restriction, body temperature, mucous etc.</a:t>
            </a:r>
          </a:p>
          <a:p>
            <a:r>
              <a:rPr lang="en-US" sz="800" dirty="0" smtClean="0"/>
              <a:t>         ○</a:t>
            </a:r>
            <a:r>
              <a:rPr lang="en-US" sz="1200" dirty="0" smtClean="0"/>
              <a:t> Ratio of </a:t>
            </a:r>
            <a:r>
              <a:rPr lang="el-GR" sz="1200" dirty="0" smtClean="0"/>
              <a:t>ω</a:t>
            </a:r>
            <a:r>
              <a:rPr lang="en-US" sz="1200" dirty="0" smtClean="0"/>
              <a:t>-3 vs. </a:t>
            </a:r>
            <a:r>
              <a:rPr lang="el-GR" sz="1200" dirty="0" smtClean="0"/>
              <a:t>ω</a:t>
            </a:r>
            <a:r>
              <a:rPr lang="en-US" sz="1200" dirty="0" smtClean="0"/>
              <a:t>-6 ratio important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Drugs – used to control biochemical pathway</a:t>
            </a:r>
          </a:p>
          <a:p>
            <a:r>
              <a:rPr lang="en-US" sz="800" dirty="0" smtClean="0"/>
              <a:t>        ○</a:t>
            </a:r>
            <a:r>
              <a:rPr lang="en-US" sz="1200" dirty="0" smtClean="0"/>
              <a:t> NSAIDS – inhibit cyclooxygenase (side-effect: stomach ulcers)</a:t>
            </a:r>
          </a:p>
          <a:p>
            <a:r>
              <a:rPr lang="en-US" sz="800" dirty="0" smtClean="0"/>
              <a:t>        ○</a:t>
            </a:r>
            <a:r>
              <a:rPr lang="en-US" sz="1200" dirty="0" smtClean="0"/>
              <a:t> </a:t>
            </a:r>
            <a:r>
              <a:rPr lang="en-US" sz="1200" dirty="0"/>
              <a:t>COX-2 </a:t>
            </a:r>
            <a:r>
              <a:rPr lang="en-US" sz="1200" dirty="0" smtClean="0"/>
              <a:t>– inhibit cyclooxygenase (side-effect: increased heart attacks)</a:t>
            </a:r>
          </a:p>
          <a:p>
            <a:endParaRPr lang="en-US" sz="12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397221" y="4219574"/>
            <a:ext cx="1055354" cy="276999"/>
            <a:chOff x="3505200" y="3352800"/>
            <a:chExt cx="1055354" cy="27699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581400" y="3400425"/>
              <a:ext cx="9525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505200" y="3352800"/>
              <a:ext cx="10553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Enzyme (-</a:t>
              </a:r>
              <a:r>
                <a:rPr lang="en-US" sz="1200" dirty="0" err="1" smtClean="0"/>
                <a:t>ase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04851" y="6038849"/>
            <a:ext cx="1333499" cy="485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err="1">
                <a:solidFill>
                  <a:schemeClr val="tx1"/>
                </a:solidFill>
              </a:rPr>
              <a:t>a</a:t>
            </a:r>
            <a:r>
              <a:rPr lang="en-US" sz="1200" dirty="0" err="1" smtClean="0">
                <a:solidFill>
                  <a:schemeClr val="tx1"/>
                </a:solidFill>
              </a:rPr>
              <a:t>rachidonic</a:t>
            </a:r>
            <a:r>
              <a:rPr lang="en-US" sz="1200" dirty="0" smtClean="0">
                <a:solidFill>
                  <a:schemeClr val="tx1"/>
                </a:solidFill>
              </a:rPr>
              <a:t> acid)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181350" y="6029325"/>
            <a:ext cx="47625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3183766" y="6297233"/>
            <a:ext cx="478341" cy="6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3187297" y="6293052"/>
            <a:ext cx="510494" cy="29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98674" y="5895789"/>
            <a:ext cx="1168601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thromboxanes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98674" y="6503160"/>
            <a:ext cx="1168601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prostaglandins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98674" y="6205050"/>
            <a:ext cx="1168601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prostacyclins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6079" y="6943540"/>
            <a:ext cx="1281321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leukotriene</a:t>
            </a:r>
            <a:r>
              <a:rPr lang="en-US" sz="1200" dirty="0" err="1">
                <a:solidFill>
                  <a:schemeClr val="tx1"/>
                </a:solidFill>
              </a:rPr>
              <a:t>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57400" y="6276975"/>
            <a:ext cx="1143000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47875" y="6067425"/>
            <a:ext cx="1152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cyclooxygen</a:t>
            </a:r>
            <a:r>
              <a:rPr lang="en-US" sz="1200" u="sng" dirty="0" smtClean="0"/>
              <a:t>ase</a:t>
            </a:r>
            <a:endParaRPr lang="en-US" sz="1200" u="sng" dirty="0"/>
          </a:p>
        </p:txBody>
      </p:sp>
      <p:cxnSp>
        <p:nvCxnSpPr>
          <p:cNvPr id="24" name="Straight Arrow Connector 23"/>
          <p:cNvCxnSpPr>
            <a:stCxn id="11" idx="2"/>
            <a:endCxn id="18" idx="0"/>
          </p:cNvCxnSpPr>
          <p:nvPr/>
        </p:nvCxnSpPr>
        <p:spPr>
          <a:xfrm flipH="1">
            <a:off x="1371600" y="6524626"/>
            <a:ext cx="1" cy="409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52550" y="6591300"/>
            <a:ext cx="987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lipoxygen</a:t>
            </a:r>
            <a:r>
              <a:rPr lang="en-US" sz="1200" u="sng" dirty="0" err="1" smtClean="0"/>
              <a:t>ase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91436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96" y="1457325"/>
            <a:ext cx="3843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Biological Pathways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175" y="3895725"/>
            <a:ext cx="36853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Biological Pathways:</a:t>
            </a:r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Precursor Molecules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Parent molecule                              Daughter molecules</a:t>
            </a:r>
          </a:p>
          <a:p>
            <a:r>
              <a:rPr lang="en-US" sz="1200" dirty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Examples:</a:t>
            </a:r>
            <a:endParaRPr lang="en-US" sz="1200" dirty="0"/>
          </a:p>
          <a:p>
            <a:r>
              <a:rPr lang="en-US" sz="800" dirty="0" smtClean="0"/>
              <a:t>        ○</a:t>
            </a:r>
            <a:r>
              <a:rPr lang="en-US" sz="1200" dirty="0"/>
              <a:t> </a:t>
            </a:r>
            <a:r>
              <a:rPr lang="en-US" sz="1200" dirty="0" smtClean="0"/>
              <a:t>Eicosanoids (FA)</a:t>
            </a:r>
            <a:endParaRPr lang="en-US" sz="1200" dirty="0"/>
          </a:p>
          <a:p>
            <a:r>
              <a:rPr lang="en-US" sz="800" dirty="0"/>
              <a:t>         ○</a:t>
            </a:r>
            <a:r>
              <a:rPr lang="en-US" sz="1200" dirty="0"/>
              <a:t> </a:t>
            </a:r>
            <a:r>
              <a:rPr lang="en-US" sz="1200" dirty="0" smtClean="0"/>
              <a:t>Steroids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lang="en-US" sz="800" dirty="0" smtClean="0"/>
              <a:t>○ </a:t>
            </a:r>
            <a:r>
              <a:rPr lang="en-US" sz="1200" dirty="0" smtClean="0"/>
              <a:t>Atherosclerosis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Control mechanisms for biological pathways</a:t>
            </a:r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11521" y="4352924"/>
            <a:ext cx="1055354" cy="276999"/>
            <a:chOff x="3505200" y="3352800"/>
            <a:chExt cx="1055354" cy="276999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581400" y="3400425"/>
              <a:ext cx="9525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05200" y="3352800"/>
              <a:ext cx="10553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Enzyme (-</a:t>
              </a:r>
              <a:r>
                <a:rPr lang="en-US" sz="1200" dirty="0" err="1" smtClean="0"/>
                <a:t>ase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755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045" y="1066800"/>
            <a:ext cx="2548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Fats and Oils</a:t>
            </a:r>
          </a:p>
          <a:p>
            <a:pPr algn="ctr"/>
            <a:r>
              <a:rPr lang="en-US" sz="3600" dirty="0" smtClean="0"/>
              <a:t>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2676" y="3771900"/>
            <a:ext cx="2066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Fats and Oils: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Glycerol + 3 FA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Giant Esters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Dehydration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Amide Bonds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Triacylglycerol or Triglycerides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Hydrophobic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7" b="38797"/>
          <a:stretch>
            <a:fillRect/>
          </a:stretch>
        </p:blipFill>
        <p:spPr bwMode="auto">
          <a:xfrm>
            <a:off x="4124325" y="3752850"/>
            <a:ext cx="1190625" cy="152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288664"/>
            <a:ext cx="4781550" cy="18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3241" y="3771900"/>
            <a:ext cx="2032734" cy="1063501"/>
            <a:chOff x="291366" y="2371725"/>
            <a:chExt cx="2032734" cy="1063501"/>
          </a:xfrm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91366" y="2371725"/>
              <a:ext cx="449594" cy="10635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vert270" wrap="none" anchor="ctr"/>
            <a:lstStyle/>
            <a:p>
              <a:pPr algn="ctr"/>
              <a:r>
                <a:rPr lang="en-US" sz="1200" b="1" dirty="0"/>
                <a:t>Glycerol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750485" y="3291982"/>
              <a:ext cx="302099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740960" y="2943506"/>
              <a:ext cx="302099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740960" y="2567867"/>
              <a:ext cx="302099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030620" y="2438836"/>
              <a:ext cx="1293480" cy="2769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>
                  <a:latin typeface="+mn-lt"/>
                </a:rPr>
                <a:t>Fatty acid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025288" y="2792035"/>
              <a:ext cx="1289287" cy="2769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+mn-lt"/>
                </a:rPr>
                <a:t>Fatty acid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025288" y="3153985"/>
              <a:ext cx="1289287" cy="2769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+mn-lt"/>
                </a:rPr>
                <a:t>Fatty acid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55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708" y="1143000"/>
            <a:ext cx="4018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Fats and Oils</a:t>
            </a:r>
          </a:p>
          <a:p>
            <a:pPr algn="ctr"/>
            <a:r>
              <a:rPr lang="en-US" sz="3600" dirty="0" smtClean="0"/>
              <a:t>Biological Properties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175" y="3895725"/>
            <a:ext cx="2025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Fats: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9.5 kcal/g or 40 kJ/g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Average FA is 75% Carbon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More Reduced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5125" y="3895725"/>
            <a:ext cx="2025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Carbohydrates: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4.5 kcal/g or 20 kJ/g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Average FA is 40% Carbon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More oxidized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00720"/>
              </p:ext>
            </p:extLst>
          </p:nvPr>
        </p:nvGraphicFramePr>
        <p:xfrm>
          <a:off x="3429000" y="4876800"/>
          <a:ext cx="6000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ChemSketch" r:id="rId3" imgW="600480" imgH="652320" progId="ACD.ChemSketch.20">
                  <p:embed/>
                </p:oleObj>
              </mc:Choice>
              <mc:Fallback>
                <p:oleObj name="ChemSketch" r:id="rId3" imgW="600480" imgH="652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4876800"/>
                        <a:ext cx="600075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904254"/>
              </p:ext>
            </p:extLst>
          </p:nvPr>
        </p:nvGraphicFramePr>
        <p:xfrm>
          <a:off x="733708" y="4876800"/>
          <a:ext cx="6000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ChemSketch" r:id="rId5" imgW="600480" imgH="652320" progId="ACD.ChemSketch.20">
                  <p:embed/>
                </p:oleObj>
              </mc:Choice>
              <mc:Fallback>
                <p:oleObj name="ChemSketch" r:id="rId5" imgW="600480" imgH="652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3708" y="4876800"/>
                        <a:ext cx="600075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7650" y="6000750"/>
            <a:ext cx="5155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Oxidation Number:</a:t>
            </a:r>
            <a:r>
              <a:rPr lang="en-US" sz="1200" dirty="0" smtClean="0"/>
              <a:t> Charge an atom would have if it were in an ionic compound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 = +1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O = -2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 = calculate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66800" y="5257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14450" y="5686425"/>
            <a:ext cx="555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Ox: -2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981450" y="5648325"/>
            <a:ext cx="509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Ox: 0</a:t>
            </a:r>
            <a:endParaRPr lang="en-US" sz="12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12602"/>
              </p:ext>
            </p:extLst>
          </p:nvPr>
        </p:nvGraphicFramePr>
        <p:xfrm>
          <a:off x="3714750" y="6505922"/>
          <a:ext cx="855663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ChemSketch" r:id="rId7" imgW="856440" imgH="146160" progId="ACD.ChemSketch.20">
                  <p:embed/>
                </p:oleObj>
              </mc:Choice>
              <mc:Fallback>
                <p:oleObj name="ChemSketch" r:id="rId7" imgW="856440" imgH="146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14750" y="6505922"/>
                        <a:ext cx="855663" cy="14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 flipV="1">
            <a:off x="3762375" y="5210175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14775" y="6712297"/>
            <a:ext cx="586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Ox: +4</a:t>
            </a:r>
            <a:endParaRPr lang="en-US" sz="12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313227"/>
              </p:ext>
            </p:extLst>
          </p:nvPr>
        </p:nvGraphicFramePr>
        <p:xfrm>
          <a:off x="2014538" y="6321425"/>
          <a:ext cx="6000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ChemSketch" r:id="rId9" imgW="600480" imgH="652320" progId="ACD.ChemSketch.20">
                  <p:embed/>
                </p:oleObj>
              </mc:Choice>
              <mc:Fallback>
                <p:oleObj name="ChemSketch" r:id="rId9" imgW="600480" imgH="652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14538" y="6321425"/>
                        <a:ext cx="600075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047875" y="6924675"/>
            <a:ext cx="555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Ox: -4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755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958" y="1447800"/>
            <a:ext cx="1394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Waxes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175" y="3895725"/>
            <a:ext cx="48652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Waxes: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Giant Ester (20-30 Carbons)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Very hydrophobic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Used as protective layer on plant leaves, animal feathers, fur, cars, floors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335835"/>
              </p:ext>
            </p:extLst>
          </p:nvPr>
        </p:nvGraphicFramePr>
        <p:xfrm>
          <a:off x="247649" y="4771715"/>
          <a:ext cx="4848225" cy="120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CS ChemDraw Drawing" r:id="rId3" imgW="5796280" imgH="1437640" progId="ChemDraw.Document.4.5">
                  <p:embed/>
                </p:oleObj>
              </mc:Choice>
              <mc:Fallback>
                <p:oleObj name="CS ChemDraw Drawing" r:id="rId3" imgW="5796280" imgH="1437640" progId="ChemDraw.Document.4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49" y="4771715"/>
                        <a:ext cx="4848225" cy="1202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755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046" y="1447800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Phospholipids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" y="3724275"/>
            <a:ext cx="40850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Phospholipids: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Structure: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lang="en-US" sz="800" dirty="0" smtClean="0"/>
              <a:t>○</a:t>
            </a:r>
            <a:r>
              <a:rPr lang="en-US" sz="1200" dirty="0" smtClean="0"/>
              <a:t> Glycerol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 </a:t>
            </a:r>
            <a:r>
              <a:rPr lang="en-US" sz="1200" dirty="0" smtClean="0"/>
              <a:t> 2 - FA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</a:t>
            </a:r>
            <a:r>
              <a:rPr lang="en-US" sz="1200" dirty="0"/>
              <a:t> </a:t>
            </a:r>
            <a:r>
              <a:rPr lang="en-US" sz="1200" dirty="0" smtClean="0"/>
              <a:t>1 - Phosphoric Acid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</a:t>
            </a:r>
            <a:r>
              <a:rPr lang="en-US" sz="1200" dirty="0"/>
              <a:t> Amino-alcohol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Nerve tissue, brain matter, cell membranes (10-20%)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Used in foods as an emulsifier for chocolates and margarine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Hydrophobic vs. Hydrophilic parts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Ester bond  </a:t>
            </a:r>
          </a:p>
        </p:txBody>
      </p:sp>
      <p:pic>
        <p:nvPicPr>
          <p:cNvPr id="7170" name="Picture 2" descr="http://hrsbstaff.ednet.ns.ca/sdosman/Higher%20level%20BIO/topic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5761625"/>
            <a:ext cx="2724150" cy="144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91566" y="3771900"/>
            <a:ext cx="2032734" cy="1203752"/>
            <a:chOff x="129441" y="417890"/>
            <a:chExt cx="2032734" cy="1203752"/>
          </a:xfrm>
        </p:grpSpPr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29441" y="417890"/>
              <a:ext cx="449594" cy="10635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vert270" wrap="none" anchor="ctr"/>
            <a:lstStyle/>
            <a:p>
              <a:pPr algn="ctr"/>
              <a:r>
                <a:rPr lang="en-US" sz="1200" b="1" dirty="0"/>
                <a:t>Glycerol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579035" y="1442922"/>
              <a:ext cx="302099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891796" y="1250578"/>
              <a:ext cx="284328" cy="371064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PO</a:t>
              </a:r>
              <a:r>
                <a:rPr lang="en-US" sz="1200" b="1" baseline="-25000" dirty="0">
                  <a:solidFill>
                    <a:schemeClr val="bg1"/>
                  </a:solidFill>
                </a:rPr>
                <a:t>4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1176124" y="1442922"/>
              <a:ext cx="248787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432020" y="1250578"/>
              <a:ext cx="720630" cy="37106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000066"/>
                  </a:solidFill>
                </a:rPr>
                <a:t>Nitrogen </a:t>
              </a:r>
            </a:p>
            <a:p>
              <a:pPr algn="ctr"/>
              <a:r>
                <a:rPr lang="en-US" sz="1200" b="1" dirty="0">
                  <a:solidFill>
                    <a:srgbClr val="000066"/>
                  </a:solidFill>
                </a:rPr>
                <a:t>Base</a:t>
              </a: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579035" y="989671"/>
              <a:ext cx="302099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579035" y="614032"/>
              <a:ext cx="302099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868695" y="485001"/>
              <a:ext cx="1293480" cy="2769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>
                  <a:latin typeface="+mn-lt"/>
                </a:rPr>
                <a:t>Fatty acid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863363" y="838200"/>
              <a:ext cx="1289287" cy="2769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+mn-lt"/>
                </a:rPr>
                <a:t>Fatty acid</a:t>
              </a:r>
            </a:p>
          </p:txBody>
        </p:sp>
      </p:grpSp>
      <p:pic>
        <p:nvPicPr>
          <p:cNvPr id="9218" name="Picture 2" descr="http://wellnessadvocate.com/images/Structural_Formulas/Phospholipi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5254625"/>
            <a:ext cx="9810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55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09248" y="1447800"/>
            <a:ext cx="2669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Sphingolipids</a:t>
            </a:r>
            <a:endParaRPr lang="en-US" sz="3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85725" y="3724275"/>
            <a:ext cx="27517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Sphingolipids</a:t>
            </a:r>
            <a:r>
              <a:rPr lang="en-US" sz="1200" b="1" dirty="0" smtClean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Structure: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lang="en-US" sz="800" dirty="0" smtClean="0"/>
              <a:t>○</a:t>
            </a:r>
            <a:r>
              <a:rPr lang="en-US" sz="1200" dirty="0" smtClean="0"/>
              <a:t> </a:t>
            </a:r>
            <a:r>
              <a:rPr lang="en-US" sz="1200" dirty="0" err="1" smtClean="0"/>
              <a:t>Sphingosine</a:t>
            </a:r>
            <a:r>
              <a:rPr lang="en-US" sz="1200" dirty="0" smtClean="0"/>
              <a:t>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 </a:t>
            </a:r>
            <a:r>
              <a:rPr lang="en-US" sz="1200" dirty="0" smtClean="0"/>
              <a:t> 1 - FA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</a:t>
            </a:r>
            <a:r>
              <a:rPr lang="en-US" sz="1200" dirty="0"/>
              <a:t> </a:t>
            </a:r>
            <a:r>
              <a:rPr lang="en-US" sz="1200" dirty="0" smtClean="0"/>
              <a:t> 1 - Phosphoric Acid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</a:t>
            </a:r>
            <a:r>
              <a:rPr lang="en-US" sz="1200" dirty="0"/>
              <a:t> Amino-alcohol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Membrane components, nerve sheath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Hydrophobic vs. Hydrophilic parts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Amide bond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48691" y="3761165"/>
            <a:ext cx="2023209" cy="1203752"/>
            <a:chOff x="3358416" y="3799265"/>
            <a:chExt cx="2023209" cy="1203752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3358416" y="3799265"/>
              <a:ext cx="449594" cy="10635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vert270" wrap="none" anchor="ctr"/>
            <a:lstStyle/>
            <a:p>
              <a:pPr algn="ctr"/>
              <a:r>
                <a:rPr lang="en-US" sz="1200" b="1" dirty="0" err="1" smtClean="0"/>
                <a:t>Sphingosine</a:t>
              </a:r>
              <a:endParaRPr lang="en-US" sz="1200" b="1" dirty="0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3808010" y="4824297"/>
              <a:ext cx="302099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auto">
            <a:xfrm>
              <a:off x="4120771" y="4631953"/>
              <a:ext cx="284328" cy="371064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PO</a:t>
              </a:r>
              <a:r>
                <a:rPr lang="en-US" sz="1200" b="1" baseline="-25000" dirty="0">
                  <a:solidFill>
                    <a:schemeClr val="bg1"/>
                  </a:solidFill>
                </a:rPr>
                <a:t>4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V="1">
              <a:off x="4405099" y="4824297"/>
              <a:ext cx="248787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4660995" y="4631953"/>
              <a:ext cx="720630" cy="37106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000066"/>
                  </a:solidFill>
                </a:rPr>
                <a:t>Nitrogen </a:t>
              </a:r>
            </a:p>
            <a:p>
              <a:pPr algn="ctr"/>
              <a:r>
                <a:rPr lang="en-US" sz="1200" b="1" dirty="0">
                  <a:solidFill>
                    <a:srgbClr val="000066"/>
                  </a:solidFill>
                </a:rPr>
                <a:t>Base</a:t>
              </a: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3808010" y="4371046"/>
              <a:ext cx="302099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803719" y="3799265"/>
              <a:ext cx="1293480" cy="2769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1200" b="1" dirty="0">
                <a:latin typeface="+mn-lt"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4092338" y="4219575"/>
              <a:ext cx="1289287" cy="2769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+mn-lt"/>
                </a:rPr>
                <a:t>Fatty acid</a:t>
              </a:r>
            </a:p>
          </p:txBody>
        </p:sp>
      </p:grpSp>
      <p:pic>
        <p:nvPicPr>
          <p:cNvPr id="10242" name="Picture 2" descr="http://ars.sciencedirect.com/content/image/1-s2.0-S0005273609002971-g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9" t="1330" r="2474" b="63735"/>
          <a:stretch/>
        </p:blipFill>
        <p:spPr bwMode="auto">
          <a:xfrm>
            <a:off x="4257675" y="3966162"/>
            <a:ext cx="990601" cy="177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4775" y="5991226"/>
            <a:ext cx="4810125" cy="1267504"/>
            <a:chOff x="104775" y="5991226"/>
            <a:chExt cx="4810125" cy="1267504"/>
          </a:xfrm>
        </p:grpSpPr>
        <p:pic>
          <p:nvPicPr>
            <p:cNvPr id="10244" name="Picture 4" descr="http://www.biochem.arizona.edu/classes/bioc462/462a/NOTES/LIPIDS/Fig11_10Sphingolipids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4" t="1190" r="1379" b="78232"/>
            <a:stretch/>
          </p:blipFill>
          <p:spPr bwMode="auto">
            <a:xfrm>
              <a:off x="104775" y="5991226"/>
              <a:ext cx="4810125" cy="1152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http://www.biochem.arizona.edu/classes/bioc462/462a/NOTES/LIPIDS/Fig11_10Sphingolipids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6" t="38435" r="3455" b="51871"/>
            <a:stretch/>
          </p:blipFill>
          <p:spPr bwMode="auto">
            <a:xfrm>
              <a:off x="1008766" y="6791284"/>
              <a:ext cx="1388270" cy="467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7555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046" y="1447800"/>
            <a:ext cx="2202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Glycolipids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91566" y="3770690"/>
            <a:ext cx="2261334" cy="1239460"/>
            <a:chOff x="3158391" y="3799265"/>
            <a:chExt cx="2261334" cy="1239460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3158391" y="3799265"/>
              <a:ext cx="449594" cy="10635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vert270" wrap="none" anchor="ctr"/>
            <a:lstStyle/>
            <a:p>
              <a:pPr algn="ctr"/>
              <a:r>
                <a:rPr lang="en-US" sz="1200" b="1" dirty="0" err="1" smtClean="0"/>
                <a:t>Sphingosine</a:t>
              </a:r>
              <a:endParaRPr lang="en-US" sz="1200" b="1" dirty="0"/>
            </a:p>
          </p:txBody>
        </p:sp>
        <p:sp>
          <p:nvSpPr>
            <p:cNvPr id="5" name="Line 11"/>
            <p:cNvSpPr>
              <a:spLocks noChangeShapeType="1"/>
            </p:cNvSpPr>
            <p:nvPr/>
          </p:nvSpPr>
          <p:spPr bwMode="auto">
            <a:xfrm>
              <a:off x="3607985" y="4824297"/>
              <a:ext cx="302099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3920746" y="4631953"/>
              <a:ext cx="284328" cy="371064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PO</a:t>
              </a:r>
              <a:r>
                <a:rPr lang="en-US" sz="1200" b="1" baseline="-25000" dirty="0">
                  <a:solidFill>
                    <a:schemeClr val="bg1"/>
                  </a:solidFill>
                </a:rPr>
                <a:t>4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V="1">
              <a:off x="4205074" y="4824297"/>
              <a:ext cx="248787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3607985" y="4371046"/>
              <a:ext cx="302099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3603694" y="3799265"/>
              <a:ext cx="1293480" cy="2769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1200" b="1" dirty="0">
                <a:latin typeface="+mn-lt"/>
              </a:endParaRP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892313" y="4219575"/>
              <a:ext cx="1289287" cy="2769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+mn-lt"/>
                </a:rPr>
                <a:t>Fatty acid</a:t>
              </a:r>
            </a:p>
          </p:txBody>
        </p:sp>
        <p:sp>
          <p:nvSpPr>
            <p:cNvPr id="11" name="Hexagon 10"/>
            <p:cNvSpPr/>
            <p:nvPr/>
          </p:nvSpPr>
          <p:spPr>
            <a:xfrm>
              <a:off x="4429791" y="4571999"/>
              <a:ext cx="989934" cy="466726"/>
            </a:xfrm>
            <a:prstGeom prst="hexag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9144" rIns="9144" bIns="9144"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Carbo</a:t>
              </a:r>
              <a:r>
                <a:rPr lang="en-US" sz="1200" dirty="0" smtClean="0">
                  <a:solidFill>
                    <a:schemeClr val="tx1"/>
                  </a:solidFill>
                </a:rPr>
                <a:t>-hydrate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5725" y="3724275"/>
            <a:ext cx="49574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Glycolipids: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Structure: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lang="en-US" sz="800" dirty="0" smtClean="0"/>
              <a:t>○</a:t>
            </a:r>
            <a:r>
              <a:rPr lang="en-US" sz="1200" dirty="0" smtClean="0"/>
              <a:t> </a:t>
            </a:r>
            <a:r>
              <a:rPr lang="en-US" sz="1200" dirty="0" err="1" smtClean="0"/>
              <a:t>Sphingosine</a:t>
            </a:r>
            <a:r>
              <a:rPr lang="en-US" sz="1200" dirty="0" smtClean="0"/>
              <a:t>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 </a:t>
            </a:r>
            <a:r>
              <a:rPr lang="en-US" sz="1200" dirty="0" smtClean="0"/>
              <a:t> 1 - FA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</a:t>
            </a:r>
            <a:r>
              <a:rPr lang="en-US" sz="1200" dirty="0"/>
              <a:t> </a:t>
            </a:r>
            <a:r>
              <a:rPr lang="en-US" sz="1200" dirty="0" smtClean="0"/>
              <a:t>1 - Phosphoric Acid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</a:t>
            </a:r>
            <a:r>
              <a:rPr lang="en-US" sz="1200" dirty="0"/>
              <a:t> </a:t>
            </a:r>
            <a:r>
              <a:rPr lang="en-US" sz="1200" dirty="0" smtClean="0"/>
              <a:t>Carbohydrate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Cerebrosides</a:t>
            </a:r>
            <a:r>
              <a:rPr lang="en-US" sz="1200" dirty="0" smtClean="0"/>
              <a:t> and </a:t>
            </a:r>
            <a:r>
              <a:rPr lang="en-US" sz="1200" dirty="0" err="1" smtClean="0"/>
              <a:t>gangliosides</a:t>
            </a:r>
            <a:r>
              <a:rPr lang="en-US" sz="1200" dirty="0" smtClean="0"/>
              <a:t> – cell membranes of nerve and brain tissue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Hydrophobic vs. Hydrophilic parts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Amide bond 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41122" y="5667375"/>
            <a:ext cx="3359553" cy="1447800"/>
            <a:chOff x="602847" y="5638800"/>
            <a:chExt cx="3359553" cy="1447800"/>
          </a:xfrm>
        </p:grpSpPr>
        <p:pic>
          <p:nvPicPr>
            <p:cNvPr id="8196" name="Picture 4" descr="http://www.endotoxin.gmxhome.de/artikel3_dateien/gangliosidfarbi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7" b="17391"/>
            <a:stretch/>
          </p:blipFill>
          <p:spPr bwMode="auto">
            <a:xfrm>
              <a:off x="602847" y="5638800"/>
              <a:ext cx="3359553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981200" y="6477000"/>
              <a:ext cx="1742629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755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6" y="3699509"/>
            <a:ext cx="20955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3224" y="1447800"/>
            <a:ext cx="1699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Steroids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175" y="3895725"/>
            <a:ext cx="369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Steroids: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Parent Molecule </a:t>
            </a:r>
            <a:r>
              <a:rPr lang="en-US" sz="1200" dirty="0" smtClean="0">
                <a:sym typeface="Wingdings" pitchFamily="2" charset="2"/>
              </a:rPr>
              <a:t> Daughter Molecules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Vary widely in function</a:t>
            </a:r>
          </a:p>
          <a:p>
            <a:pPr lvl="1" indent="-228600" defTabSz="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Cholesterol</a:t>
            </a:r>
            <a:r>
              <a:rPr lang="en-US" sz="1200" dirty="0" smtClean="0"/>
              <a:t> - membrane component</a:t>
            </a:r>
          </a:p>
          <a:p>
            <a:pPr lvl="1" indent="-228600" defTabSz="228600">
              <a:buFont typeface="+mj-lt"/>
              <a:buAutoNum type="arabicPeriod"/>
            </a:pPr>
            <a:r>
              <a:rPr lang="en-US" sz="1200" dirty="0" smtClean="0"/>
              <a:t>Bile salts – digestion of fats</a:t>
            </a:r>
          </a:p>
          <a:p>
            <a:pPr lvl="1" indent="-228600" defTabSz="228600">
              <a:buFont typeface="+mj-lt"/>
              <a:buAutoNum type="arabicPeriod"/>
            </a:pPr>
            <a:r>
              <a:rPr lang="en-US" sz="1200" dirty="0" err="1" smtClean="0"/>
              <a:t>Ergosterol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 Vitamin D</a:t>
            </a:r>
          </a:p>
          <a:p>
            <a:pPr lvl="1" indent="-228600" defTabSz="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Digitalis – heart drug</a:t>
            </a:r>
          </a:p>
          <a:p>
            <a:pPr lvl="1" indent="-228600" defTabSz="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Adrenal cortex hormones – metabolism</a:t>
            </a:r>
          </a:p>
          <a:p>
            <a:pPr lvl="1" indent="-228600" defTabSz="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Sex hormones – characteristics and reproduction</a:t>
            </a:r>
          </a:p>
          <a:p>
            <a:pPr indent="-228600" defTabSz="22860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Figure 28.5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3755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218" y="933450"/>
            <a:ext cx="21739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Micelles</a:t>
            </a:r>
          </a:p>
          <a:p>
            <a:pPr algn="ctr"/>
            <a:r>
              <a:rPr lang="en-US" sz="3600" dirty="0" smtClean="0"/>
              <a:t>and</a:t>
            </a:r>
          </a:p>
          <a:p>
            <a:pPr algn="ctr"/>
            <a:r>
              <a:rPr lang="en-US" sz="3600" dirty="0" smtClean="0"/>
              <a:t>Liposomes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175" y="3895725"/>
            <a:ext cx="1365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Micelles: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Formed from FA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Polar head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1 Non-Polar Tail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Single layer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7975" y="3848100"/>
            <a:ext cx="2351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Liposomes: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Formed from phospholipids etc.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Polar head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2 Non-polar tails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Double layer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21238"/>
              </p:ext>
            </p:extLst>
          </p:nvPr>
        </p:nvGraphicFramePr>
        <p:xfrm>
          <a:off x="622413" y="5986794"/>
          <a:ext cx="1259588" cy="1268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Image" r:id="rId3" imgW="1679451" imgH="1691643" progId="Photoshop.Image.7">
                  <p:embed/>
                </p:oleObj>
              </mc:Choice>
              <mc:Fallback>
                <p:oleObj name="Image" r:id="rId3" imgW="1679451" imgH="169164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13" y="5986794"/>
                        <a:ext cx="1259588" cy="1268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535954"/>
              </p:ext>
            </p:extLst>
          </p:nvPr>
        </p:nvGraphicFramePr>
        <p:xfrm>
          <a:off x="3476626" y="5886451"/>
          <a:ext cx="1250339" cy="1250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Image" r:id="rId5" imgW="1667118" imgH="1667118" progId="Photoshop.Image.7">
                  <p:embed/>
                </p:oleObj>
              </mc:Choice>
              <mc:Fallback>
                <p:oleObj name="Image" r:id="rId5" imgW="1667118" imgH="166711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6" y="5886451"/>
                        <a:ext cx="1250339" cy="1250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196366"/>
              </p:ext>
            </p:extLst>
          </p:nvPr>
        </p:nvGraphicFramePr>
        <p:xfrm>
          <a:off x="152400" y="4789841"/>
          <a:ext cx="2160307" cy="32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ChemSketch" r:id="rId7" imgW="5203080" imgH="786240" progId="ACD.ChemSketch.20">
                  <p:embed/>
                </p:oleObj>
              </mc:Choice>
              <mc:Fallback>
                <p:oleObj name="ChemSketch" r:id="rId7" imgW="5203080" imgH="786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" y="4789841"/>
                        <a:ext cx="2160307" cy="326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30629" y="5101590"/>
            <a:ext cx="2338005" cy="749439"/>
            <a:chOff x="152400" y="5311140"/>
            <a:chExt cx="2338005" cy="749439"/>
          </a:xfrm>
        </p:grpSpPr>
        <p:grpSp>
          <p:nvGrpSpPr>
            <p:cNvPr id="16" name="Group 15"/>
            <p:cNvGrpSpPr/>
            <p:nvPr/>
          </p:nvGrpSpPr>
          <p:grpSpPr>
            <a:xfrm>
              <a:off x="152400" y="5311140"/>
              <a:ext cx="2164080" cy="350520"/>
              <a:chOff x="518160" y="5566410"/>
              <a:chExt cx="2164080" cy="350520"/>
            </a:xfrm>
          </p:grpSpPr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4671992"/>
                  </p:ext>
                </p:extLst>
              </p:nvPr>
            </p:nvGraphicFramePr>
            <p:xfrm>
              <a:off x="518160" y="5586095"/>
              <a:ext cx="2160588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60" name="ChemSketch" r:id="rId9" imgW="5203080" imgH="786240" progId="ACD.ChemSketch.20">
                      <p:embed/>
                    </p:oleObj>
                  </mc:Choice>
                  <mc:Fallback>
                    <p:oleObj name="ChemSketch" r:id="rId9" imgW="5203080" imgH="786240" progId="ACD.ChemSketch.20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160" y="5586095"/>
                            <a:ext cx="2160588" cy="3270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Rectangle 14"/>
              <p:cNvSpPr/>
              <p:nvPr/>
            </p:nvSpPr>
            <p:spPr>
              <a:xfrm>
                <a:off x="2491740" y="5566410"/>
                <a:ext cx="190500" cy="350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2114550" y="5429250"/>
              <a:ext cx="228600" cy="228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52400" y="5791200"/>
              <a:ext cx="1905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045970" y="5791200"/>
              <a:ext cx="38481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42950" y="5753100"/>
              <a:ext cx="7697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</a:t>
              </a:r>
              <a:r>
                <a:rPr lang="en-US" sz="1200" dirty="0" smtClean="0"/>
                <a:t>onpolar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5010" y="5783580"/>
              <a:ext cx="5053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</a:t>
              </a:r>
              <a:r>
                <a:rPr lang="en-US" sz="1200" dirty="0" smtClean="0"/>
                <a:t>olar</a:t>
              </a:r>
              <a:endParaRPr lang="en-US" sz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22750" y="5152880"/>
            <a:ext cx="2164080" cy="350520"/>
            <a:chOff x="518160" y="5566410"/>
            <a:chExt cx="2164080" cy="350520"/>
          </a:xfrm>
        </p:grpSpPr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62087"/>
                </p:ext>
              </p:extLst>
            </p:nvPr>
          </p:nvGraphicFramePr>
          <p:xfrm>
            <a:off x="518160" y="5586095"/>
            <a:ext cx="2160588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1" name="ChemSketch" r:id="rId11" imgW="5203080" imgH="786240" progId="ACD.ChemSketch.20">
                    <p:embed/>
                  </p:oleObj>
                </mc:Choice>
                <mc:Fallback>
                  <p:oleObj name="ChemSketch" r:id="rId11" imgW="5203080" imgH="78624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" y="5586095"/>
                          <a:ext cx="2160588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31"/>
            <p:cNvSpPr/>
            <p:nvPr/>
          </p:nvSpPr>
          <p:spPr>
            <a:xfrm>
              <a:off x="2491740" y="5566410"/>
              <a:ext cx="190500" cy="350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2802653" y="5537480"/>
            <a:ext cx="1905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696223" y="5537480"/>
            <a:ext cx="38481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93203" y="5499380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  <a:r>
              <a:rPr lang="en-US" sz="1200" dirty="0" smtClean="0"/>
              <a:t>onpolar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635263" y="5529860"/>
            <a:ext cx="505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</a:t>
            </a:r>
            <a:r>
              <a:rPr lang="en-US" sz="1200" dirty="0" smtClean="0"/>
              <a:t>olar</a:t>
            </a:r>
            <a:endParaRPr lang="en-US" sz="1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814376" y="4983732"/>
            <a:ext cx="2164080" cy="350520"/>
            <a:chOff x="518160" y="5566410"/>
            <a:chExt cx="2164080" cy="350520"/>
          </a:xfrm>
        </p:grpSpPr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9270991"/>
                </p:ext>
              </p:extLst>
            </p:nvPr>
          </p:nvGraphicFramePr>
          <p:xfrm>
            <a:off x="518160" y="5586095"/>
            <a:ext cx="2160588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2" name="ChemSketch" r:id="rId12" imgW="5203080" imgH="786240" progId="ACD.ChemSketch.20">
                    <p:embed/>
                  </p:oleObj>
                </mc:Choice>
                <mc:Fallback>
                  <p:oleObj name="ChemSketch" r:id="rId12" imgW="5203080" imgH="78624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" y="5586095"/>
                          <a:ext cx="2160588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ctangle 34"/>
            <p:cNvSpPr/>
            <p:nvPr/>
          </p:nvSpPr>
          <p:spPr>
            <a:xfrm>
              <a:off x="2491740" y="5566410"/>
              <a:ext cx="190500" cy="350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4764803" y="5175530"/>
            <a:ext cx="228600" cy="228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5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221" y="1447800"/>
            <a:ext cx="3163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Water Solubility</a:t>
            </a:r>
          </a:p>
          <a:p>
            <a:pPr algn="ctr"/>
            <a:r>
              <a:rPr lang="en-US" sz="3600" dirty="0" smtClean="0"/>
              <a:t>(Hydrophilic)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962400"/>
            <a:ext cx="3551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What makes molecules water soluble (hydrophilic)?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Like dissolves like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Small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Similar IMF’s – Polar/H-bonds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Functional Groups that are generally water soluble: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3000375" y="4953000"/>
            <a:ext cx="824456" cy="1004471"/>
            <a:chOff x="3095625" y="5114925"/>
            <a:chExt cx="824456" cy="1004471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3815367"/>
                </p:ext>
              </p:extLst>
            </p:nvPr>
          </p:nvGraphicFramePr>
          <p:xfrm>
            <a:off x="3190875" y="5543133"/>
            <a:ext cx="685800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5" name="ChemSketch" r:id="rId3" imgW="685800" imgH="576000" progId="ACD.ChemSketch.20">
                    <p:embed/>
                  </p:oleObj>
                </mc:Choice>
                <mc:Fallback>
                  <p:oleObj name="ChemSketch" r:id="rId3" imgW="685800" imgH="57600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90875" y="5543133"/>
                          <a:ext cx="685800" cy="576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095625" y="5114925"/>
              <a:ext cx="8244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Carboxylic</a:t>
              </a:r>
            </a:p>
            <a:p>
              <a:pPr algn="ctr"/>
              <a:r>
                <a:rPr lang="en-US" sz="1200" dirty="0" smtClean="0"/>
                <a:t>Acids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02080" y="4953000"/>
            <a:ext cx="690320" cy="849313"/>
            <a:chOff x="2097330" y="5471041"/>
            <a:chExt cx="690320" cy="84931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7119796"/>
                </p:ext>
              </p:extLst>
            </p:nvPr>
          </p:nvGraphicFramePr>
          <p:xfrm>
            <a:off x="2108200" y="5763141"/>
            <a:ext cx="679450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6" name="ChemSketch" r:id="rId5" imgW="679680" imgH="557640" progId="ACD.ChemSketch.20">
                    <p:embed/>
                  </p:oleObj>
                </mc:Choice>
                <mc:Fallback>
                  <p:oleObj name="ChemSketch" r:id="rId5" imgW="679680" imgH="55764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08200" y="5763141"/>
                          <a:ext cx="679450" cy="557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097330" y="5471041"/>
              <a:ext cx="651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Amides</a:t>
              </a:r>
              <a:endParaRPr lang="en-US" sz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19200" y="4953000"/>
            <a:ext cx="651140" cy="480239"/>
            <a:chOff x="1314450" y="5652016"/>
            <a:chExt cx="651140" cy="48023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5406861"/>
                </p:ext>
              </p:extLst>
            </p:nvPr>
          </p:nvGraphicFramePr>
          <p:xfrm>
            <a:off x="1428750" y="5956042"/>
            <a:ext cx="384175" cy="176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" name="ChemSketch" r:id="rId7" imgW="384120" imgH="176760" progId="ACD.ChemSketch.20">
                    <p:embed/>
                  </p:oleObj>
                </mc:Choice>
                <mc:Fallback>
                  <p:oleObj name="ChemSketch" r:id="rId7" imgW="384120" imgH="1767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28750" y="5956042"/>
                          <a:ext cx="384175" cy="176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314450" y="5652016"/>
              <a:ext cx="651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Amines</a:t>
              </a:r>
              <a:endParaRPr lang="en-US" sz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4325" y="4953000"/>
            <a:ext cx="713978" cy="466725"/>
            <a:chOff x="438150" y="5671066"/>
            <a:chExt cx="713978" cy="46672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7928711"/>
                </p:ext>
              </p:extLst>
            </p:nvPr>
          </p:nvGraphicFramePr>
          <p:xfrm>
            <a:off x="611780" y="5991741"/>
            <a:ext cx="334963" cy="146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" name="ChemSketch" r:id="rId9" imgW="335160" imgH="146160" progId="ACD.ChemSketch.20">
                    <p:embed/>
                  </p:oleObj>
                </mc:Choice>
                <mc:Fallback>
                  <p:oleObj name="ChemSketch" r:id="rId9" imgW="335160" imgH="1461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1780" y="5991741"/>
                          <a:ext cx="334963" cy="146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438150" y="5671066"/>
              <a:ext cx="7139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Alcohols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2180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55" y="5334000"/>
            <a:ext cx="2660369" cy="185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3874" y="1447800"/>
            <a:ext cx="303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Atherosclerosis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50" y="3714750"/>
            <a:ext cx="46911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Atherosclerosis: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Metabolic disease </a:t>
            </a:r>
            <a:r>
              <a:rPr lang="en-US" sz="1200" dirty="0" smtClean="0">
                <a:sym typeface="Wingdings" pitchFamily="2" charset="2"/>
              </a:rPr>
              <a:t> deposits of lipids on artery walls  heart attack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Lipids naturally aggregate (hydrophobic)</a:t>
            </a:r>
          </a:p>
          <a:p>
            <a:pPr marL="685800" lvl="1" indent="-228600" defTabSz="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Lipids trapped in artery walls (oxidized)</a:t>
            </a:r>
          </a:p>
          <a:p>
            <a:pPr marL="685800" lvl="1" indent="-228600" defTabSz="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White cells (macrophages) scavenge lipids  bloated</a:t>
            </a:r>
          </a:p>
          <a:p>
            <a:pPr marL="685800" lvl="1" indent="-228600" defTabSz="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Foam cells are stuck to arteries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Improper transport of lipids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Lipid “cycle”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VLDL = Good – deliver lipids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Adipose = Storage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LDL = BAD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Peripheral = Energy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HDL = GOOD – recycle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Drugs/Treatment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Low cholesterol diet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Decrease Triacylglycerol production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Inhibit metabolic synthesis of cholesterol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Increase excretion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Decrease absorption </a:t>
            </a:r>
          </a:p>
          <a:p>
            <a:pPr marL="685800" lvl="1" indent="-228600">
              <a:buFont typeface="+mj-lt"/>
              <a:buAutoNum type="arabicPeriod"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3755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hrsbstaff.ednet.ns.ca/sdosman/Higher%20level%20BIO/topic2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95700"/>
            <a:ext cx="50387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3874" y="1447800"/>
            <a:ext cx="323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Cell Membranes</a:t>
            </a:r>
          </a:p>
        </p:txBody>
      </p:sp>
    </p:spTree>
    <p:extLst>
      <p:ext uri="{BB962C8B-B14F-4D97-AF65-F5344CB8AC3E}">
        <p14:creationId xmlns:p14="http://schemas.microsoft.com/office/powerpoint/2010/main" val="2921727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874" y="1447800"/>
            <a:ext cx="2823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Reaction – Br</a:t>
            </a:r>
            <a:r>
              <a:rPr lang="en-US" sz="3600" baseline="-25000" dirty="0" smtClean="0"/>
              <a:t>2</a:t>
            </a:r>
            <a:endParaRPr 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150" y="3762375"/>
            <a:ext cx="2611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Reaction:  </a:t>
            </a:r>
            <a:r>
              <a:rPr lang="en-US" sz="1200" dirty="0" smtClean="0"/>
              <a:t>General test for saturation.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C=C react quickly with Br</a:t>
            </a:r>
            <a:r>
              <a:rPr lang="en-US" sz="1200" baseline="-25000" dirty="0" smtClean="0"/>
              <a:t>2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Addition Reaction</a:t>
            </a:r>
            <a:endParaRPr lang="en-US" sz="1200" dirty="0"/>
          </a:p>
        </p:txBody>
      </p:sp>
      <p:pic>
        <p:nvPicPr>
          <p:cNvPr id="12290" name="Picture 2" descr="http://www.chemhaven.org/che102/practice/reactions/E1/hex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705475"/>
            <a:ext cx="1190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705475"/>
            <a:ext cx="321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Br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Slow (Requires UV light)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2822" y="4419600"/>
            <a:ext cx="4075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Br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                       (Fast)                         </a:t>
            </a:r>
          </a:p>
          <a:p>
            <a:endParaRPr lang="en-US" dirty="0"/>
          </a:p>
        </p:txBody>
      </p:sp>
      <p:pic>
        <p:nvPicPr>
          <p:cNvPr id="12291" name="Picture 3" descr="C:\xampp\htdocs\che102\practice\molecules\alkene\2-hexe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491038"/>
            <a:ext cx="12477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990694"/>
              </p:ext>
            </p:extLst>
          </p:nvPr>
        </p:nvGraphicFramePr>
        <p:xfrm>
          <a:off x="2428875" y="4137541"/>
          <a:ext cx="118586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Struct" r:id="rId5" imgW="1186200" imgH="851760" progId="StructureOLEServer.Document">
                  <p:embed/>
                </p:oleObj>
              </mc:Choice>
              <mc:Fallback>
                <p:oleObj name="Struct" r:id="rId5" imgW="1186200" imgH="851760" progId="StructureOLEServ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8875" y="4137541"/>
                        <a:ext cx="1185863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52575" y="4943475"/>
            <a:ext cx="1427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Orange    </a:t>
            </a:r>
            <a:r>
              <a:rPr lang="en-US" sz="1200" dirty="0" smtClean="0">
                <a:sym typeface="Wingdings" pitchFamily="2" charset="2"/>
              </a:rPr>
              <a:t>     Clear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2575" y="6181725"/>
            <a:ext cx="1218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Orange    </a:t>
            </a:r>
            <a:r>
              <a:rPr lang="en-US" sz="1200" dirty="0" smtClean="0">
                <a:sym typeface="Wingdings" pitchFamily="2" charset="2"/>
              </a:rPr>
              <a:t>   NR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13867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874" y="1447800"/>
            <a:ext cx="2960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Reaction -</a:t>
            </a:r>
          </a:p>
          <a:p>
            <a:pPr algn="ctr"/>
            <a:r>
              <a:rPr lang="en-US" sz="3600" dirty="0" smtClean="0"/>
              <a:t>Hydrogenation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932573"/>
              </p:ext>
            </p:extLst>
          </p:nvPr>
        </p:nvGraphicFramePr>
        <p:xfrm>
          <a:off x="760413" y="4873625"/>
          <a:ext cx="2601540" cy="39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ChemSketch" r:id="rId3" imgW="5203080" imgH="786240" progId="ACD.ChemSketch.20">
                  <p:embed/>
                </p:oleObj>
              </mc:Choice>
              <mc:Fallback>
                <p:oleObj name="ChemSketch" r:id="rId3" imgW="5203080" imgH="786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413" y="4873625"/>
                        <a:ext cx="2601540" cy="39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830604"/>
              </p:ext>
            </p:extLst>
          </p:nvPr>
        </p:nvGraphicFramePr>
        <p:xfrm>
          <a:off x="2183348" y="5829300"/>
          <a:ext cx="2601540" cy="51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ChemSketch" r:id="rId5" imgW="5203080" imgH="1030320" progId="ACD.ChemSketch.20">
                  <p:embed/>
                </p:oleObj>
              </mc:Choice>
              <mc:Fallback>
                <p:oleObj name="ChemSketch" r:id="rId5" imgW="5203080" imgH="1030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3348" y="5829300"/>
                        <a:ext cx="2601540" cy="515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" y="3762375"/>
            <a:ext cx="2328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Reaction: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Unsaturated FA </a:t>
            </a:r>
            <a:r>
              <a:rPr lang="en-US" sz="1200" dirty="0" smtClean="0">
                <a:sym typeface="Wingdings" pitchFamily="2" charset="2"/>
              </a:rPr>
              <a:t> Saturated FA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Addition reaction</a:t>
            </a:r>
            <a:endParaRPr lang="en-US" sz="12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05050" y="5324475"/>
            <a:ext cx="78105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76500" y="5505450"/>
            <a:ext cx="33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</a:t>
            </a:r>
            <a:r>
              <a:rPr lang="en-US" sz="1200" baseline="-25000" dirty="0" smtClean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5833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874" y="1447800"/>
            <a:ext cx="2489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Reaction – </a:t>
            </a:r>
          </a:p>
          <a:p>
            <a:pPr algn="ctr"/>
            <a:r>
              <a:rPr lang="en-US" sz="3600" dirty="0" smtClean="0"/>
              <a:t>Dehydration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50" y="3848100"/>
            <a:ext cx="47876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Dehydration reactions are how most molecules in this chapter are formed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Glycerol + 3 FA </a:t>
            </a:r>
            <a:r>
              <a:rPr lang="en-US" sz="1200" dirty="0" smtClean="0">
                <a:sym typeface="Wingdings" pitchFamily="2" charset="2"/>
              </a:rPr>
              <a:t> Fats and Oils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CA + Alcohol  Waxes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Glycerol + 2 FA + Phosphate + Amino-alcohol  Phospholipid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Etc…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981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221" y="1447800"/>
            <a:ext cx="3177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Water Insoluble</a:t>
            </a:r>
          </a:p>
          <a:p>
            <a:pPr algn="ctr"/>
            <a:r>
              <a:rPr lang="en-US" sz="3600" dirty="0" smtClean="0"/>
              <a:t>(Hydrophobic)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962400"/>
            <a:ext cx="3695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What makes molecules water insoluble (hydrophobic)?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Large molecules (R-groups)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Different IMF’s – Nonpolar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Functional Groups that are generally water insoluble:</a:t>
            </a:r>
          </a:p>
          <a:p>
            <a:endParaRPr lang="en-US" sz="12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033713" y="4924425"/>
            <a:ext cx="752475" cy="747713"/>
            <a:chOff x="738188" y="6143625"/>
            <a:chExt cx="752475" cy="747713"/>
          </a:xfrm>
        </p:grpSpPr>
        <p:sp>
          <p:nvSpPr>
            <p:cNvPr id="5" name="TextBox 4"/>
            <p:cNvSpPr txBox="1"/>
            <p:nvPr/>
          </p:nvSpPr>
          <p:spPr>
            <a:xfrm>
              <a:off x="852487" y="6143625"/>
              <a:ext cx="498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Ester</a:t>
              </a:r>
              <a:endParaRPr lang="en-US" sz="1200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5768049"/>
                </p:ext>
              </p:extLst>
            </p:nvPr>
          </p:nvGraphicFramePr>
          <p:xfrm>
            <a:off x="738188" y="6367463"/>
            <a:ext cx="75247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1" name="ChemSketch" r:id="rId3" imgW="752760" imgH="524160" progId="ACD.ChemSketch.20">
                    <p:embed/>
                  </p:oleObj>
                </mc:Choice>
                <mc:Fallback>
                  <p:oleObj name="ChemSketch" r:id="rId3" imgW="752760" imgH="5241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8188" y="6367463"/>
                          <a:ext cx="752475" cy="523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1828633" y="4924425"/>
            <a:ext cx="820737" cy="661988"/>
            <a:chOff x="276058" y="5391150"/>
            <a:chExt cx="820737" cy="66198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9688743"/>
                </p:ext>
              </p:extLst>
            </p:nvPr>
          </p:nvGraphicFramePr>
          <p:xfrm>
            <a:off x="276058" y="5699125"/>
            <a:ext cx="820737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" name="ChemSketch" r:id="rId5" imgW="820080" imgH="353520" progId="ACD.ChemSketch.20">
                    <p:embed/>
                  </p:oleObj>
                </mc:Choice>
                <mc:Fallback>
                  <p:oleObj name="ChemSketch" r:id="rId5" imgW="820080" imgH="35352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6058" y="5699125"/>
                          <a:ext cx="820737" cy="354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96720" y="5391150"/>
              <a:ext cx="5195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Ether</a:t>
              </a:r>
              <a:endParaRPr lang="en-US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2425" y="4924425"/>
            <a:ext cx="1184363" cy="825500"/>
            <a:chOff x="523875" y="6076950"/>
            <a:chExt cx="1184363" cy="825500"/>
          </a:xfrm>
        </p:grpSpPr>
        <p:sp>
          <p:nvSpPr>
            <p:cNvPr id="11" name="TextBox 10"/>
            <p:cNvSpPr txBox="1"/>
            <p:nvPr/>
          </p:nvSpPr>
          <p:spPr>
            <a:xfrm>
              <a:off x="523875" y="6076950"/>
              <a:ext cx="11843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Alkane/</a:t>
              </a:r>
              <a:r>
                <a:rPr lang="en-US" sz="1200" dirty="0" err="1" smtClean="0"/>
                <a:t>ene</a:t>
              </a:r>
              <a:r>
                <a:rPr lang="en-US" sz="1200" dirty="0" smtClean="0"/>
                <a:t>/</a:t>
              </a:r>
              <a:r>
                <a:rPr lang="en-US" sz="1200" dirty="0" err="1" smtClean="0"/>
                <a:t>yne</a:t>
              </a:r>
              <a:endParaRPr lang="en-US" sz="1200" dirty="0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6996417"/>
                </p:ext>
              </p:extLst>
            </p:nvPr>
          </p:nvGraphicFramePr>
          <p:xfrm>
            <a:off x="722313" y="6340475"/>
            <a:ext cx="384175" cy="176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" name="ChemSketch" r:id="rId7" imgW="384120" imgH="176760" progId="ACD.ChemSketch.20">
                    <p:embed/>
                  </p:oleObj>
                </mc:Choice>
                <mc:Fallback>
                  <p:oleObj name="ChemSketch" r:id="rId7" imgW="384120" imgH="1767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22313" y="6340475"/>
                          <a:ext cx="384175" cy="176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2466961"/>
                </p:ext>
              </p:extLst>
            </p:nvPr>
          </p:nvGraphicFramePr>
          <p:xfrm>
            <a:off x="735013" y="6540500"/>
            <a:ext cx="795337" cy="176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" name="ChemSketch" r:id="rId9" imgW="795600" imgH="176760" progId="ACD.ChemSketch.20">
                    <p:embed/>
                  </p:oleObj>
                </mc:Choice>
                <mc:Fallback>
                  <p:oleObj name="ChemSketch" r:id="rId9" imgW="795600" imgH="1767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35013" y="6540500"/>
                          <a:ext cx="795337" cy="176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1693401"/>
                </p:ext>
              </p:extLst>
            </p:nvPr>
          </p:nvGraphicFramePr>
          <p:xfrm>
            <a:off x="725488" y="6756400"/>
            <a:ext cx="739775" cy="146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" name="ChemSketch" r:id="rId11" imgW="740520" imgH="146160" progId="ACD.ChemSketch.20">
                    <p:embed/>
                  </p:oleObj>
                </mc:Choice>
                <mc:Fallback>
                  <p:oleObj name="ChemSketch" r:id="rId11" imgW="740520" imgH="1461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25488" y="6756400"/>
                          <a:ext cx="739775" cy="146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27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221" y="1447800"/>
            <a:ext cx="3116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Classification of</a:t>
            </a:r>
          </a:p>
          <a:p>
            <a:pPr algn="ctr"/>
            <a:r>
              <a:rPr lang="en-US" sz="3600" dirty="0" smtClean="0"/>
              <a:t>Lipids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52400" y="3886200"/>
            <a:ext cx="390525" cy="32194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/>
              <a:t>Lipids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04875" y="4029075"/>
            <a:ext cx="1000125" cy="2571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Simple Lipids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1914525" y="3895725"/>
            <a:ext cx="47625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1916941" y="4163633"/>
            <a:ext cx="478341" cy="6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1920472" y="4159452"/>
            <a:ext cx="510494" cy="29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431849" y="3762189"/>
            <a:ext cx="1000125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Fatty Acids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1849" y="4369560"/>
            <a:ext cx="1000125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Fats and Oils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31849" y="4071450"/>
            <a:ext cx="1000125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Waxes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3431834" y="4482093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>
            <a:off x="3437037" y="4210746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3446703" y="3868032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553101" y="4157546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823754" y="3752386"/>
            <a:ext cx="1491196" cy="2571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Giant CA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20037" y="4078745"/>
            <a:ext cx="1494913" cy="2571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Giant Esters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15576" y="4386518"/>
            <a:ext cx="1499374" cy="3371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Esters of Glycerol + 3 FA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553241" y="5499363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941303" y="5325079"/>
            <a:ext cx="1012391" cy="3459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Compound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Lipids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1973255" y="5200651"/>
            <a:ext cx="47625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>
            <a:off x="1975671" y="5468559"/>
            <a:ext cx="478341" cy="6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>
            <a:off x="1979202" y="5464378"/>
            <a:ext cx="510494" cy="29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490579" y="5067115"/>
            <a:ext cx="1059969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Phospholipids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90579" y="5674486"/>
            <a:ext cx="1046588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Glycolipids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90579" y="5376376"/>
            <a:ext cx="1046588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Sphingolipids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548550" y="5813781"/>
            <a:ext cx="363298" cy="149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 bwMode="auto">
          <a:xfrm>
            <a:off x="3553753" y="5542434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flipV="1">
            <a:off x="3563419" y="5076825"/>
            <a:ext cx="379931" cy="122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940470" y="4924425"/>
            <a:ext cx="1403194" cy="35182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Glycerol + Phosphoric Acid + 2 FA + nitrogen/base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936753" y="5410432"/>
            <a:ext cx="1424753" cy="31632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tx1"/>
                </a:solidFill>
              </a:rPr>
              <a:t>Sphingosine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+ Phosphoric Acid + </a:t>
            </a:r>
            <a:r>
              <a:rPr lang="en-US" sz="800" dirty="0" smtClean="0">
                <a:solidFill>
                  <a:schemeClr val="tx1"/>
                </a:solidFill>
              </a:rPr>
              <a:t>1 FA </a:t>
            </a:r>
            <a:r>
              <a:rPr lang="en-US" sz="800" dirty="0">
                <a:solidFill>
                  <a:schemeClr val="tx1"/>
                </a:solidFill>
              </a:rPr>
              <a:t>+ nitrogen/base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927831" y="5838640"/>
            <a:ext cx="1411373" cy="24495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chemeClr val="tx1"/>
                </a:solidFill>
              </a:rPr>
              <a:t>Sphingosine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smtClean="0">
                <a:solidFill>
                  <a:schemeClr val="tx1"/>
                </a:solidFill>
              </a:rPr>
              <a:t>+ </a:t>
            </a:r>
            <a:r>
              <a:rPr lang="en-US" sz="800" dirty="0">
                <a:solidFill>
                  <a:schemeClr val="tx1"/>
                </a:solidFill>
              </a:rPr>
              <a:t>1 FA + </a:t>
            </a:r>
            <a:r>
              <a:rPr lang="en-US" sz="800" dirty="0" smtClean="0">
                <a:solidFill>
                  <a:schemeClr val="tx1"/>
                </a:solidFill>
              </a:rPr>
              <a:t>carbohydrate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543716" y="6185163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931778" y="6010879"/>
            <a:ext cx="1012391" cy="3459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Steroids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956621" y="6173409"/>
            <a:ext cx="478341" cy="6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>
            <a:off x="1960152" y="6169228"/>
            <a:ext cx="510494" cy="29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471529" y="6379336"/>
            <a:ext cx="1214646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Misc. Steroids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471529" y="6081226"/>
            <a:ext cx="1214646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Cholesterol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60353" y="6677629"/>
            <a:ext cx="1125622" cy="3459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Miscellaneous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572291" y="6823338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 bwMode="auto">
          <a:xfrm>
            <a:off x="2097298" y="6860186"/>
            <a:ext cx="356733" cy="5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 bwMode="auto">
          <a:xfrm>
            <a:off x="2090615" y="6861908"/>
            <a:ext cx="380031" cy="247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471529" y="7027036"/>
            <a:ext cx="1046588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Lipoprotiens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471529" y="6728926"/>
            <a:ext cx="1046588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Vitamins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9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1046" y="1447800"/>
            <a:ext cx="2206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Fatty Acids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256979"/>
              </p:ext>
            </p:extLst>
          </p:nvPr>
        </p:nvGraphicFramePr>
        <p:xfrm>
          <a:off x="800100" y="6124575"/>
          <a:ext cx="37671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ChemSketch" r:id="rId3" imgW="3767400" imgH="524160" progId="ACD.ChemSketch.20">
                  <p:embed/>
                </p:oleObj>
              </mc:Choice>
              <mc:Fallback>
                <p:oleObj name="ChemSketch" r:id="rId3" imgW="3767400" imgH="524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6124575"/>
                        <a:ext cx="3767138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57175" y="3895725"/>
            <a:ext cx="419025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Fatty Acids: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Giant Carboxylic Acids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Straight (</a:t>
            </a:r>
            <a:r>
              <a:rPr lang="en-US" sz="1200" dirty="0" err="1" smtClean="0"/>
              <a:t>unbranched</a:t>
            </a:r>
            <a:r>
              <a:rPr lang="en-US" sz="1200" dirty="0" smtClean="0"/>
              <a:t>) chains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Even number of carbons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Saturated vs. Unsaturated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Cis</a:t>
            </a:r>
            <a:r>
              <a:rPr lang="en-US" sz="1200" dirty="0" smtClean="0"/>
              <a:t> vs. Trans isomers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Essential </a:t>
            </a:r>
            <a:r>
              <a:rPr lang="en-US" sz="1200" dirty="0" smtClean="0"/>
              <a:t>FA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 smtClean="0"/>
              <a:t>ω</a:t>
            </a:r>
            <a:r>
              <a:rPr lang="en-US" sz="1200" dirty="0" smtClean="0"/>
              <a:t>-3 vs. ω-6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Eicosands</a:t>
            </a:r>
            <a:r>
              <a:rPr lang="en-US" sz="1200" dirty="0" smtClean="0"/>
              <a:t> –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err="1"/>
              <a:t>a</a:t>
            </a:r>
            <a:r>
              <a:rPr lang="en-US" sz="1200" dirty="0" err="1" smtClean="0"/>
              <a:t>rachidonic</a:t>
            </a:r>
            <a:r>
              <a:rPr lang="en-US" sz="1200" dirty="0" smtClean="0"/>
              <a:t> acid, </a:t>
            </a:r>
            <a:r>
              <a:rPr lang="en-US" sz="1200" dirty="0" err="1" smtClean="0"/>
              <a:t>linolenic</a:t>
            </a:r>
            <a:r>
              <a:rPr lang="en-US" sz="1200" dirty="0" smtClean="0"/>
              <a:t> acid, linoleic acid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thromboxane, prostaglandin, prostacyclin, leukotriene</a:t>
            </a:r>
          </a:p>
        </p:txBody>
      </p:sp>
    </p:spTree>
    <p:extLst>
      <p:ext uri="{BB962C8B-B14F-4D97-AF65-F5344CB8AC3E}">
        <p14:creationId xmlns:p14="http://schemas.microsoft.com/office/powerpoint/2010/main" val="287128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371" y="1076325"/>
            <a:ext cx="25052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Saturated </a:t>
            </a:r>
          </a:p>
          <a:p>
            <a:pPr algn="ctr"/>
            <a:r>
              <a:rPr lang="en-US" sz="3600" dirty="0" smtClean="0"/>
              <a:t>vs.</a:t>
            </a:r>
          </a:p>
          <a:p>
            <a:pPr algn="ctr"/>
            <a:r>
              <a:rPr lang="en-US" sz="3600" dirty="0" smtClean="0"/>
              <a:t>Unsaturated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8421" y="4171950"/>
            <a:ext cx="1524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Physical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Contain C=C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Plants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Lower MP (liquids)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Spoil quickly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Cis</a:t>
            </a:r>
            <a:r>
              <a:rPr lang="en-US" sz="1200" dirty="0" smtClean="0"/>
              <a:t>/Trans Isomers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149" y="4114800"/>
            <a:ext cx="22984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Physical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No C=C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Mostly animals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(and higher plant cells)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Higher MP (solids)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Long shelf life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Linear </a:t>
            </a:r>
            <a:r>
              <a:rPr lang="en-US" sz="1200" dirty="0" smtClean="0">
                <a:sym typeface="Wingdings" pitchFamily="2" charset="2"/>
              </a:rPr>
              <a:t> LDF Pack better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Replace cholesterol in LDL/HDL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Only used for Energy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4800" y="5876925"/>
            <a:ext cx="19589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Excess </a:t>
            </a:r>
            <a:r>
              <a:rPr lang="en-US" sz="1200" dirty="0" smtClean="0">
                <a:sym typeface="Wingdings" pitchFamily="2" charset="2"/>
              </a:rPr>
              <a:t></a:t>
            </a:r>
            <a:r>
              <a:rPr lang="en-US" sz="1200" dirty="0"/>
              <a:t> atherosclerosis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heart diseases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Increase LDL (bad)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Decrease HDL (good)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Can block arteries easier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7550" y="6000750"/>
            <a:ext cx="1800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Good (better than Sat.)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Increase </a:t>
            </a:r>
            <a:r>
              <a:rPr lang="en-US" sz="1200" dirty="0" smtClean="0"/>
              <a:t>HDL (good) 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Decrease </a:t>
            </a:r>
            <a:r>
              <a:rPr lang="en-US" sz="1200" dirty="0" smtClean="0"/>
              <a:t>LDL (bad)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57425" y="6981825"/>
            <a:ext cx="3167598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Bonus</a:t>
            </a:r>
            <a:r>
              <a:rPr lang="en-US" sz="1200" dirty="0" smtClean="0"/>
              <a:t> </a:t>
            </a:r>
            <a:r>
              <a:rPr lang="en-US" sz="1200" b="1" dirty="0" smtClean="0"/>
              <a:t>Reaction:   </a:t>
            </a:r>
            <a:r>
              <a:rPr lang="en-US" sz="1200" dirty="0" smtClean="0"/>
              <a:t>Use of Br</a:t>
            </a:r>
            <a:r>
              <a:rPr lang="en-US" sz="1200" baseline="-25000" dirty="0" smtClean="0"/>
              <a:t>2 </a:t>
            </a:r>
            <a:r>
              <a:rPr lang="en-US" sz="1200" dirty="0" smtClean="0"/>
              <a:t>to detect presence.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3402472" y="3771900"/>
            <a:ext cx="126332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Unsaturated FA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3817185"/>
            <a:ext cx="126332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</a:t>
            </a:r>
            <a:r>
              <a:rPr lang="en-US" sz="1200" b="1" dirty="0" smtClean="0">
                <a:solidFill>
                  <a:schemeClr val="tx1"/>
                </a:solidFill>
              </a:rPr>
              <a:t>aturated FA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6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5" y="3895725"/>
            <a:ext cx="1745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Fatty Acids:</a:t>
            </a:r>
          </a:p>
          <a:p>
            <a:r>
              <a:rPr lang="en-US" sz="1200" dirty="0" smtClean="0"/>
              <a:t>Saturated </a:t>
            </a:r>
            <a:r>
              <a:rPr lang="en-US" sz="1200" dirty="0" err="1" smtClean="0"/>
              <a:t>v.s</a:t>
            </a:r>
            <a:r>
              <a:rPr lang="en-US" sz="1200" dirty="0" smtClean="0"/>
              <a:t>. </a:t>
            </a:r>
            <a:r>
              <a:rPr lang="en-US" sz="1200" dirty="0" err="1" smtClean="0"/>
              <a:t>Unsaturate</a:t>
            </a:r>
            <a:endParaRPr lang="en-US" sz="1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645542"/>
              </p:ext>
            </p:extLst>
          </p:nvPr>
        </p:nvGraphicFramePr>
        <p:xfrm>
          <a:off x="257175" y="3962399"/>
          <a:ext cx="5076826" cy="3083498"/>
        </p:xfrm>
        <a:graphic>
          <a:graphicData uri="http://schemas.openxmlformats.org/drawingml/2006/table">
            <a:tbl>
              <a:tblPr/>
              <a:tblGrid>
                <a:gridCol w="1156498"/>
                <a:gridCol w="1960164"/>
                <a:gridCol w="1960164"/>
              </a:tblGrid>
              <a:tr h="178161">
                <a:tc>
                  <a:txBody>
                    <a:bodyPr/>
                    <a:lstStyle/>
                    <a:p>
                      <a:pPr algn="ctr" fontAlgn="t"/>
                      <a:endParaRPr lang="en-US" sz="700" b="1" i="0" dirty="0">
                        <a:effectLst/>
                        <a:latin typeface="inherit"/>
                      </a:endParaRPr>
                    </a:p>
                  </a:txBody>
                  <a:tcPr marL="35837" marR="35837" marT="33597" marB="33597">
                    <a:lnL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8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A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>
                          <a:effectLst/>
                          <a:latin typeface="inherit"/>
                        </a:rPr>
                        <a:t>Saturated Fats</a:t>
                      </a:r>
                    </a:p>
                  </a:txBody>
                  <a:tcPr marL="37331" marR="37331" marT="33597" marB="33597">
                    <a:lnL w="9525" cap="flat" cmpd="sng" algn="ctr">
                      <a:solidFill>
                        <a:srgbClr val="408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D1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8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1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dirty="0">
                          <a:effectLst/>
                          <a:latin typeface="inherit"/>
                        </a:rPr>
                        <a:t>Unsaturated Fats</a:t>
                      </a:r>
                    </a:p>
                  </a:txBody>
                  <a:tcPr marL="37331" marR="37331" marT="33597" marB="33597">
                    <a:lnL w="9525" cap="flat" cmpd="sng" algn="ctr">
                      <a:solidFill>
                        <a:srgbClr val="E0D1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D1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D1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2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26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dirty="0">
                          <a:effectLst/>
                          <a:latin typeface="inherit"/>
                        </a:rPr>
                        <a:t>Recommended consumption: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80A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1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A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9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>
                          <a:effectLst/>
                          <a:latin typeface="inherit"/>
                        </a:rPr>
                        <a:t>Not more than 10% of total calories per day.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A01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2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1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A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Not more than 30% of total calories per day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F02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2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2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7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774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dirty="0">
                          <a:effectLst/>
                          <a:latin typeface="inherit"/>
                        </a:rPr>
                        <a:t>Health Effect: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9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A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9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Excessive consumption is not good because of their association with atherosclerosis and </a:t>
                      </a:r>
                      <a:r>
                        <a:rPr lang="en-US" sz="700" b="0" i="0" dirty="0">
                          <a:solidFill>
                            <a:srgbClr val="009900"/>
                          </a:solidFill>
                          <a:effectLst/>
                          <a:latin typeface="Helvetica Neue"/>
                        </a:rPr>
                        <a:t>heart diseases</a:t>
                      </a:r>
                      <a:r>
                        <a:rPr lang="en-US" sz="700" b="0" i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A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7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A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9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Unsaturated fats are considered good to eat if you are watching your </a:t>
                      </a:r>
                      <a:r>
                        <a:rPr lang="en-US" sz="700" b="0" i="0" dirty="0">
                          <a:solidFill>
                            <a:srgbClr val="009900"/>
                          </a:solidFill>
                          <a:effectLst/>
                          <a:latin typeface="Helvetica Neue"/>
                        </a:rPr>
                        <a:t>cholesterol</a:t>
                      </a:r>
                      <a:r>
                        <a:rPr lang="en-US" sz="700" b="0" i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7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7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7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E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776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>
                          <a:effectLst/>
                          <a:latin typeface="inherit"/>
                        </a:rPr>
                        <a:t>Life: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A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9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E0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These are long lasting and do not get spoiled quickly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F09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E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9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E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These get spoiled quickly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30E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E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E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2002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>
                          <a:effectLst/>
                          <a:latin typeface="inherit"/>
                        </a:rPr>
                        <a:t>Commonly found in: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F0E0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E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E0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4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Butter, coconut oil, whole milk, </a:t>
                      </a:r>
                      <a:r>
                        <a:rPr lang="en-US" sz="700" b="0" i="0" dirty="0" err="1">
                          <a:effectLst/>
                          <a:latin typeface="inherit"/>
                        </a:rPr>
                        <a:t>meat,peanut</a:t>
                      </a:r>
                      <a:r>
                        <a:rPr lang="en-US" sz="700" b="0" i="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700" b="0" i="0" dirty="0" err="1">
                          <a:effectLst/>
                          <a:latin typeface="inherit"/>
                        </a:rPr>
                        <a:t>butter,margarine,cheese,vegetable</a:t>
                      </a:r>
                      <a:r>
                        <a:rPr lang="en-US" sz="700" b="0" i="0" dirty="0">
                          <a:effectLst/>
                          <a:latin typeface="inherit"/>
                        </a:rPr>
                        <a:t> oil or </a:t>
                      </a:r>
                      <a:r>
                        <a:rPr lang="en-US" sz="700" b="0" i="0" dirty="0">
                          <a:solidFill>
                            <a:srgbClr val="009900"/>
                          </a:solidFill>
                          <a:effectLst/>
                          <a:latin typeface="Helvetica Neue"/>
                        </a:rPr>
                        <a:t>fish oil</a:t>
                      </a:r>
                      <a:endParaRPr lang="en-US" sz="700" b="0" i="0" dirty="0">
                        <a:effectLst/>
                        <a:latin typeface="inherit"/>
                      </a:endParaRP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40E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E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Avocado, soybean oil, canola oil, olive oil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808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87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dirty="0">
                          <a:effectLst/>
                          <a:latin typeface="inherit"/>
                        </a:rPr>
                        <a:t>Cholesterol: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4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4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Saturated fats increase LDL (</a:t>
                      </a:r>
                      <a:r>
                        <a:rPr lang="en-US" sz="700" b="0" i="0" dirty="0" err="1">
                          <a:effectLst/>
                          <a:latin typeface="inherit"/>
                        </a:rPr>
                        <a:t>badcholesterol</a:t>
                      </a:r>
                      <a:r>
                        <a:rPr lang="en-US" sz="700" b="0" i="0" dirty="0">
                          <a:effectLst/>
                          <a:latin typeface="inherit"/>
                        </a:rPr>
                        <a:t>) and decrease the HDL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Unsaturated fats increase high-density lipoprotein ( HDL or </a:t>
                      </a:r>
                      <a:r>
                        <a:rPr lang="en-US" sz="700" b="0" i="0" dirty="0" smtClean="0">
                          <a:effectLst/>
                          <a:latin typeface="inherit"/>
                        </a:rPr>
                        <a:t>good cholesterol</a:t>
                      </a:r>
                      <a:r>
                        <a:rPr lang="en-US" sz="700" b="0" i="0" dirty="0">
                          <a:effectLst/>
                          <a:latin typeface="inherit"/>
                        </a:rPr>
                        <a:t>) and decrease LDL (bad cholesterol)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E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0518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>
                          <a:effectLst/>
                          <a:latin typeface="inherit"/>
                        </a:rPr>
                        <a:t>Melting Point: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A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E6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>
                          <a:effectLst/>
                          <a:latin typeface="inherit"/>
                        </a:rPr>
                        <a:t>High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E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>
                          <a:effectLst/>
                          <a:latin typeface="inherit"/>
                        </a:rPr>
                        <a:t>Low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10E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E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E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13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>
                          <a:effectLst/>
                          <a:latin typeface="inherit"/>
                        </a:rPr>
                        <a:t>Physical state at room temperature: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50E6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E6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E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>
                          <a:effectLst/>
                          <a:latin typeface="inherit"/>
                        </a:rPr>
                        <a:t>Solid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>
                          <a:effectLst/>
                          <a:latin typeface="inherit"/>
                        </a:rPr>
                        <a:t>Liquid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0518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>
                          <a:effectLst/>
                          <a:latin typeface="inherit"/>
                        </a:rPr>
                        <a:t>Type of bonds: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F0E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E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E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>
                          <a:effectLst/>
                          <a:latin typeface="inherit"/>
                        </a:rPr>
                        <a:t>Consist of SINGLE bond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Consist </a:t>
                      </a:r>
                      <a:r>
                        <a:rPr lang="en-US" sz="700" b="0" i="0" dirty="0" smtClean="0">
                          <a:effectLst/>
                          <a:latin typeface="inherit"/>
                        </a:rPr>
                        <a:t>of </a:t>
                      </a:r>
                      <a:r>
                        <a:rPr lang="en-US" sz="700" b="0" i="0" dirty="0">
                          <a:effectLst/>
                          <a:latin typeface="inherit"/>
                        </a:rPr>
                        <a:t>at least 1 DOUBLE bond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9413" y="1796663"/>
            <a:ext cx="65" cy="276999"/>
          </a:xfrm>
          <a:prstGeom prst="rect">
            <a:avLst/>
          </a:prstGeom>
          <a:solidFill>
            <a:srgbClr val="0064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4371" y="1076325"/>
            <a:ext cx="25052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Saturated </a:t>
            </a:r>
          </a:p>
          <a:p>
            <a:pPr algn="ctr"/>
            <a:r>
              <a:rPr lang="en-US" sz="3600" dirty="0" smtClean="0"/>
              <a:t>vs.</a:t>
            </a:r>
          </a:p>
          <a:p>
            <a:pPr algn="ctr"/>
            <a:r>
              <a:rPr lang="en-US" sz="3600" dirty="0" smtClean="0"/>
              <a:t>Unsaturated</a:t>
            </a:r>
          </a:p>
        </p:txBody>
      </p:sp>
    </p:spTree>
    <p:extLst>
      <p:ext uri="{BB962C8B-B14F-4D97-AF65-F5344CB8AC3E}">
        <p14:creationId xmlns:p14="http://schemas.microsoft.com/office/powerpoint/2010/main" val="9143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58200" y="3950535"/>
            <a:ext cx="1019175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Trans-Isomer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430" y="3950535"/>
            <a:ext cx="105377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Cis</a:t>
            </a:r>
            <a:r>
              <a:rPr lang="en-US" sz="1200" b="1" dirty="0" smtClean="0">
                <a:solidFill>
                  <a:schemeClr val="tx1"/>
                </a:solidFill>
              </a:rPr>
              <a:t>-Isomer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1046" y="1447800"/>
            <a:ext cx="2422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Cis</a:t>
            </a:r>
            <a:r>
              <a:rPr lang="en-US" sz="3600" dirty="0" smtClean="0"/>
              <a:t> vs. Trans</a:t>
            </a:r>
          </a:p>
          <a:p>
            <a:pPr algn="ctr"/>
            <a:r>
              <a:rPr lang="en-US" sz="3600" dirty="0" smtClean="0"/>
              <a:t>Isomers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1731" y="4410477"/>
            <a:ext cx="2488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Physical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Contain C=C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Rare in a nature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Man made through </a:t>
            </a:r>
          </a:p>
          <a:p>
            <a:r>
              <a:rPr lang="en-US" sz="1200" dirty="0" smtClean="0"/>
              <a:t>     Hydrogenation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Linear </a:t>
            </a:r>
            <a:r>
              <a:rPr lang="en-US" sz="1200" dirty="0" smtClean="0">
                <a:sym typeface="Wingdings" pitchFamily="2" charset="2"/>
              </a:rPr>
              <a:t> Packs tightly  </a:t>
            </a:r>
            <a:r>
              <a:rPr lang="en-US" sz="1200" dirty="0">
                <a:sym typeface="Wingdings" pitchFamily="2" charset="2"/>
              </a:rPr>
              <a:t>H</a:t>
            </a:r>
            <a:r>
              <a:rPr lang="en-US" sz="1200" dirty="0" smtClean="0">
                <a:sym typeface="Wingdings" pitchFamily="2" charset="2"/>
              </a:rPr>
              <a:t>igh MP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79730" y="4410477"/>
            <a:ext cx="1545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Physical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Contain C=C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Naturally occurring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155" y="5920680"/>
            <a:ext cx="1615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GOOD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Decrease </a:t>
            </a:r>
            <a:r>
              <a:rPr lang="en-US" sz="1200" dirty="0"/>
              <a:t>LDL (bad)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Increase </a:t>
            </a:r>
            <a:r>
              <a:rPr lang="en-US" sz="1200" dirty="0"/>
              <a:t>HDL (good)</a:t>
            </a:r>
          </a:p>
          <a:p>
            <a:endParaRPr lang="en-US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0" y="5920680"/>
            <a:ext cx="2115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Increase LDL (bad)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Decrease HDL (good) 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Increase risk of Heart Attack</a:t>
            </a:r>
          </a:p>
          <a:p>
            <a:endParaRPr lang="en-US" sz="12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t="37982" r="54255"/>
          <a:stretch/>
        </p:blipFill>
        <p:spPr bwMode="auto">
          <a:xfrm>
            <a:off x="1077479" y="5037758"/>
            <a:ext cx="887134" cy="84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3" t="5520"/>
          <a:stretch/>
        </p:blipFill>
        <p:spPr bwMode="auto">
          <a:xfrm>
            <a:off x="4417109" y="3796098"/>
            <a:ext cx="1021756" cy="129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25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046" y="1447800"/>
            <a:ext cx="2292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ω</a:t>
            </a:r>
            <a:r>
              <a:rPr lang="en-US" sz="3600" dirty="0" smtClean="0"/>
              <a:t>-3 vs. </a:t>
            </a:r>
            <a:r>
              <a:rPr lang="el-GR" sz="3600" dirty="0" smtClean="0"/>
              <a:t>ω</a:t>
            </a:r>
            <a:r>
              <a:rPr lang="en-US" sz="3600" dirty="0" smtClean="0"/>
              <a:t>-6</a:t>
            </a:r>
          </a:p>
          <a:p>
            <a:r>
              <a:rPr lang="en-US" sz="3600" dirty="0" smtClean="0"/>
              <a:t>Fatty Acids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25" y="4738982"/>
            <a:ext cx="114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ω</a:t>
            </a:r>
            <a:r>
              <a:rPr lang="en-US" sz="1200" b="1" dirty="0" smtClean="0"/>
              <a:t>-3 Fatty Acids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" y="5033485"/>
            <a:ext cx="2636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GOOD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Precursor to molecules that produce</a:t>
            </a:r>
          </a:p>
          <a:p>
            <a:r>
              <a:rPr lang="en-US" sz="1200" dirty="0" smtClean="0"/>
              <a:t>     useful (less harmful) effects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Ex: </a:t>
            </a:r>
            <a:r>
              <a:rPr lang="en-US" sz="1200" dirty="0" err="1"/>
              <a:t>L</a:t>
            </a:r>
            <a:r>
              <a:rPr lang="en-US" sz="1200" dirty="0" err="1" smtClean="0"/>
              <a:t>inolenic</a:t>
            </a:r>
            <a:r>
              <a:rPr lang="en-US" sz="1200" dirty="0" smtClean="0"/>
              <a:t> acid</a:t>
            </a:r>
            <a:endParaRPr lang="en-US" sz="1200" dirty="0"/>
          </a:p>
          <a:p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43200" y="4962756"/>
            <a:ext cx="26824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Precursor to molecules that produce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harmful (exaggerated) effects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Ex: </a:t>
            </a:r>
            <a:r>
              <a:rPr lang="en-US" sz="1200" dirty="0" err="1" smtClean="0"/>
              <a:t>Arachidonic</a:t>
            </a:r>
            <a:r>
              <a:rPr lang="en-US" sz="1200" dirty="0" smtClean="0"/>
              <a:t> acid </a:t>
            </a:r>
            <a:r>
              <a:rPr lang="en-US" sz="1200" dirty="0" smtClean="0">
                <a:sym typeface="Wingdings" pitchFamily="2" charset="2"/>
              </a:rPr>
              <a:t> Trigger for </a:t>
            </a:r>
          </a:p>
          <a:p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                                              Heart Attacks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275762" y="4643823"/>
            <a:ext cx="1147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/>
              <a:t>ω</a:t>
            </a:r>
            <a:r>
              <a:rPr lang="en-US" sz="1200" b="1" dirty="0" smtClean="0"/>
              <a:t>-6 </a:t>
            </a:r>
            <a:r>
              <a:rPr lang="en-US" sz="1200" b="1" dirty="0"/>
              <a:t>Fatty Acids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5" y="3714750"/>
            <a:ext cx="552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Greek letter Omega (</a:t>
            </a:r>
            <a:r>
              <a:rPr lang="el-GR" sz="1200" b="0" dirty="0" smtClean="0"/>
              <a:t>ω</a:t>
            </a:r>
            <a:r>
              <a:rPr lang="en-US" sz="1200" b="0" dirty="0" smtClean="0"/>
              <a:t>) is the last letter in the Greek  alphabet.  It is used by biologist </a:t>
            </a:r>
          </a:p>
          <a:p>
            <a:r>
              <a:rPr lang="en-US" sz="1200" b="0" dirty="0" smtClean="0"/>
              <a:t>(counting from the wrong end of the molecule!) to indicate the position of the first </a:t>
            </a:r>
          </a:p>
          <a:p>
            <a:r>
              <a:rPr lang="en-US" sz="1200" b="0" dirty="0" smtClean="0"/>
              <a:t>C=C in an unsaturated fat.</a:t>
            </a:r>
            <a:endParaRPr lang="en-US" sz="1200" b="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920645"/>
              </p:ext>
            </p:extLst>
          </p:nvPr>
        </p:nvGraphicFramePr>
        <p:xfrm>
          <a:off x="149325" y="4359167"/>
          <a:ext cx="2825550" cy="39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ChemSketch" r:id="rId3" imgW="3767400" imgH="524160" progId="ACD.ChemSketch.20">
                  <p:embed/>
                </p:oleObj>
              </mc:Choice>
              <mc:Fallback>
                <p:oleObj name="ChemSketch" r:id="rId3" imgW="3767400" imgH="524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325" y="4359167"/>
                        <a:ext cx="2825550" cy="39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492793"/>
              </p:ext>
            </p:extLst>
          </p:nvPr>
        </p:nvGraphicFramePr>
        <p:xfrm>
          <a:off x="2590800" y="4164521"/>
          <a:ext cx="2825550" cy="39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ChemSketch" r:id="rId5" imgW="3767400" imgH="524160" progId="ACD.ChemSketch.20">
                  <p:embed/>
                </p:oleObj>
              </mc:Choice>
              <mc:Fallback>
                <p:oleObj name="ChemSketch" r:id="rId5" imgW="3767400" imgH="524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4164521"/>
                        <a:ext cx="2825550" cy="39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 flipV="1">
            <a:off x="628651" y="4467226"/>
            <a:ext cx="9524" cy="228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590926" y="4362451"/>
            <a:ext cx="9524" cy="228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85582"/>
              </p:ext>
            </p:extLst>
          </p:nvPr>
        </p:nvGraphicFramePr>
        <p:xfrm>
          <a:off x="3248025" y="6200775"/>
          <a:ext cx="1817370" cy="55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CS ChemDraw Drawing" r:id="rId7" imgW="3634740" imgH="1107440" progId="ChemDraw.Document.4.5">
                  <p:embed/>
                </p:oleObj>
              </mc:Choice>
              <mc:Fallback>
                <p:oleObj name="CS ChemDraw Drawing" r:id="rId7" imgW="3634740" imgH="1107440" progId="ChemDraw.Document.4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6200775"/>
                        <a:ext cx="1817370" cy="553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436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11385</TotalTime>
  <Words>1269</Words>
  <Application>Microsoft Office PowerPoint</Application>
  <PresentationFormat>Custom</PresentationFormat>
  <Paragraphs>354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ChemSketch</vt:lpstr>
      <vt:lpstr>CS ChemDraw Drawing</vt:lpstr>
      <vt:lpstr>Image</vt:lpstr>
      <vt:lpstr>Struct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104</cp:revision>
  <cp:lastPrinted>2012-04-03T13:42:26Z</cp:lastPrinted>
  <dcterms:created xsi:type="dcterms:W3CDTF">2012-03-06T17:33:30Z</dcterms:created>
  <dcterms:modified xsi:type="dcterms:W3CDTF">2012-04-03T13:51:09Z</dcterms:modified>
</cp:coreProperties>
</file>