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</p:sldIdLst>
  <p:sldSz cx="5486400" cy="3657600"/>
  <p:notesSz cx="2838450" cy="4565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>
        <p:scale>
          <a:sx n="100" d="100"/>
          <a:sy n="100" d="100"/>
        </p:scale>
        <p:origin x="-1398" y="-1122"/>
      </p:cViewPr>
      <p:guideLst>
        <p:guide orient="horz" pos="1152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28"/>
            <a:ext cx="4663440" cy="78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6" y="234529"/>
            <a:ext cx="987743" cy="49927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6" y="234529"/>
            <a:ext cx="2871788" cy="49927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8"/>
            <a:ext cx="4663440" cy="800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8" y="1365675"/>
            <a:ext cx="1929765" cy="3861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283" y="1365675"/>
            <a:ext cx="1929765" cy="3861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3" y="818728"/>
            <a:ext cx="2424113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3" y="1159934"/>
            <a:ext cx="2424113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818728"/>
            <a:ext cx="2425065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159934"/>
            <a:ext cx="2425065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145627"/>
            <a:ext cx="1804988" cy="619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8"/>
            <a:ext cx="3067050" cy="31216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765388"/>
            <a:ext cx="1804988" cy="250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1"/>
            <a:ext cx="3291840" cy="3022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1"/>
            <a:ext cx="3291840" cy="4292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2"/>
            <a:ext cx="4937760" cy="241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5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5"/>
            <a:ext cx="17373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3390055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jp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jp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3653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 Types of Isomers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6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5" y="1047750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Formula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775" y="1066800"/>
            <a:ext cx="249555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Geometry – stereoisomers that are mirror images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Optical Rotation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76325" y="79057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789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pic>
        <p:nvPicPr>
          <p:cNvPr id="6" name="Picture 2" descr="http://www.simsoup.info/Origin_Issues_Homochirality_Molecul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4" y="1926573"/>
            <a:ext cx="2238375" cy="140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1950" y="161925"/>
            <a:ext cx="429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  </a:t>
            </a:r>
            <a:r>
              <a:rPr lang="en-US" sz="1200" dirty="0" smtClean="0"/>
              <a:t>Chiral molecules that are mirror images of each other.</a:t>
            </a:r>
          </a:p>
        </p:txBody>
      </p:sp>
      <p:pic>
        <p:nvPicPr>
          <p:cNvPr id="8" name="Picture 2" descr="enantiomer chiral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361" y="1871639"/>
            <a:ext cx="1957432" cy="16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6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558" y="1362075"/>
            <a:ext cx="3187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Optical Isomers</a:t>
            </a:r>
          </a:p>
          <a:p>
            <a:pPr algn="ctr"/>
            <a:r>
              <a:rPr lang="en-US" sz="3600" dirty="0" smtClean="0"/>
              <a:t>(</a:t>
            </a:r>
            <a:r>
              <a:rPr lang="en-US" sz="3600" dirty="0" err="1" smtClean="0"/>
              <a:t>Diastereomers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641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2740" y="962025"/>
            <a:ext cx="1981200" cy="718840"/>
            <a:chOff x="533400" y="4086225"/>
            <a:chExt cx="1981200" cy="718840"/>
          </a:xfrm>
        </p:grpSpPr>
        <p:sp>
          <p:nvSpPr>
            <p:cNvPr id="3" name="TextBox 2"/>
            <p:cNvSpPr txBox="1"/>
            <p:nvPr/>
          </p:nvSpPr>
          <p:spPr>
            <a:xfrm>
              <a:off x="533400" y="4343400"/>
              <a:ext cx="1981200" cy="461665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Chemical Formula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Structure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4086225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Same</a:t>
              </a:r>
              <a:endParaRPr lang="en-US" sz="12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20164" y="875526"/>
            <a:ext cx="2543175" cy="1477328"/>
            <a:chOff x="2809874" y="4066401"/>
            <a:chExt cx="2543175" cy="1477328"/>
          </a:xfrm>
        </p:grpSpPr>
        <p:sp>
          <p:nvSpPr>
            <p:cNvPr id="6" name="TextBox 5"/>
            <p:cNvSpPr txBox="1"/>
            <p:nvPr/>
          </p:nvSpPr>
          <p:spPr>
            <a:xfrm>
              <a:off x="2809874" y="4343400"/>
              <a:ext cx="2543175" cy="120032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Geometry – stereoisomers that are not enantiomers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Chemical </a:t>
              </a:r>
              <a:r>
                <a:rPr lang="en-US" sz="1200" dirty="0"/>
                <a:t>Properties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/>
                <a:t>Physical </a:t>
              </a:r>
              <a:r>
                <a:rPr lang="en-US" sz="1200" dirty="0" smtClean="0"/>
                <a:t>Properties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Optical Rotation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Biological Properties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4066401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Different</a:t>
              </a:r>
              <a:endParaRPr lang="en-US" sz="12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67465" y="219075"/>
            <a:ext cx="3709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Chiral molecules that are not enantiomers of each other.</a:t>
            </a:r>
          </a:p>
          <a:p>
            <a:r>
              <a:rPr lang="en-US" sz="1200" dirty="0" smtClean="0"/>
              <a:t>Differ in the orientation around one chiral carbon.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0227" y="2114550"/>
            <a:ext cx="2122488" cy="1425575"/>
            <a:chOff x="1322387" y="4724400"/>
            <a:chExt cx="2122488" cy="1425575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5207472"/>
                </p:ext>
              </p:extLst>
            </p:nvPr>
          </p:nvGraphicFramePr>
          <p:xfrm>
            <a:off x="1381125" y="4724400"/>
            <a:ext cx="2063750" cy="1425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ChemSketch" r:id="rId3" imgW="2063520" imgH="1426320" progId="ACD.ChemSketch.20">
                    <p:embed/>
                  </p:oleObj>
                </mc:Choice>
                <mc:Fallback>
                  <p:oleObj name="ChemSketch" r:id="rId3" imgW="2063520" imgH="14263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81125" y="4724400"/>
                          <a:ext cx="2063750" cy="1425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1322387" y="5503862"/>
              <a:ext cx="2108974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H="1">
            <a:off x="507712" y="781654"/>
            <a:ext cx="10423" cy="2238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3378" y="3028408"/>
            <a:ext cx="236003" cy="3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40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2075" y="952500"/>
            <a:ext cx="2908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Enantiomers </a:t>
            </a:r>
          </a:p>
          <a:p>
            <a:pPr algn="ctr"/>
            <a:r>
              <a:rPr lang="en-US" sz="3600" dirty="0" smtClean="0"/>
              <a:t>vs. </a:t>
            </a:r>
          </a:p>
          <a:p>
            <a:pPr algn="ctr"/>
            <a:r>
              <a:rPr lang="en-US" sz="3600" dirty="0" err="1" smtClean="0"/>
              <a:t>Diastereomers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31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660444"/>
              </p:ext>
            </p:extLst>
          </p:nvPr>
        </p:nvGraphicFramePr>
        <p:xfrm>
          <a:off x="1905161" y="445285"/>
          <a:ext cx="67203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emSketch" r:id="rId3" imgW="896040" imgH="1426320" progId="ACD.ChemSketch.20">
                  <p:embed/>
                </p:oleObj>
              </mc:Choice>
              <mc:Fallback>
                <p:oleObj name="ChemSketch" r:id="rId3" imgW="89604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161" y="445285"/>
                        <a:ext cx="67203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979174"/>
              </p:ext>
            </p:extLst>
          </p:nvPr>
        </p:nvGraphicFramePr>
        <p:xfrm>
          <a:off x="2732115" y="405200"/>
          <a:ext cx="669870" cy="107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emSketch" r:id="rId5" imgW="893160" imgH="1429560" progId="ACD.ChemSketch.20">
                  <p:embed/>
                </p:oleObj>
              </mc:Choice>
              <mc:Fallback>
                <p:oleObj name="ChemSketch" r:id="rId5" imgW="893160" imgH="1429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2115" y="405200"/>
                        <a:ext cx="669870" cy="1072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55775"/>
              </p:ext>
            </p:extLst>
          </p:nvPr>
        </p:nvGraphicFramePr>
        <p:xfrm>
          <a:off x="1905000" y="2143125"/>
          <a:ext cx="71550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emSketch" r:id="rId7" imgW="954000" imgH="1426320" progId="ACD.ChemSketch.20">
                  <p:embed/>
                </p:oleObj>
              </mc:Choice>
              <mc:Fallback>
                <p:oleObj name="ChemSketch" r:id="rId7" imgW="95400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2143125"/>
                        <a:ext cx="71550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58336"/>
              </p:ext>
            </p:extLst>
          </p:nvPr>
        </p:nvGraphicFramePr>
        <p:xfrm>
          <a:off x="2819400" y="2143125"/>
          <a:ext cx="73602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emSketch" r:id="rId9" imgW="981360" imgH="1426320" progId="ACD.ChemSketch.20">
                  <p:embed/>
                </p:oleObj>
              </mc:Choice>
              <mc:Fallback>
                <p:oleObj name="ChemSketch" r:id="rId9" imgW="98136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19400" y="2143125"/>
                        <a:ext cx="73602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1974396" y="97274"/>
            <a:ext cx="1227365" cy="3048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Enantiomers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2133600" y="3286125"/>
            <a:ext cx="1227365" cy="3048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Enantiomers</a:t>
            </a:r>
            <a:endParaRPr lang="en-US" dirty="0"/>
          </a:p>
        </p:txBody>
      </p:sp>
      <p:sp>
        <p:nvSpPr>
          <p:cNvPr id="8" name="Quad Arrow 7"/>
          <p:cNvSpPr/>
          <p:nvPr/>
        </p:nvSpPr>
        <p:spPr>
          <a:xfrm rot="2700000">
            <a:off x="2135952" y="1368386"/>
            <a:ext cx="964735" cy="993383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8900000">
            <a:off x="2038502" y="1695412"/>
            <a:ext cx="1095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Diastereomers</a:t>
            </a:r>
            <a:endParaRPr lang="en-US" sz="1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549853" y="1263046"/>
            <a:ext cx="424543" cy="1204060"/>
            <a:chOff x="381000" y="4724400"/>
            <a:chExt cx="424543" cy="1349829"/>
          </a:xfrm>
        </p:grpSpPr>
        <p:sp>
          <p:nvSpPr>
            <p:cNvPr id="11" name="Up-Down Arrow 10"/>
            <p:cNvSpPr/>
            <p:nvPr/>
          </p:nvSpPr>
          <p:spPr>
            <a:xfrm>
              <a:off x="381000" y="4724400"/>
              <a:ext cx="424543" cy="1349829"/>
            </a:xfrm>
            <a:prstGeom prst="up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1773" y="5279571"/>
              <a:ext cx="10951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Diastereomers</a:t>
              </a:r>
              <a:endParaRPr lang="en-US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60965" y="1263046"/>
            <a:ext cx="424543" cy="1204060"/>
            <a:chOff x="381000" y="4724400"/>
            <a:chExt cx="424543" cy="1349829"/>
          </a:xfrm>
        </p:grpSpPr>
        <p:sp>
          <p:nvSpPr>
            <p:cNvPr id="14" name="Up-Down Arrow 13"/>
            <p:cNvSpPr/>
            <p:nvPr/>
          </p:nvSpPr>
          <p:spPr>
            <a:xfrm>
              <a:off x="381000" y="4724400"/>
              <a:ext cx="424543" cy="1349829"/>
            </a:xfrm>
            <a:prstGeom prst="up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1773" y="5279571"/>
              <a:ext cx="10951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Diastereomers</a:t>
              </a:r>
              <a:endParaRPr lang="en-US" sz="12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661862" y="402074"/>
            <a:ext cx="0" cy="9913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04994" y="2302761"/>
            <a:ext cx="0" cy="9913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709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404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Plane Polarized Light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269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85" y="407343"/>
            <a:ext cx="134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Light normally oscillates/vibrates in every direction: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659186" y="1855143"/>
            <a:ext cx="173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Plane Polarized Light oscillates/vibrates in only one direction: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44461" y="2645718"/>
            <a:ext cx="3543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Plane Polarized Light can interact with molecules:</a:t>
            </a:r>
            <a:endParaRPr lang="en-US" sz="1200" dirty="0"/>
          </a:p>
        </p:txBody>
      </p:sp>
      <p:pic>
        <p:nvPicPr>
          <p:cNvPr id="5" name="Picture 4" descr="http://www.microscopyu.com/articles/polarized/images/polarizedlightfig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49" y="304800"/>
            <a:ext cx="2438994" cy="143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954086" y="1055043"/>
            <a:ext cx="59055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430586" y="1378893"/>
            <a:ext cx="895350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33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4049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Optical Rotation of</a:t>
            </a:r>
          </a:p>
          <a:p>
            <a:r>
              <a:rPr lang="en-US" sz="3600" dirty="0" smtClean="0"/>
              <a:t>Plane Polarized Light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5694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iredchemist.com/files/shared/images/figure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03" y="304800"/>
            <a:ext cx="5032172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1375" y="1028700"/>
            <a:ext cx="91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Enantiomer</a:t>
            </a:r>
          </a:p>
          <a:p>
            <a:pPr algn="ctr"/>
            <a:r>
              <a:rPr lang="en-US" sz="12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0900" y="2952750"/>
            <a:ext cx="91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Enantiomer</a:t>
            </a:r>
          </a:p>
          <a:p>
            <a:pPr algn="ctr"/>
            <a:r>
              <a:rPr lang="en-US" sz="1200" dirty="0" smtClean="0"/>
              <a:t>B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3689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28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Chiral Molecules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15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13074" y="758309"/>
            <a:ext cx="37897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Structural Isomers/(Constitutional)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Geometric </a:t>
            </a:r>
            <a:r>
              <a:rPr lang="en-US" dirty="0" smtClean="0"/>
              <a:t>Isomers/(</a:t>
            </a:r>
            <a:r>
              <a:rPr lang="en-US" dirty="0" err="1" smtClean="0"/>
              <a:t>Cis</a:t>
            </a:r>
            <a:r>
              <a:rPr lang="en-US" dirty="0" smtClean="0"/>
              <a:t>/Trans)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Optical Isomers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Enantiomers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err="1" smtClean="0"/>
              <a:t>Diastereomers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" y="628650"/>
            <a:ext cx="5286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Molecules that lack a plane of symmetry, and therefore have non-superimposable mirror images.  Can rotate plane polarized light.</a:t>
            </a:r>
          </a:p>
          <a:p>
            <a:endParaRPr lang="en-US" sz="1200" dirty="0"/>
          </a:p>
          <a:p>
            <a:r>
              <a:rPr lang="en-US" sz="1200" b="1" dirty="0" smtClean="0"/>
              <a:t>Requirements:</a:t>
            </a:r>
          </a:p>
          <a:p>
            <a:r>
              <a:rPr lang="en-US" sz="1200" dirty="0" smtClean="0"/>
              <a:t>Carbon atoms with 4 bonds to different groups.</a:t>
            </a:r>
          </a:p>
          <a:p>
            <a:r>
              <a:rPr lang="en-US" sz="1200" dirty="0" smtClean="0"/>
              <a:t>No additional plane of symmetry.</a:t>
            </a:r>
          </a:p>
          <a:p>
            <a:endParaRPr lang="en-US" sz="1200" dirty="0"/>
          </a:p>
          <a:p>
            <a:r>
              <a:rPr lang="en-US" sz="1200" b="1" dirty="0" smtClean="0"/>
              <a:t>Important:</a:t>
            </a:r>
          </a:p>
          <a:p>
            <a:r>
              <a:rPr lang="en-US" sz="1200" dirty="0" smtClean="0"/>
              <a:t>Chiral molecules that are enantiomers have the same physical and chemical properties but different biological properties.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2969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04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Achiral Molecules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8146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0" y="152400"/>
            <a:ext cx="528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Molecules that possess chiral carbons but have an additional plane of symmetry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They do not rotate plane polarized light.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err="1" smtClean="0"/>
              <a:t>Meso</a:t>
            </a:r>
            <a:r>
              <a:rPr lang="en-US" sz="1200" dirty="0" smtClean="0"/>
              <a:t> compounds are achiral.</a:t>
            </a:r>
            <a:endParaRPr lang="en-US" sz="1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145980"/>
              </p:ext>
            </p:extLst>
          </p:nvPr>
        </p:nvGraphicFramePr>
        <p:xfrm>
          <a:off x="781050" y="1180727"/>
          <a:ext cx="9906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hemSketch" r:id="rId3" imgW="990720" imgH="1475280" progId="ACD.ChemSketch.20">
                  <p:embed/>
                </p:oleObj>
              </mc:Choice>
              <mc:Fallback>
                <p:oleObj name="ChemSketch" r:id="rId3" imgW="990720" imgH="1475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050" y="1180727"/>
                        <a:ext cx="990600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5552" y="2679915"/>
            <a:ext cx="1024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Achiral/</a:t>
            </a:r>
            <a:r>
              <a:rPr lang="en-US" sz="1200" dirty="0" err="1" smtClean="0"/>
              <a:t>Meso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969" y="1880462"/>
            <a:ext cx="1818468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65030"/>
              </p:ext>
            </p:extLst>
          </p:nvPr>
        </p:nvGraphicFramePr>
        <p:xfrm>
          <a:off x="3035084" y="1180727"/>
          <a:ext cx="9906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emSketch" r:id="rId5" imgW="990720" imgH="1475280" progId="ACD.ChemSketch.20">
                  <p:embed/>
                </p:oleObj>
              </mc:Choice>
              <mc:Fallback>
                <p:oleObj name="ChemSketch" r:id="rId5" imgW="990720" imgH="1475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5084" y="1180727"/>
                        <a:ext cx="990600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85964" y="2739325"/>
            <a:ext cx="540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Chiral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86783" y="371959"/>
            <a:ext cx="2226589" cy="1415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81339" y="1520125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 Plane of </a:t>
            </a:r>
          </a:p>
          <a:p>
            <a:r>
              <a:rPr lang="en-US" sz="1200" dirty="0" smtClean="0"/>
              <a:t>Symmetry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667934" y="1762125"/>
            <a:ext cx="713566" cy="158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646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11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Fischer Projections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9218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875" y="371475"/>
            <a:ext cx="33300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Method for drawing chiral molecules in 2D.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Always draw the most oxidized group at the top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carbon backbone is drawn top-bottom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Swaps are allowed only for horizontal atoms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Odd number of swaps = diff. molecule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Even number of swaps = same molecule</a:t>
            </a:r>
          </a:p>
        </p:txBody>
      </p:sp>
      <p:pic>
        <p:nvPicPr>
          <p:cNvPr id="3" name="Picture 4" descr="http://img.sparknotes.com/figures/E/e6c8f444fe8c08822713915c5453ea2c/fig3_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590764"/>
            <a:ext cx="3581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550" y="2590800"/>
            <a:ext cx="130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3D View showing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etrahedral shape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86175" y="2559397"/>
            <a:ext cx="138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D Representation 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f a 3D shape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09575" y="2209800"/>
            <a:ext cx="228600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19375" y="2362200"/>
            <a:ext cx="3429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95774"/>
              </p:ext>
            </p:extLst>
          </p:nvPr>
        </p:nvGraphicFramePr>
        <p:xfrm>
          <a:off x="4419600" y="511175"/>
          <a:ext cx="6715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emSketch" r:id="rId4" imgW="896040" imgH="1426320" progId="ACD.ChemSketch.20">
                  <p:embed/>
                </p:oleObj>
              </mc:Choice>
              <mc:Fallback>
                <p:oleObj name="ChemSketch" r:id="rId4" imgW="896040" imgH="142632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1175"/>
                        <a:ext cx="67151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739589" y="590550"/>
            <a:ext cx="670486" cy="10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969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77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Dextrorotatory and</a:t>
            </a:r>
          </a:p>
          <a:p>
            <a:pPr algn="ctr"/>
            <a:r>
              <a:rPr lang="en-US" sz="3600" dirty="0" smtClean="0"/>
              <a:t>Levorotatory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6645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323850"/>
            <a:ext cx="22947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Dextrorotatory</a:t>
            </a:r>
            <a:r>
              <a:rPr lang="en-US" sz="1200" dirty="0" smtClean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Rotates light clockwise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(+)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 smtClean="0"/>
              <a:t>Levorotatory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Rotates light counter clockwise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(-) </a:t>
            </a:r>
          </a:p>
        </p:txBody>
      </p:sp>
    </p:spTree>
    <p:extLst>
      <p:ext uri="{BB962C8B-B14F-4D97-AF65-F5344CB8AC3E}">
        <p14:creationId xmlns:p14="http://schemas.microsoft.com/office/powerpoint/2010/main" val="1569838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89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Meso</a:t>
            </a:r>
            <a:r>
              <a:rPr lang="en-US" sz="3600" dirty="0" smtClean="0"/>
              <a:t> Compounds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7272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L-tartaric ac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86"/>
          <a:stretch/>
        </p:blipFill>
        <p:spPr bwMode="auto">
          <a:xfrm>
            <a:off x="114300" y="1962151"/>
            <a:ext cx="3124160" cy="11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700" y="195560"/>
            <a:ext cx="436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err="1" smtClean="0"/>
              <a:t>Meso</a:t>
            </a:r>
            <a:r>
              <a:rPr lang="en-US" sz="1200" dirty="0" smtClean="0"/>
              <a:t> compounds have 2 (or more) chiral atoms, but do not rotate </a:t>
            </a:r>
          </a:p>
          <a:p>
            <a:r>
              <a:rPr lang="en-US" sz="1200" dirty="0" smtClean="0"/>
              <a:t>plane polarized light due to have an extra plane of symmetry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52425" y="866775"/>
            <a:ext cx="263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Extra plane of symmetry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Mirror image = same molecule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Does not rotate plane polarized light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9575" y="2495550"/>
            <a:ext cx="9429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52625" y="2524125"/>
            <a:ext cx="9429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53491" y="1952627"/>
            <a:ext cx="6672" cy="12382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4900" y="3219450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ame molecule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66700" y="1002465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" y="1002465"/>
            <a:ext cx="0" cy="1493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366" y="2497054"/>
            <a:ext cx="106947" cy="5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167690" y="1021180"/>
            <a:ext cx="8525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9566" y="1021181"/>
            <a:ext cx="3007" cy="1518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918661" y="2518443"/>
            <a:ext cx="90905" cy="5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64247" y="1644649"/>
            <a:ext cx="589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Mirror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0019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482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Number of Stereoisomer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322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975" y="1447800"/>
            <a:ext cx="3653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 Types of Isomers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6543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05" y="294273"/>
            <a:ext cx="2501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Maximum number of stereoisomers  </a:t>
            </a:r>
          </a:p>
          <a:p>
            <a:pPr algn="ctr"/>
            <a:r>
              <a:rPr lang="en-US" sz="1200" dirty="0" smtClean="0"/>
              <a:t>2</a:t>
            </a:r>
            <a:r>
              <a:rPr lang="en-US" sz="1200" baseline="30000" dirty="0" smtClean="0"/>
              <a:t>n</a:t>
            </a:r>
            <a:endParaRPr lang="en-US" sz="1200" dirty="0"/>
          </a:p>
          <a:p>
            <a:pPr algn="ctr"/>
            <a:r>
              <a:rPr lang="en-US" sz="1200" dirty="0" smtClean="0"/>
              <a:t>n = number of chiral carbons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1" y="1045077"/>
            <a:ext cx="9525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= 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= 8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= 16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352550" y="1045077"/>
            <a:ext cx="2514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err="1"/>
              <a:t>Meso</a:t>
            </a:r>
            <a:r>
              <a:rPr lang="en-US" sz="1200" dirty="0"/>
              <a:t> compounds decrease the number of isomers formed</a:t>
            </a:r>
          </a:p>
        </p:txBody>
      </p:sp>
    </p:spTree>
    <p:extLst>
      <p:ext uri="{BB962C8B-B14F-4D97-AF65-F5344CB8AC3E}">
        <p14:creationId xmlns:p14="http://schemas.microsoft.com/office/powerpoint/2010/main" val="2160850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1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Racemic Mixtures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5628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14325"/>
            <a:ext cx="3191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A mixture of equal amounts of two enantiomers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9075" y="819150"/>
            <a:ext cx="273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Does not rotate plane polarized light (the 2 enantiomers cancel each other out)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2309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053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Same/Different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2526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6" y="20002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Two Fischer projections: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Even  # swaps = same molecule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Odd # swaps = different molecule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485467"/>
              </p:ext>
            </p:extLst>
          </p:nvPr>
        </p:nvGraphicFramePr>
        <p:xfrm>
          <a:off x="514350" y="2000250"/>
          <a:ext cx="6985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emSketch" r:id="rId3" imgW="698040" imgH="679680" progId="ACD.ChemSketch.20">
                  <p:embed/>
                </p:oleObj>
              </mc:Choice>
              <mc:Fallback>
                <p:oleObj name="ChemSketch" r:id="rId3" imgW="69804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2000250"/>
                        <a:ext cx="69850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662063"/>
              </p:ext>
            </p:extLst>
          </p:nvPr>
        </p:nvGraphicFramePr>
        <p:xfrm>
          <a:off x="1507618" y="1111809"/>
          <a:ext cx="7096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emSketch" r:id="rId5" imgW="710280" imgH="679680" progId="ACD.ChemSketch.20">
                  <p:embed/>
                </p:oleObj>
              </mc:Choice>
              <mc:Fallback>
                <p:oleObj name="ChemSketch" r:id="rId5" imgW="71028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7618" y="1111809"/>
                        <a:ext cx="7096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24643"/>
              </p:ext>
            </p:extLst>
          </p:nvPr>
        </p:nvGraphicFramePr>
        <p:xfrm>
          <a:off x="2486025" y="2027238"/>
          <a:ext cx="8175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emSketch" r:id="rId7" imgW="816840" imgH="649080" progId="ACD.ChemSketch.20">
                  <p:embed/>
                </p:oleObj>
              </mc:Choice>
              <mc:Fallback>
                <p:oleObj name="ChemSketch" r:id="rId7" imgW="816840" imgH="649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6025" y="2027238"/>
                        <a:ext cx="817563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 rot="18900000">
            <a:off x="942417" y="1747016"/>
            <a:ext cx="832500" cy="3625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One Swap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700000">
            <a:off x="2002360" y="1784293"/>
            <a:ext cx="832500" cy="3625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One Swap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695575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638425" y="272415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14475" y="847725"/>
            <a:ext cx="73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Different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8830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81125"/>
            <a:ext cx="5006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Identifying Chiral Carbons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8409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161925"/>
            <a:ext cx="4474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  </a:t>
            </a:r>
            <a:r>
              <a:rPr lang="en-US" sz="1200" dirty="0" smtClean="0"/>
              <a:t>Chiral carbons are bonded to 4 different groups of atoms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no C=C or C≡C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</a:t>
            </a:r>
            <a:r>
              <a:rPr lang="en-US" sz="1200" dirty="0" smtClean="0"/>
              <a:t>atch out for same groups like methyl/ethyl</a:t>
            </a:r>
            <a:endParaRPr lang="en-US" sz="1200" dirty="0"/>
          </a:p>
        </p:txBody>
      </p:sp>
      <p:pic>
        <p:nvPicPr>
          <p:cNvPr id="3" name="Picture 2" descr="C:\xampp\htdocs\che102\practice\molecules\alkane\2-methylbut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068" y="1009650"/>
            <a:ext cx="7429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343150" y="790575"/>
            <a:ext cx="2667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0975" y="2286774"/>
            <a:ext cx="16714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chiral 4 different groups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methyl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</a:t>
            </a:r>
            <a:r>
              <a:rPr lang="en-US" sz="1200" dirty="0" smtClean="0"/>
              <a:t>thyl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propyl</a:t>
            </a:r>
          </a:p>
        </p:txBody>
      </p:sp>
      <p:pic>
        <p:nvPicPr>
          <p:cNvPr id="6" name="Picture 3" descr="C:\xampp\htdocs\che102\practice\molecules\alkane\3-Ethylpent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1085850"/>
            <a:ext cx="9620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000375" y="762000"/>
            <a:ext cx="142875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xampp\htdocs\che102\practice\molecules\alkane\3-Methylhexa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682323"/>
            <a:ext cx="11906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476250" y="1847850"/>
            <a:ext cx="485775" cy="4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37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1371600"/>
            <a:ext cx="1152525" cy="633799"/>
            <a:chOff x="266700" y="2771775"/>
            <a:chExt cx="1152525" cy="6337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275" y="3000375"/>
              <a:ext cx="742950" cy="24765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" y="2771775"/>
              <a:ext cx="523875" cy="4667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85750" y="3128575"/>
              <a:ext cx="516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r>
                <a:rPr lang="en-US" sz="1200" baseline="-25000" dirty="0" smtClean="0"/>
                <a:t>4</a:t>
              </a:r>
              <a:r>
                <a:rPr lang="en-US" sz="1200" dirty="0" smtClean="0"/>
                <a:t>H</a:t>
              </a:r>
              <a:r>
                <a:rPr lang="en-US" sz="1200" baseline="-25000" dirty="0" smtClean="0"/>
                <a:t>10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3212" y="3128575"/>
              <a:ext cx="516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r>
                <a:rPr lang="en-US" sz="1200" baseline="-25000" dirty="0" smtClean="0"/>
                <a:t>4</a:t>
              </a:r>
              <a:r>
                <a:rPr lang="en-US" sz="1200" dirty="0" smtClean="0"/>
                <a:t>H</a:t>
              </a:r>
              <a:r>
                <a:rPr lang="en-US" sz="1200" baseline="-25000" dirty="0" smtClean="0"/>
                <a:t>10</a:t>
              </a:r>
              <a:endParaRPr lang="en-US" sz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362325" y="495299"/>
            <a:ext cx="1828800" cy="274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Stereoisomer/(Geometric</a:t>
            </a:r>
            <a:r>
              <a:rPr 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313" y="509585"/>
            <a:ext cx="1828800" cy="274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Constitutional/(Structural)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262" y="2245613"/>
            <a:ext cx="16002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Geometric/</a:t>
            </a:r>
            <a:r>
              <a:rPr lang="en-US" sz="12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Cis</a:t>
            </a:r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-Trans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80616" y="1153293"/>
            <a:ext cx="11430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Enantiomers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7086" y="1156904"/>
            <a:ext cx="13716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Diastereomers</a:t>
            </a:r>
            <a:endParaRPr lang="en-US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>
            <a:off x="1866898" y="38100"/>
            <a:ext cx="1543052" cy="40005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Isomers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809625"/>
            <a:ext cx="16257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Formula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Structure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5635" y="2552700"/>
            <a:ext cx="162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– Geometry (C=C)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0567" y="1493438"/>
            <a:ext cx="164660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 Physical Properties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Geometry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Optical Rotation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7250" y="1509012"/>
            <a:ext cx="162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– Geometry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71169" y="2069211"/>
            <a:ext cx="882396" cy="45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162050" y="238125"/>
            <a:ext cx="6953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71575" y="241131"/>
            <a:ext cx="4762" cy="263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405189" y="238125"/>
            <a:ext cx="9382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338637" y="231606"/>
            <a:ext cx="4762" cy="263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859090" y="1292153"/>
            <a:ext cx="7572" cy="779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85934" y="784436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886076" y="970783"/>
            <a:ext cx="1846224" cy="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9889" y="971505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29411" y="967894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854757" y="1304474"/>
            <a:ext cx="384703" cy="4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81173" y="2061165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956708"/>
              </p:ext>
            </p:extLst>
          </p:nvPr>
        </p:nvGraphicFramePr>
        <p:xfrm>
          <a:off x="77269" y="3024574"/>
          <a:ext cx="515268" cy="50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Struct" r:id="rId5" imgW="792720" imgH="783720" progId="StructureOLEServer.Document">
                  <p:embed/>
                </p:oleObj>
              </mc:Choice>
              <mc:Fallback>
                <p:oleObj name="Struct" r:id="rId5" imgW="792720" imgH="78372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269" y="3024574"/>
                        <a:ext cx="515268" cy="509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454929"/>
              </p:ext>
            </p:extLst>
          </p:nvPr>
        </p:nvGraphicFramePr>
        <p:xfrm>
          <a:off x="1360488" y="2536825"/>
          <a:ext cx="485082" cy="55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Struct" r:id="rId7" imgW="746280" imgH="851400" progId="StructureOLEServer.Document">
                  <p:embed/>
                </p:oleObj>
              </mc:Choice>
              <mc:Fallback>
                <p:oleObj name="Struct" r:id="rId7" imgW="746280" imgH="85140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60488" y="2536825"/>
                        <a:ext cx="485082" cy="553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2424113" y="2616401"/>
            <a:ext cx="1273493" cy="855345"/>
            <a:chOff x="1462087" y="2078038"/>
            <a:chExt cx="2122488" cy="1425575"/>
          </a:xfrm>
        </p:grpSpPr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7683423"/>
                </p:ext>
              </p:extLst>
            </p:nvPr>
          </p:nvGraphicFramePr>
          <p:xfrm>
            <a:off x="1520825" y="2078038"/>
            <a:ext cx="2063750" cy="1425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ChemSketch" r:id="rId9" imgW="2063520" imgH="1426320" progId="ACD.ChemSketch.20">
                    <p:embed/>
                  </p:oleObj>
                </mc:Choice>
                <mc:Fallback>
                  <p:oleObj name="ChemSketch" r:id="rId9" imgW="2063520" imgH="14263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20825" y="2078038"/>
                          <a:ext cx="2063750" cy="1425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1462087" y="2857500"/>
              <a:ext cx="2108974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4724400" y="2667000"/>
            <a:ext cx="9525" cy="8310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49635"/>
              </p:ext>
            </p:extLst>
          </p:nvPr>
        </p:nvGraphicFramePr>
        <p:xfrm>
          <a:off x="4134530" y="2657702"/>
          <a:ext cx="1183248" cy="855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emSketch" r:id="rId11" imgW="1972080" imgH="1426320" progId="ACD.ChemSketch.20">
                  <p:embed/>
                </p:oleObj>
              </mc:Choice>
              <mc:Fallback>
                <p:oleObj name="ChemSketch" r:id="rId11" imgW="197208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34530" y="2657702"/>
                        <a:ext cx="1183248" cy="855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4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65760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Structural Isomers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68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676275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</a:t>
            </a:r>
            <a:r>
              <a:rPr lang="en-US" sz="1200" dirty="0"/>
              <a:t>F</a:t>
            </a:r>
            <a:r>
              <a:rPr lang="en-US" sz="1200" dirty="0" smtClean="0"/>
              <a:t>ormula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000375" y="676275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57300" y="4191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14700" y="39927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2505075"/>
            <a:ext cx="742950" cy="247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2286000"/>
            <a:ext cx="523875" cy="466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4900" y="276662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10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188612" y="276662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10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3999" y="2009001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Example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1032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3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Geometric Isomers</a:t>
            </a:r>
          </a:p>
        </p:txBody>
      </p:sp>
    </p:spTree>
    <p:extLst>
      <p:ext uri="{BB962C8B-B14F-4D97-AF65-F5344CB8AC3E}">
        <p14:creationId xmlns:p14="http://schemas.microsoft.com/office/powerpoint/2010/main" val="127157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525" y="666750"/>
            <a:ext cx="198120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Formula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66750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Geometry (around C=C)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304925" y="40957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62325" y="38975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04827" y="2757099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Cl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43011" y="1581150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Example</a:t>
            </a:r>
            <a:endParaRPr lang="en-US" sz="1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853687"/>
              </p:ext>
            </p:extLst>
          </p:nvPr>
        </p:nvGraphicFramePr>
        <p:xfrm>
          <a:off x="1144069" y="1872049"/>
          <a:ext cx="7921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Struct" r:id="rId3" imgW="792720" imgH="783720" progId="StructureOLEServer.Document">
                  <p:embed/>
                </p:oleObj>
              </mc:Choice>
              <mc:Fallback>
                <p:oleObj name="Struct" r:id="rId3" imgW="792720" imgH="78372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069" y="1872049"/>
                        <a:ext cx="792163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48157" y="2633272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Cl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47725" y="3034098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Cis-2,2-dichloro-2-butene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2910271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Trans-2,2-dichloro-2-butene</a:t>
            </a:r>
            <a:endParaRPr lang="en-US" sz="12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05024"/>
              </p:ext>
            </p:extLst>
          </p:nvPr>
        </p:nvGraphicFramePr>
        <p:xfrm>
          <a:off x="3408363" y="1784350"/>
          <a:ext cx="7461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Struct" r:id="rId5" imgW="746280" imgH="851400" progId="StructureOLEServer.Document">
                  <p:embed/>
                </p:oleObj>
              </mc:Choice>
              <mc:Fallback>
                <p:oleObj name="Struct" r:id="rId5" imgW="746280" imgH="85140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8363" y="1784350"/>
                        <a:ext cx="746125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22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1362075"/>
            <a:ext cx="3086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Optical Isomers</a:t>
            </a:r>
          </a:p>
          <a:p>
            <a:pPr algn="ctr"/>
            <a:r>
              <a:rPr lang="en-US" sz="3600" dirty="0" smtClean="0"/>
              <a:t>(Enantiomers)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22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7693</TotalTime>
  <Words>612</Words>
  <Application>Microsoft Office PowerPoint</Application>
  <PresentationFormat>Custom</PresentationFormat>
  <Paragraphs>185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Office Theme</vt:lpstr>
      <vt:lpstr>Struct</vt:lpstr>
      <vt:lpstr>ChemSketch</vt:lpstr>
      <vt:lpstr>ACD/ChemSketch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51</cp:revision>
  <cp:lastPrinted>2012-03-16T19:10:10Z</cp:lastPrinted>
  <dcterms:created xsi:type="dcterms:W3CDTF">2012-03-06T17:33:30Z</dcterms:created>
  <dcterms:modified xsi:type="dcterms:W3CDTF">2012-03-23T14:30:00Z</dcterms:modified>
</cp:coreProperties>
</file>