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71" r:id="rId3"/>
    <p:sldId id="354" r:id="rId4"/>
    <p:sldId id="359" r:id="rId5"/>
    <p:sldId id="370" r:id="rId6"/>
    <p:sldId id="373" r:id="rId7"/>
    <p:sldId id="369" r:id="rId8"/>
    <p:sldId id="360" r:id="rId9"/>
    <p:sldId id="355" r:id="rId10"/>
    <p:sldId id="357" r:id="rId11"/>
    <p:sldId id="358" r:id="rId12"/>
    <p:sldId id="356" r:id="rId13"/>
    <p:sldId id="353" r:id="rId14"/>
    <p:sldId id="361" r:id="rId15"/>
    <p:sldId id="365" r:id="rId16"/>
    <p:sldId id="367" r:id="rId17"/>
    <p:sldId id="368" r:id="rId18"/>
    <p:sldId id="362" r:id="rId19"/>
    <p:sldId id="363" r:id="rId20"/>
    <p:sldId id="364" r:id="rId21"/>
    <p:sldId id="366" r:id="rId22"/>
    <p:sldId id="37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E735B-9C3A-43D6-B9FE-096E531F123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ACCA3-5C81-4B3C-BA4D-01FAA7BD3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2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CA3-5C81-4B3C-BA4D-01FAA7BD343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34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40626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Concentration Units (math!)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Mass Percent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PPM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Volume Percent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Mass-Volume Percent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Molarity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Molality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Dilutions (M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V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=M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V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Colligative Properties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Freezing Point Depression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Boiling Point Elevation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Vapor Pressure Lowering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Osmotic Pressure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Colligative Properties Calculations</a:t>
            </a:r>
          </a:p>
          <a:p>
            <a:pPr marL="257175" indent="-257175">
              <a:buAutoNum type="arabicPeriod"/>
            </a:pP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</a:t>
            </a:r>
            <a:r>
              <a:rPr lang="en-US" dirty="0" smtClean="0"/>
              <a:t>9d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6032613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Chapter 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427" y="296889"/>
            <a:ext cx="87819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101 Fall </a:t>
            </a:r>
            <a:r>
              <a:rPr lang="en-US" sz="3200" dirty="0" smtClean="0"/>
              <a:t>2021</a:t>
            </a:r>
            <a:endParaRPr lang="en-US" sz="3200" dirty="0" smtClean="0"/>
          </a:p>
          <a:p>
            <a:pPr algn="ctr"/>
            <a:r>
              <a:rPr lang="en-US" sz="2800" dirty="0" smtClean="0"/>
              <a:t>Lecture </a:t>
            </a:r>
            <a:r>
              <a:rPr lang="en-US" sz="2800" dirty="0" smtClean="0"/>
              <a:t>9d </a:t>
            </a:r>
            <a:r>
              <a:rPr lang="en-US" sz="2800" dirty="0" smtClean="0"/>
              <a:t>– Concentration Units and Colligative Properties</a:t>
            </a:r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295275"/>
            <a:ext cx="1293944" cy="46166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Dilutions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60" t="13134" r="12838" b="24443"/>
          <a:stretch/>
        </p:blipFill>
        <p:spPr>
          <a:xfrm>
            <a:off x="4950340" y="526107"/>
            <a:ext cx="4077207" cy="2486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50" y="907791"/>
            <a:ext cx="47720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Take concentrated solution (High M) and add water to create a dilute solution (Low M)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Used to accurately and precisely make solutions that would be hard to measure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Used in Labs to make calibration curves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4 variables (know 3 solve for missing 1)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Similar to P</a:t>
            </a:r>
            <a:r>
              <a:rPr lang="en-US" baseline="-25000" dirty="0" smtClean="0"/>
              <a:t>1</a:t>
            </a:r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=P</a:t>
            </a:r>
            <a:r>
              <a:rPr lang="en-US" baseline="-25000" dirty="0" smtClean="0"/>
              <a:t>2</a:t>
            </a:r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5970074" y="3324880"/>
            <a:ext cx="2037737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M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M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2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19125" y="394335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90" y="2939116"/>
            <a:ext cx="3993060" cy="379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00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549" y="513749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2045" y="1012558"/>
            <a:ext cx="7926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final concentration of a solution that is prepared by taking 1.00 mL of 15.0 M </a:t>
            </a:r>
            <a:r>
              <a:rPr lang="en-US" dirty="0" err="1" smtClean="0"/>
              <a:t>HCl</a:t>
            </a:r>
            <a:r>
              <a:rPr lang="en-US" dirty="0" smtClean="0"/>
              <a:t> and diluting it to a final volume of 200.0 mL?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2051" y="3784734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6547" y="4283543"/>
            <a:ext cx="7926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need to prepare a 1000.0 mL of a 0.01 M solution from a 2.5 M stock solution.  How many mL of the stock solution should you dilute to make the solution?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587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342900"/>
            <a:ext cx="283071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Colligative Properties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5724" y="942975"/>
            <a:ext cx="8966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Properties that depend on the </a:t>
            </a:r>
            <a:r>
              <a:rPr lang="en-US" u="sng" dirty="0" smtClean="0"/>
              <a:t>amount</a:t>
            </a:r>
            <a:r>
              <a:rPr lang="en-US" dirty="0" smtClean="0"/>
              <a:t> (# molecules or moles) of *solute molecules dissolved in the solution, </a:t>
            </a:r>
            <a:r>
              <a:rPr lang="en-US" u="sng" dirty="0" smtClean="0"/>
              <a:t>not</a:t>
            </a:r>
            <a:r>
              <a:rPr lang="en-US" dirty="0" smtClean="0"/>
              <a:t> on their chemical identity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19762" y="2741948"/>
            <a:ext cx="30983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Freezing Point (Depression)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Boiling Point (Elevation)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Vapor Pressure (Lowering)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Osmotic Pressure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4219872"/>
            <a:ext cx="4772026" cy="2386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050" y="2047339"/>
            <a:ext cx="2676525" cy="1714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86575" y="6067425"/>
            <a:ext cx="216565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*Non-volatile solutes</a:t>
            </a:r>
          </a:p>
          <a:p>
            <a:r>
              <a:rPr lang="en-US" dirty="0" smtClean="0"/>
              <a:t>*Unionized solutes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0285" y="2366962"/>
            <a:ext cx="123687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954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50" y="266700"/>
            <a:ext cx="2134367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Vapor Pressure </a:t>
            </a:r>
          </a:p>
          <a:p>
            <a:pPr algn="ctr"/>
            <a:r>
              <a:rPr lang="en-US" sz="2400" dirty="0" smtClean="0"/>
              <a:t>Lowering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00" t="15201" r="3709" b="3297"/>
          <a:stretch/>
        </p:blipFill>
        <p:spPr>
          <a:xfrm>
            <a:off x="1618398" y="1428751"/>
            <a:ext cx="6071382" cy="44291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95550" y="359032"/>
            <a:ext cx="6296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Non-volatile solute = less particles at surface, therefore less particles evaporate therefore the Lower the Vapor 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780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206" y="1479202"/>
            <a:ext cx="6488165" cy="39788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453" y="5569029"/>
            <a:ext cx="2016834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Freezing Point </a:t>
            </a:r>
          </a:p>
          <a:p>
            <a:pPr algn="ctr"/>
            <a:r>
              <a:rPr lang="en-US" sz="2400" dirty="0" smtClean="0"/>
              <a:t>Depression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122" y="251073"/>
            <a:ext cx="1815497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dirty="0"/>
              <a:t>Boiling Point </a:t>
            </a:r>
            <a:endParaRPr lang="en-US" sz="2400" dirty="0" smtClean="0"/>
          </a:p>
          <a:p>
            <a:pPr algn="ctr"/>
            <a:r>
              <a:rPr lang="en-US" sz="2400" dirty="0" smtClean="0"/>
              <a:t>Elevation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36287" y="343405"/>
            <a:ext cx="5643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Boiling Point occurs when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v</a:t>
            </a:r>
            <a:r>
              <a:rPr lang="en-US" dirty="0" smtClean="0"/>
              <a:t> =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atm</a:t>
            </a:r>
            <a:r>
              <a:rPr lang="en-US" dirty="0" smtClean="0"/>
              <a:t> </a:t>
            </a:r>
          </a:p>
          <a:p>
            <a:r>
              <a:rPr lang="en-US" dirty="0" smtClean="0"/>
              <a:t>If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v</a:t>
            </a:r>
            <a:r>
              <a:rPr lang="en-US" dirty="0" smtClean="0"/>
              <a:t> is lowered then it takes more energy to get </a:t>
            </a:r>
            <a:r>
              <a:rPr lang="en-US" dirty="0" err="1"/>
              <a:t>P</a:t>
            </a:r>
            <a:r>
              <a:rPr lang="en-US" baseline="-25000" dirty="0" err="1"/>
              <a:t>v</a:t>
            </a:r>
            <a:r>
              <a:rPr lang="en-US" dirty="0"/>
              <a:t> = </a:t>
            </a:r>
            <a:r>
              <a:rPr lang="en-US" dirty="0" err="1"/>
              <a:t>P</a:t>
            </a:r>
            <a:r>
              <a:rPr lang="en-US" baseline="-25000" dirty="0" err="1"/>
              <a:t>atm</a:t>
            </a:r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2000" y="5569029"/>
            <a:ext cx="5936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Opposite for Freezing</a:t>
            </a:r>
          </a:p>
          <a:p>
            <a:r>
              <a:rPr lang="en-US" dirty="0" smtClean="0"/>
              <a:t>The line does not intersect until below the normal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p</a:t>
            </a:r>
            <a:endParaRPr lang="en-US" baseline="-25000" dirty="0" smtClean="0"/>
          </a:p>
          <a:p>
            <a:r>
              <a:rPr lang="en-US" dirty="0" smtClean="0"/>
              <a:t>Harder for solvent particles to form a lattice (due to impurity)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355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685" y="251073"/>
            <a:ext cx="292951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Calculating </a:t>
            </a:r>
            <a:r>
              <a:rPr lang="en-US" sz="2400" dirty="0" err="1" smtClean="0"/>
              <a:t>B</a:t>
            </a:r>
            <a:r>
              <a:rPr lang="en-US" sz="2400" baseline="-25000" dirty="0" err="1" smtClean="0"/>
              <a:t>p</a:t>
            </a:r>
            <a:r>
              <a:rPr lang="en-US" sz="2400" dirty="0" smtClean="0"/>
              <a:t> and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p</a:t>
            </a:r>
            <a:r>
              <a:rPr lang="en-US" sz="2400" dirty="0" smtClean="0"/>
              <a:t> of Impure Solutions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018" y="527298"/>
            <a:ext cx="4685714" cy="18285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26868" y="66407"/>
            <a:ext cx="131786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Cheat Sheet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56806" y="3320843"/>
            <a:ext cx="3079978" cy="638445"/>
            <a:chOff x="2255311" y="2980716"/>
            <a:chExt cx="3079978" cy="638445"/>
          </a:xfrm>
        </p:grpSpPr>
        <p:sp>
          <p:nvSpPr>
            <p:cNvPr id="5" name="TextBox 4"/>
            <p:cNvSpPr txBox="1"/>
            <p:nvPr/>
          </p:nvSpPr>
          <p:spPr>
            <a:xfrm>
              <a:off x="2255311" y="3124053"/>
              <a:ext cx="17203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 = molality = </a:t>
              </a:r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890983" y="2980716"/>
                  <a:ext cx="1444306" cy="6384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mols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solute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kg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solvent</m:t>
                            </m:r>
                          </m:den>
                        </m:f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0983" y="2980716"/>
                  <a:ext cx="1444306" cy="63844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/>
          <p:cNvSpPr txBox="1"/>
          <p:nvPr/>
        </p:nvSpPr>
        <p:spPr>
          <a:xfrm>
            <a:off x="995928" y="3143525"/>
            <a:ext cx="1712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Δ</a:t>
            </a:r>
            <a:r>
              <a:rPr lang="en-US" sz="3200" dirty="0" err="1" smtClean="0"/>
              <a:t>T</a:t>
            </a:r>
            <a:r>
              <a:rPr lang="en-US" sz="3200" baseline="-25000" dirty="0" err="1" smtClean="0"/>
              <a:t>f</a:t>
            </a:r>
            <a:r>
              <a:rPr lang="en-US" sz="3200" dirty="0" smtClean="0"/>
              <a:t> = </a:t>
            </a:r>
            <a:r>
              <a:rPr lang="en-US" sz="3200" dirty="0" err="1" smtClean="0"/>
              <a:t>mK</a:t>
            </a:r>
            <a:r>
              <a:rPr lang="en-US" sz="3200" baseline="-25000" dirty="0" err="1" smtClean="0"/>
              <a:t>f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995928" y="4425256"/>
            <a:ext cx="1838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Δ</a:t>
            </a:r>
            <a:r>
              <a:rPr lang="en-US" sz="3200" dirty="0" smtClean="0"/>
              <a:t>T</a:t>
            </a:r>
            <a:r>
              <a:rPr lang="en-US" sz="3200" baseline="-25000" dirty="0"/>
              <a:t>b</a:t>
            </a:r>
            <a:r>
              <a:rPr lang="en-US" sz="3200" dirty="0" smtClean="0"/>
              <a:t> = </a:t>
            </a:r>
            <a:r>
              <a:rPr lang="en-US" sz="3200" dirty="0" err="1" smtClean="0"/>
              <a:t>mK</a:t>
            </a:r>
            <a:r>
              <a:rPr lang="en-US" sz="3200" baseline="-25000" dirty="0" err="1"/>
              <a:t>b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820808" y="2787509"/>
            <a:ext cx="3514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ΔT = change in temperature (°C)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22088" y="3886647"/>
            <a:ext cx="38664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90570" y="4317533"/>
            <a:ext cx="4848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K</a:t>
            </a:r>
            <a:r>
              <a:rPr lang="en-US" sz="2000" baseline="-25000" dirty="0" err="1" smtClean="0"/>
              <a:t>f</a:t>
            </a:r>
            <a:r>
              <a:rPr lang="en-US" sz="2000" dirty="0" smtClean="0"/>
              <a:t> = </a:t>
            </a:r>
            <a:r>
              <a:rPr lang="en-US" sz="2000" dirty="0" err="1" smtClean="0"/>
              <a:t>molal</a:t>
            </a:r>
            <a:r>
              <a:rPr lang="en-US" sz="2000" dirty="0" smtClean="0"/>
              <a:t> freezing point depression constant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820808" y="4726231"/>
            <a:ext cx="4575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 = </a:t>
            </a:r>
            <a:r>
              <a:rPr lang="en-US" sz="2000" dirty="0" err="1" smtClean="0"/>
              <a:t>molal</a:t>
            </a:r>
            <a:r>
              <a:rPr lang="en-US" sz="2000" dirty="0" smtClean="0"/>
              <a:t> boiling point elevation constant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277018" y="5210751"/>
                <a:ext cx="2128660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℃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∙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kg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solvent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mol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solute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018" y="5210751"/>
                <a:ext cx="2128660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619875" y="5418019"/>
            <a:ext cx="204139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Depends on solvent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1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679" y="772766"/>
            <a:ext cx="1039708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9075" y="1261062"/>
            <a:ext cx="852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freezing point of a radiator that is filled with 25% anti-freeze (ethylene glycol) and 75% water?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661451"/>
            <a:ext cx="1724025" cy="491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45493"/>
          <a:stretch/>
        </p:blipFill>
        <p:spPr>
          <a:xfrm>
            <a:off x="4334168" y="26432"/>
            <a:ext cx="4685714" cy="99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8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693" y="117723"/>
            <a:ext cx="4685714" cy="18285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113" y="257175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9959" y="745965"/>
            <a:ext cx="3667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boiling point of a solution in which 45.0 grams of Acetic Acid (CH</a:t>
            </a:r>
            <a:r>
              <a:rPr lang="en-US" baseline="-25000" dirty="0" smtClean="0"/>
              <a:t>3</a:t>
            </a:r>
            <a:r>
              <a:rPr lang="en-US" dirty="0" smtClean="0"/>
              <a:t>COOH) is dissolved in 100.0 grams of Benzene (C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  <a:r>
              <a:rPr lang="en-US" dirty="0" smtClean="0"/>
              <a:t>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01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933" y="327273"/>
            <a:ext cx="278787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Osmotic Pressure (</a:t>
            </a:r>
            <a:r>
              <a:rPr lang="el-GR" sz="2400" dirty="0" smtClean="0"/>
              <a:t>π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72" y="1403630"/>
            <a:ext cx="5390476" cy="3580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5733" y="48815"/>
            <a:ext cx="2404442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Allows small molecules (H</a:t>
            </a:r>
            <a:r>
              <a:rPr lang="en-US" baseline="-25000" dirty="0" smtClean="0"/>
              <a:t>2</a:t>
            </a:r>
            <a:r>
              <a:rPr lang="en-US" dirty="0" smtClean="0"/>
              <a:t>O) through but stops larger molecules 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4781550" y="510480"/>
            <a:ext cx="1834183" cy="93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96851" y="5169965"/>
            <a:ext cx="529051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Water flows from high concentration of water to low concentration of water to equalize the concentrations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84145" y="1567473"/>
            <a:ext cx="2659855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Osmotic Pressure is pressure required to equalize the water levels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5332047" y="1403630"/>
            <a:ext cx="685800" cy="7358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3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833" y="184398"/>
            <a:ext cx="278787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Osmotic Pressure (</a:t>
            </a:r>
            <a:r>
              <a:rPr lang="el-GR" sz="2400" dirty="0" smtClean="0"/>
              <a:t>π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85" y="848624"/>
            <a:ext cx="7986712" cy="4104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3721" t="2540" r="32607" b="55291"/>
          <a:stretch/>
        </p:blipFill>
        <p:spPr>
          <a:xfrm>
            <a:off x="6638925" y="4502346"/>
            <a:ext cx="1695449" cy="2205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8914" t="11915" b="54881"/>
          <a:stretch/>
        </p:blipFill>
        <p:spPr>
          <a:xfrm>
            <a:off x="3943460" y="4805810"/>
            <a:ext cx="1714390" cy="1901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1624" r="67090" b="54450"/>
          <a:stretch/>
        </p:blipFill>
        <p:spPr>
          <a:xfrm>
            <a:off x="1070510" y="4805810"/>
            <a:ext cx="1806040" cy="19335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91225" y="4621144"/>
            <a:ext cx="110447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Crenation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15350" y="4621144"/>
            <a:ext cx="113794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Hemolysis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783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5" y="342900"/>
            <a:ext cx="298421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Review of Conversions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30835" y="1019175"/>
            <a:ext cx="16594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</a:rPr>
              <a:t>Q → A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434" y="1788616"/>
            <a:ext cx="1976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unit   →   1 unit</a:t>
            </a:r>
          </a:p>
          <a:p>
            <a:r>
              <a:rPr lang="en-US" dirty="0" smtClean="0"/>
              <a:t>2 units   →   2 units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33208" y="1000125"/>
            <a:ext cx="3514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Solution = Solute + Solvent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533208" y="1650116"/>
            <a:ext cx="1968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Metric System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33375" y="2957333"/>
            <a:ext cx="3183628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List all the CF you know: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094067" y="2957333"/>
            <a:ext cx="2953629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Conversion “</a:t>
            </a:r>
            <a:r>
              <a:rPr lang="en-US" sz="2400" dirty="0" err="1" smtClean="0"/>
              <a:t>Maps”CF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5422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45" t="15719" r="5089" b="6556"/>
          <a:stretch/>
        </p:blipFill>
        <p:spPr>
          <a:xfrm>
            <a:off x="2257425" y="2266355"/>
            <a:ext cx="5924550" cy="40149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351" y="180975"/>
            <a:ext cx="2476500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Reverse Osmosis Desalinization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177498"/>
            <a:ext cx="20149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Expensive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Energy Intensive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Brine Waste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581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075" y="361950"/>
            <a:ext cx="2720617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PPM + Dilutions + M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09575" y="1504949"/>
            <a:ext cx="4280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Make a 15 ppm solution of </a:t>
            </a:r>
            <a:r>
              <a:rPr lang="en-US" dirty="0" err="1" smtClean="0"/>
              <a:t>NaOH</a:t>
            </a:r>
            <a:r>
              <a:rPr lang="en-US" dirty="0" smtClean="0"/>
              <a:t> solution.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3375" y="979616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9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15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285750"/>
            <a:ext cx="300672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Units of Concentration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051581" y="101084"/>
            <a:ext cx="185506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Review of Ch. 2, </a:t>
            </a:r>
            <a:r>
              <a:rPr lang="en-US" dirty="0" smtClean="0"/>
              <a:t>6</a:t>
            </a:r>
            <a:endParaRPr lang="en-US" dirty="0" smtClean="0"/>
          </a:p>
          <a:p>
            <a:pPr algn="ctr"/>
            <a:r>
              <a:rPr lang="en-US" dirty="0" smtClean="0"/>
              <a:t>Conversions!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0414" y="1999920"/>
            <a:ext cx="231133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Mass Percent (% m/m)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9696" y="2533320"/>
            <a:ext cx="3152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Generally used by non-chemists or people that don’t care how many moles they have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46739" y="1999920"/>
            <a:ext cx="234057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Parts per million (ppm)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40639" y="2525343"/>
            <a:ext cx="3152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Generally used for </a:t>
            </a:r>
            <a:r>
              <a:rPr lang="en-US" u="sng" dirty="0" smtClean="0"/>
              <a:t>really</a:t>
            </a:r>
            <a:r>
              <a:rPr lang="en-US" dirty="0" smtClean="0"/>
              <a:t> </a:t>
            </a:r>
            <a:r>
              <a:rPr lang="en-US" u="sng" dirty="0" err="1" smtClean="0"/>
              <a:t>really</a:t>
            </a:r>
            <a:r>
              <a:rPr lang="en-US" dirty="0" smtClean="0"/>
              <a:t> small quantitates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96837" y="6378059"/>
            <a:ext cx="255832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Not on CS, use Table 14.4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4246" y="3620718"/>
                <a:ext cx="2228752" cy="766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solute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solution</m:t>
                          </m:r>
                        </m:den>
                      </m:f>
                      <m:r>
                        <a:rPr lang="en-US" sz="24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46" y="3620718"/>
                <a:ext cx="2228752" cy="7661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227225" y="3603947"/>
                <a:ext cx="3033458" cy="766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solute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solution</m:t>
                          </m:r>
                        </m:den>
                      </m:f>
                      <m:r>
                        <a:rPr lang="en-US" sz="24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1,000,000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225" y="3603947"/>
                <a:ext cx="3033458" cy="7661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218939" y="5008889"/>
            <a:ext cx="312733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 solution = g solute + g solvent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5140" y="902478"/>
            <a:ext cx="361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often picked for “convenience”</a:t>
            </a:r>
            <a:endParaRPr lang="en-US" dirty="0"/>
          </a:p>
        </p:txBody>
      </p:sp>
      <p:cxnSp>
        <p:nvCxnSpPr>
          <p:cNvPr id="9" name="Straight Arrow Connector 8"/>
          <p:cNvCxnSpPr>
            <a:stCxn id="15" idx="1"/>
          </p:cNvCxnSpPr>
          <p:nvPr/>
        </p:nvCxnSpPr>
        <p:spPr>
          <a:xfrm flipH="1" flipV="1">
            <a:off x="1257300" y="4386890"/>
            <a:ext cx="961639" cy="80666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5" idx="3"/>
          </p:cNvCxnSpPr>
          <p:nvPr/>
        </p:nvCxnSpPr>
        <p:spPr>
          <a:xfrm flipV="1">
            <a:off x="5346270" y="4386890"/>
            <a:ext cx="483030" cy="80666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02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424" y="199424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6225" y="638175"/>
            <a:ext cx="80567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a solution made by dissolving 10.00 grams of </a:t>
            </a:r>
            <a:r>
              <a:rPr lang="en-US" dirty="0" err="1" smtClean="0"/>
              <a:t>NaOH</a:t>
            </a:r>
            <a:r>
              <a:rPr lang="en-US" dirty="0" smtClean="0"/>
              <a:t> in 50.0 g of H</a:t>
            </a:r>
            <a:r>
              <a:rPr lang="en-US" baseline="-25000" dirty="0" smtClean="0"/>
              <a:t>2</a:t>
            </a:r>
            <a:r>
              <a:rPr lang="en-US" dirty="0" smtClean="0"/>
              <a:t>O calculate:</a:t>
            </a:r>
          </a:p>
          <a:p>
            <a:endParaRPr lang="en-US" dirty="0"/>
          </a:p>
          <a:p>
            <a:pPr marL="342900" indent="-342900">
              <a:buAutoNum type="alphaLcParenBoth"/>
            </a:pPr>
            <a:r>
              <a:rPr lang="en-US" dirty="0" smtClean="0"/>
              <a:t>Mass %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Convert Mass % to Molarity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Convert Molarity to Mass %</a:t>
            </a:r>
          </a:p>
        </p:txBody>
      </p:sp>
    </p:spTree>
    <p:extLst>
      <p:ext uri="{BB962C8B-B14F-4D97-AF65-F5344CB8AC3E}">
        <p14:creationId xmlns:p14="http://schemas.microsoft.com/office/powerpoint/2010/main" val="310939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649" y="475649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2900" y="950648"/>
            <a:ext cx="56475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lab you have a 12.5% m/m </a:t>
            </a:r>
            <a:r>
              <a:rPr lang="en-US" dirty="0" err="1" smtClean="0"/>
              <a:t>NaOH</a:t>
            </a:r>
            <a:r>
              <a:rPr lang="en-US" dirty="0" smtClean="0"/>
              <a:t> solution</a:t>
            </a:r>
          </a:p>
          <a:p>
            <a:endParaRPr lang="en-US" dirty="0" smtClean="0"/>
          </a:p>
          <a:p>
            <a:r>
              <a:rPr lang="en-US" dirty="0" smtClean="0"/>
              <a:t>(a) How many grams of </a:t>
            </a:r>
            <a:r>
              <a:rPr lang="en-US" dirty="0" err="1" smtClean="0"/>
              <a:t>NaOH</a:t>
            </a:r>
            <a:r>
              <a:rPr lang="en-US" dirty="0" smtClean="0"/>
              <a:t> are in 150 g of the solution?</a:t>
            </a:r>
            <a:endParaRPr lang="en-US" dirty="0"/>
          </a:p>
          <a:p>
            <a:r>
              <a:rPr lang="en-US" dirty="0" smtClean="0"/>
              <a:t>(b) What is the Molarity of the solution?</a:t>
            </a:r>
          </a:p>
        </p:txBody>
      </p:sp>
    </p:spTree>
    <p:extLst>
      <p:ext uri="{BB962C8B-B14F-4D97-AF65-F5344CB8AC3E}">
        <p14:creationId xmlns:p14="http://schemas.microsoft.com/office/powerpoint/2010/main" val="97763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424" y="199424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1950" y="800100"/>
            <a:ext cx="55306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“Best” solution we can make in lab of </a:t>
            </a:r>
            <a:r>
              <a:rPr lang="en-US" dirty="0" err="1" smtClean="0"/>
              <a:t>NaOH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pPr marL="342900" indent="-342900">
              <a:buAutoNum type="alphaLcParenBoth"/>
            </a:pPr>
            <a:r>
              <a:rPr lang="en-US" dirty="0" smtClean="0"/>
              <a:t>Calculate the %m/m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Calculate the M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Calculate the ppm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89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67986"/>
            <a:ext cx="309950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Mass/volume Percent (% m/v)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773406"/>
            <a:ext cx="3152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Generally used by non-chemists or people that don’t care how many moles they have </a:t>
            </a:r>
            <a:r>
              <a:rPr lang="en-US" u="sng" dirty="0" smtClean="0"/>
              <a:t>and</a:t>
            </a:r>
            <a:r>
              <a:rPr lang="en-US" dirty="0" smtClean="0"/>
              <a:t> its easier to measure volume than mass of one component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74886" y="1267986"/>
            <a:ext cx="293920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Mass/volume Percent (% v/v)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74886" y="1775549"/>
            <a:ext cx="31833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Generally used by non-chemists or people that don’t care how many moles they have </a:t>
            </a:r>
            <a:r>
              <a:rPr lang="en-US" u="sng" dirty="0"/>
              <a:t>and</a:t>
            </a:r>
            <a:r>
              <a:rPr lang="en-US" dirty="0"/>
              <a:t> its easier to measure volume than mass of </a:t>
            </a:r>
            <a:r>
              <a:rPr lang="en-US" dirty="0" smtClean="0"/>
              <a:t>the components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6642" y="295275"/>
            <a:ext cx="300672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Units of Concentration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8650" y="3763923"/>
                <a:ext cx="2480423" cy="701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solute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mL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solution</m:t>
                          </m:r>
                        </m:den>
                      </m:f>
                      <m:r>
                        <a:rPr lang="en-US" sz="24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763923"/>
                <a:ext cx="2480423" cy="7014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04275" y="3763923"/>
                <a:ext cx="2480423" cy="701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mL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solute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mL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solution</m:t>
                          </m:r>
                        </m:den>
                      </m:f>
                      <m:r>
                        <a:rPr lang="en-US" sz="24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275" y="3763923"/>
                <a:ext cx="2480423" cy="7014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726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285750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962025"/>
            <a:ext cx="54273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lab you dissolve 20.0 g of </a:t>
            </a:r>
            <a:r>
              <a:rPr lang="en-US" dirty="0" err="1" smtClean="0"/>
              <a:t>NaOH</a:t>
            </a:r>
            <a:r>
              <a:rPr lang="en-US" dirty="0" smtClean="0"/>
              <a:t> in 100.0 mL of Water.</a:t>
            </a:r>
          </a:p>
          <a:p>
            <a:endParaRPr lang="en-US" dirty="0"/>
          </a:p>
          <a:p>
            <a:r>
              <a:rPr lang="en-US" dirty="0" smtClean="0"/>
              <a:t>(a) </a:t>
            </a:r>
            <a:r>
              <a:rPr lang="en-US" dirty="0"/>
              <a:t>Calculate the % </a:t>
            </a:r>
            <a:r>
              <a:rPr lang="en-US" dirty="0" smtClean="0"/>
              <a:t>m/v</a:t>
            </a:r>
          </a:p>
          <a:p>
            <a:r>
              <a:rPr lang="en-US" dirty="0" smtClean="0"/>
              <a:t>(b) Calculate the M of the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489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5" y="1247775"/>
            <a:ext cx="1372492" cy="369332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Molarity (M)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6642" y="1800225"/>
            <a:ext cx="28947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Used by </a:t>
            </a:r>
            <a:r>
              <a:rPr lang="en-US" u="sng" dirty="0" smtClean="0"/>
              <a:t>chemists</a:t>
            </a:r>
            <a:r>
              <a:rPr lang="en-US" dirty="0" smtClean="0"/>
              <a:t> because we care about how many </a:t>
            </a:r>
            <a:r>
              <a:rPr lang="en-US" dirty="0" err="1" smtClean="0"/>
              <a:t>mols</a:t>
            </a:r>
            <a:r>
              <a:rPr lang="en-US" dirty="0" smtClean="0"/>
              <a:t> we have in a reaction!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u="sng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Can measure </a:t>
            </a:r>
            <a:r>
              <a:rPr lang="en-US" dirty="0" smtClean="0"/>
              <a:t>volume </a:t>
            </a:r>
            <a:r>
              <a:rPr lang="en-US" dirty="0"/>
              <a:t>easier</a:t>
            </a:r>
          </a:p>
          <a:p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886450" y="1247775"/>
            <a:ext cx="133241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Molality (m)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39667" y="1800225"/>
            <a:ext cx="28947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Used by </a:t>
            </a:r>
            <a:r>
              <a:rPr lang="en-US" u="sng" dirty="0" smtClean="0"/>
              <a:t>chemists</a:t>
            </a:r>
            <a:r>
              <a:rPr lang="en-US" dirty="0" smtClean="0"/>
              <a:t> because we care about how many </a:t>
            </a:r>
            <a:r>
              <a:rPr lang="en-US" dirty="0" err="1" smtClean="0"/>
              <a:t>mols</a:t>
            </a:r>
            <a:r>
              <a:rPr lang="en-US" dirty="0" smtClean="0"/>
              <a:t> we have in a reaction!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u="sng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Can measure mass easier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6642" y="295275"/>
            <a:ext cx="300672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Units of Concentration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8744" y="3940962"/>
                <a:ext cx="1444306" cy="701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mol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solute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solution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44" y="3940962"/>
                <a:ext cx="1444306" cy="7014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86450" y="3876200"/>
                <a:ext cx="1444306" cy="766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mol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solute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Kg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solvent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450" y="3876200"/>
                <a:ext cx="1444306" cy="7661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80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1614</TotalTime>
  <Words>893</Words>
  <Application>Microsoft Office PowerPoint</Application>
  <PresentationFormat>On-screen Show (4:3)</PresentationFormat>
  <Paragraphs>144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136</cp:revision>
  <dcterms:created xsi:type="dcterms:W3CDTF">2020-03-25T15:59:49Z</dcterms:created>
  <dcterms:modified xsi:type="dcterms:W3CDTF">2021-10-30T23:22:38Z</dcterms:modified>
</cp:coreProperties>
</file>