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53" r:id="rId3"/>
    <p:sldId id="355" r:id="rId4"/>
    <p:sldId id="356" r:id="rId5"/>
    <p:sldId id="373" r:id="rId6"/>
    <p:sldId id="378" r:id="rId7"/>
    <p:sldId id="376" r:id="rId8"/>
    <p:sldId id="377" r:id="rId9"/>
    <p:sldId id="359" r:id="rId10"/>
    <p:sldId id="361" r:id="rId11"/>
    <p:sldId id="381" r:id="rId12"/>
    <p:sldId id="363" r:id="rId13"/>
    <p:sldId id="369" r:id="rId14"/>
    <p:sldId id="365" r:id="rId15"/>
    <p:sldId id="366" r:id="rId16"/>
    <p:sldId id="364" r:id="rId17"/>
    <p:sldId id="367" r:id="rId18"/>
    <p:sldId id="368" r:id="rId19"/>
    <p:sldId id="370" r:id="rId20"/>
    <p:sldId id="374" r:id="rId21"/>
    <p:sldId id="362" r:id="rId22"/>
    <p:sldId id="360" r:id="rId23"/>
    <p:sldId id="358" r:id="rId24"/>
    <p:sldId id="379" r:id="rId25"/>
    <p:sldId id="380" r:id="rId26"/>
    <p:sldId id="354" r:id="rId27"/>
    <p:sldId id="3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430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Vocabulary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Solute, Solvent, Solution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Miscible, Immiscible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Soluble/Insoluble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Unsaturated, Saturated, Supersaturated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Solubility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Process, role of IMF’s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Effect of Temperature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Effect of Pressure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Ratio/Proportions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Dissolving Process/Rate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Particle size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Temperature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Concentration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Agitation/Stirring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9 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787" y="206597"/>
            <a:ext cx="6320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9c </a:t>
            </a:r>
            <a:r>
              <a:rPr lang="en-US" sz="3200" dirty="0" smtClean="0"/>
              <a:t>– Properties of Solutions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5" y="304800"/>
            <a:ext cx="15732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</a:t>
            </a:r>
          </a:p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0811" y="1617107"/>
            <a:ext cx="16880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Unsaturated (U)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485" y="2144583"/>
            <a:ext cx="189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&lt;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9498" y="1605439"/>
            <a:ext cx="139307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Saturated 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4986" y="2115919"/>
            <a:ext cx="238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=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 + tiny amount solid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3233" y="1605439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5215" y="2126902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7994" r="70677" b="6452"/>
          <a:stretch/>
        </p:blipFill>
        <p:spPr>
          <a:xfrm>
            <a:off x="336485" y="2949058"/>
            <a:ext cx="1594788" cy="3489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3168" t="8837" b="7333"/>
          <a:stretch/>
        </p:blipFill>
        <p:spPr>
          <a:xfrm>
            <a:off x="7123224" y="3202363"/>
            <a:ext cx="2003201" cy="3419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9542" t="10472" r="38934" b="6866"/>
          <a:stretch/>
        </p:blipFill>
        <p:spPr>
          <a:xfrm>
            <a:off x="3298071" y="3316248"/>
            <a:ext cx="1714501" cy="3371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39141" r="70677" b="7196"/>
          <a:stretch/>
        </p:blipFill>
        <p:spPr>
          <a:xfrm>
            <a:off x="6191400" y="4432929"/>
            <a:ext cx="1594788" cy="21889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54660" y="5342718"/>
            <a:ext cx="3866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0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36" y="1302918"/>
            <a:ext cx="5657999" cy="410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08" y="662464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790" y="1183927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168" t="8837" b="7333"/>
          <a:stretch/>
        </p:blipFill>
        <p:spPr>
          <a:xfrm>
            <a:off x="1055799" y="2259388"/>
            <a:ext cx="2003201" cy="34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9141" r="70677" b="7196"/>
          <a:stretch/>
        </p:blipFill>
        <p:spPr>
          <a:xfrm>
            <a:off x="123975" y="3489954"/>
            <a:ext cx="1594788" cy="2188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7235" y="4399743"/>
            <a:ext cx="3866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55" t="61944" r="9583" b="6250"/>
          <a:stretch/>
        </p:blipFill>
        <p:spPr>
          <a:xfrm>
            <a:off x="2830630" y="3223594"/>
            <a:ext cx="5334000" cy="151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37" t="25052" r="9687" b="41614"/>
          <a:stretch/>
        </p:blipFill>
        <p:spPr>
          <a:xfrm>
            <a:off x="2600071" y="1282869"/>
            <a:ext cx="5962650" cy="176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563" y="14421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563" y="67294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 of </a:t>
            </a:r>
            <a:r>
              <a:rPr lang="en-US" dirty="0" err="1" smtClean="0"/>
              <a:t>NaCl</a:t>
            </a:r>
            <a:r>
              <a:rPr lang="en-US" dirty="0" smtClean="0"/>
              <a:t> in H</a:t>
            </a:r>
            <a:r>
              <a:rPr lang="en-US" baseline="-25000" dirty="0" smtClean="0"/>
              <a:t>2</a:t>
            </a:r>
            <a:r>
              <a:rPr lang="en-US" dirty="0" smtClean="0"/>
              <a:t>O at 20.0 °C is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5424" y="552034"/>
            <a:ext cx="1244251" cy="611148"/>
            <a:chOff x="4927949" y="1085850"/>
            <a:chExt cx="1244251" cy="611148"/>
          </a:xfrm>
        </p:grpSpPr>
        <p:sp>
          <p:nvSpPr>
            <p:cNvPr id="6" name="Rectangle 5"/>
            <p:cNvSpPr/>
            <p:nvPr/>
          </p:nvSpPr>
          <p:spPr>
            <a:xfrm>
              <a:off x="4927949" y="1085850"/>
              <a:ext cx="1244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36.0 </a:t>
              </a:r>
              <a:r>
                <a:rPr lang="en-US" dirty="0"/>
                <a:t>g </a:t>
              </a:r>
              <a:r>
                <a:rPr lang="en-US" dirty="0" err="1"/>
                <a:t>NaCl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0391" y="1327666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100. </a:t>
              </a:r>
              <a:r>
                <a:rPr lang="en-US" dirty="0"/>
                <a:t>g </a:t>
              </a:r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29200" y="1403866"/>
              <a:ext cx="10572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10475" y="200025"/>
            <a:ext cx="1317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0271" y="1607661"/>
            <a:ext cx="16880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Unsaturated (U)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945" y="2135137"/>
            <a:ext cx="189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&lt;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603" y="3212671"/>
            <a:ext cx="139307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Saturated (S)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945" y="3718421"/>
            <a:ext cx="265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=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 + tiny amount solid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5563" y="5323431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8889" y="5844894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8476" t="25052" r="30441" b="41614"/>
          <a:stretch/>
        </p:blipFill>
        <p:spPr>
          <a:xfrm>
            <a:off x="3562349" y="4911220"/>
            <a:ext cx="3609975" cy="1766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355" t="61944" r="80912" b="6250"/>
          <a:stretch/>
        </p:blipFill>
        <p:spPr>
          <a:xfrm>
            <a:off x="2754429" y="5164319"/>
            <a:ext cx="807920" cy="15136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72324" y="5261232"/>
            <a:ext cx="188241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SS – will </a:t>
            </a:r>
            <a:r>
              <a:rPr lang="en-US" dirty="0" err="1" smtClean="0"/>
              <a:t>ppt</a:t>
            </a:r>
            <a:r>
              <a:rPr lang="en-US" dirty="0" smtClean="0"/>
              <a:t> or grow crystals if disturbed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6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" t="32221" r="55104" b="29861"/>
          <a:stretch/>
        </p:blipFill>
        <p:spPr>
          <a:xfrm>
            <a:off x="73495" y="2866739"/>
            <a:ext cx="3876675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95" y="2023677"/>
            <a:ext cx="396659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Unsaturated (U)</a:t>
            </a:r>
          </a:p>
          <a:p>
            <a:pPr algn="ctr"/>
            <a:r>
              <a:rPr lang="en-US" dirty="0" smtClean="0"/>
              <a:t>Rate of Dissolving &lt; Rate of Precipitating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083" t="32221" r="29474" b="28377"/>
          <a:stretch/>
        </p:blipFill>
        <p:spPr>
          <a:xfrm>
            <a:off x="5874220" y="2815855"/>
            <a:ext cx="2143626" cy="2702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5147" y="2023677"/>
            <a:ext cx="396659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Saturated (S)</a:t>
            </a:r>
          </a:p>
          <a:p>
            <a:pPr algn="ctr"/>
            <a:r>
              <a:rPr lang="en-US" dirty="0" smtClean="0"/>
              <a:t>Rate of Dissolving = Rate of Precipitating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075" y="285750"/>
            <a:ext cx="16132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Equilibrium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31290" y="5669738"/>
            <a:ext cx="276582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Equilibrium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99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5146"/>
            <a:ext cx="3009524" cy="25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7175"/>
            <a:ext cx="169174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Cheat Sheet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003956"/>
            <a:ext cx="5591175" cy="4663179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929995" y="2895600"/>
            <a:ext cx="1317779" cy="571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0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88" y="674210"/>
            <a:ext cx="6818012" cy="56863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2484" y="5006171"/>
            <a:ext cx="1896677" cy="1173807"/>
            <a:chOff x="174206" y="979011"/>
            <a:chExt cx="1896677" cy="1173807"/>
          </a:xfrm>
        </p:grpSpPr>
        <p:sp>
          <p:nvSpPr>
            <p:cNvPr id="3" name="TextBox 2"/>
            <p:cNvSpPr txBox="1"/>
            <p:nvPr/>
          </p:nvSpPr>
          <p:spPr>
            <a:xfrm>
              <a:off x="278532" y="979011"/>
              <a:ext cx="1688026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Unsaturated (U)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4206" y="1506487"/>
              <a:ext cx="1896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&lt;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BELOW LINE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6810" y="2941364"/>
            <a:ext cx="2025835" cy="1429080"/>
            <a:chOff x="174206" y="2584021"/>
            <a:chExt cx="2025835" cy="1429080"/>
          </a:xfrm>
        </p:grpSpPr>
        <p:sp>
          <p:nvSpPr>
            <p:cNvPr id="5" name="TextBox 4"/>
            <p:cNvSpPr txBox="1"/>
            <p:nvPr/>
          </p:nvSpPr>
          <p:spPr>
            <a:xfrm>
              <a:off x="418864" y="2584021"/>
              <a:ext cx="139307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Saturated (S)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4206" y="3089771"/>
              <a:ext cx="20258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=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Equilibrium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ON LINE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1792" y="1091362"/>
            <a:ext cx="2435410" cy="1167794"/>
            <a:chOff x="57150" y="4694781"/>
            <a:chExt cx="2435410" cy="1167794"/>
          </a:xfrm>
        </p:grpSpPr>
        <p:sp>
          <p:nvSpPr>
            <p:cNvPr id="7" name="TextBox 6"/>
            <p:cNvSpPr txBox="1"/>
            <p:nvPr/>
          </p:nvSpPr>
          <p:spPr>
            <a:xfrm>
              <a:off x="163824" y="4694781"/>
              <a:ext cx="202388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Supersaturated (SS)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" y="5216244"/>
              <a:ext cx="243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&gt;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ABOVE LINE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18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71450"/>
            <a:ext cx="30899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Problems</a:t>
            </a:r>
          </a:p>
          <a:p>
            <a:pPr algn="ctr"/>
            <a:r>
              <a:rPr lang="en-US" sz="2400" dirty="0" smtClean="0"/>
              <a:t>Ratio’s and Proportions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28" y="171450"/>
            <a:ext cx="4479321" cy="373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" y="137160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741964"/>
            <a:ext cx="386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solubility of KClO</a:t>
            </a:r>
            <a:r>
              <a:rPr lang="en-US" baseline="-25000" dirty="0" smtClean="0"/>
              <a:t>3</a:t>
            </a:r>
            <a:r>
              <a:rPr lang="en-US" dirty="0" smtClean="0"/>
              <a:t> at 40 °C?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25" y="31016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25" y="3630137"/>
            <a:ext cx="471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25.0 grams of KClO</a:t>
            </a:r>
            <a:r>
              <a:rPr lang="en-US" baseline="-25000" dirty="0" smtClean="0"/>
              <a:t>3</a:t>
            </a:r>
            <a:r>
              <a:rPr lang="en-US" dirty="0" smtClean="0"/>
              <a:t> dissolved in 100 g of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r>
              <a:rPr lang="en-US" dirty="0" smtClean="0"/>
              <a:t>U/S/SS at 70</a:t>
            </a:r>
            <a:r>
              <a:rPr lang="en-US" dirty="0"/>
              <a:t>°C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440" y="4989812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9440" y="5569983"/>
            <a:ext cx="834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what temperature(s) would a solution of 10.0 grams of </a:t>
            </a:r>
            <a:r>
              <a:rPr lang="en-US" dirty="0"/>
              <a:t>KClO</a:t>
            </a:r>
            <a:r>
              <a:rPr lang="en-US" baseline="-25000" dirty="0"/>
              <a:t>3</a:t>
            </a:r>
            <a:r>
              <a:rPr lang="en-US" dirty="0"/>
              <a:t> dissolved in 100 g of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be unsaturated?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4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71450"/>
            <a:ext cx="30899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Problems</a:t>
            </a:r>
          </a:p>
          <a:p>
            <a:pPr algn="ctr"/>
            <a:r>
              <a:rPr lang="en-US" sz="2400" dirty="0" smtClean="0"/>
              <a:t>Ratio’s and Proportions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28" y="171450"/>
            <a:ext cx="4479321" cy="373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39" y="1335597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53413"/>
            <a:ext cx="422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7.50 grams of KClO</a:t>
            </a:r>
            <a:r>
              <a:rPr lang="en-US" baseline="-25000" dirty="0" smtClean="0"/>
              <a:t>3</a:t>
            </a:r>
            <a:r>
              <a:rPr lang="en-US" dirty="0" smtClean="0"/>
              <a:t> dissolved in 35 g of water U/S/SS at 70 °</a:t>
            </a:r>
            <a:r>
              <a:rPr lang="en-US" dirty="0"/>
              <a:t>C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439" y="427932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25" y="4768264"/>
            <a:ext cx="59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saturated solution of KClO</a:t>
            </a:r>
            <a:r>
              <a:rPr lang="en-US" baseline="-25000" dirty="0" smtClean="0"/>
              <a:t>3 </a:t>
            </a:r>
            <a:r>
              <a:rPr lang="en-US" dirty="0" smtClean="0"/>
              <a:t>at 90 °</a:t>
            </a:r>
            <a:r>
              <a:rPr lang="en-US" dirty="0"/>
              <a:t>C</a:t>
            </a:r>
            <a:r>
              <a:rPr lang="en-US" dirty="0" smtClean="0"/>
              <a:t>  how much KClO</a:t>
            </a:r>
            <a:r>
              <a:rPr lang="en-US" baseline="-25000" dirty="0" smtClean="0"/>
              <a:t>3</a:t>
            </a:r>
            <a:r>
              <a:rPr lang="en-US" dirty="0" smtClean="0"/>
              <a:t> will precipitate out if the solution is cooled to 10 °</a:t>
            </a:r>
            <a:r>
              <a:rPr lang="en-US" dirty="0"/>
              <a:t>C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8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182694"/>
            <a:ext cx="3095625" cy="258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323850"/>
            <a:ext cx="2209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Factors that Affect </a:t>
            </a:r>
            <a:r>
              <a:rPr lang="en-US" sz="2400" u="sng" dirty="0" smtClean="0"/>
              <a:t>Amount</a:t>
            </a:r>
            <a:r>
              <a:rPr lang="en-US" sz="2400" dirty="0" smtClean="0"/>
              <a:t> Dissolved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" y="1836008"/>
            <a:ext cx="2298771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Temperature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Solids generally DP</a:t>
            </a:r>
          </a:p>
          <a:p>
            <a:pPr marL="342900" indent="-342900">
              <a:buAutoNum type="arabicPeriod"/>
            </a:pPr>
            <a:r>
              <a:rPr lang="en-US" dirty="0" smtClean="0"/>
              <a:t>Gases its 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3089704"/>
            <a:ext cx="2338589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Pressure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Solids Independent</a:t>
            </a:r>
          </a:p>
          <a:p>
            <a:pPr marL="342900" indent="-342900">
              <a:buAutoNum type="arabicPeriod"/>
            </a:pPr>
            <a:r>
              <a:rPr lang="en-US" dirty="0" smtClean="0"/>
              <a:t>Gases its DP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3899" y="316589"/>
            <a:ext cx="22098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Factors that Affect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26947" y="1915124"/>
            <a:ext cx="3291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Particle Size (IP)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Temperature (DP)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Concentration (IP)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Agitation/Stirring (DP)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77" y="4319353"/>
            <a:ext cx="2368970" cy="2368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8125" y="2699954"/>
            <a:ext cx="74507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730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76225"/>
            <a:ext cx="17903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4875" y="1019339"/>
            <a:ext cx="1669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Solids in Liquids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050" y="1019339"/>
            <a:ext cx="1675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Gases in Liquids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5900" y="1513701"/>
            <a:ext cx="3717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IP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</a:t>
            </a:r>
            <a:r>
              <a:rPr lang="en-US" dirty="0"/>
              <a:t>energy = more molecules can </a:t>
            </a:r>
            <a:r>
              <a:rPr lang="en-US" u="sng" dirty="0" smtClean="0"/>
              <a:t>evaporate</a:t>
            </a:r>
            <a:r>
              <a:rPr lang="en-US" dirty="0" smtClean="0"/>
              <a:t>, </a:t>
            </a:r>
            <a:r>
              <a:rPr lang="en-US" dirty="0"/>
              <a:t>therefore solubility </a:t>
            </a:r>
            <a:r>
              <a:rPr lang="en-US" u="sng" dirty="0" smtClean="0"/>
              <a:t>decreases</a:t>
            </a:r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922" y="1533183"/>
            <a:ext cx="361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Generally DP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Complicated due to </a:t>
            </a:r>
            <a:r>
              <a:rPr lang="en-US" dirty="0" smtClean="0"/>
              <a:t>IMF’s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energy = more molecules can </a:t>
            </a:r>
            <a:r>
              <a:rPr lang="en-US" u="sng" dirty="0" smtClean="0"/>
              <a:t>dissolve</a:t>
            </a:r>
            <a:r>
              <a:rPr lang="en-US" dirty="0" smtClean="0"/>
              <a:t>, therefore solubility </a:t>
            </a:r>
            <a:r>
              <a:rPr lang="en-US" u="sng" dirty="0" smtClean="0"/>
              <a:t>increases</a:t>
            </a:r>
            <a:endParaRPr lang="en-US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01480" y="3268027"/>
            <a:ext cx="3106071" cy="3087713"/>
            <a:chOff x="5907062" y="3433715"/>
            <a:chExt cx="3106071" cy="3087713"/>
          </a:xfrm>
        </p:grpSpPr>
        <p:sp>
          <p:nvSpPr>
            <p:cNvPr id="13" name="TextBox 12"/>
            <p:cNvSpPr txBox="1"/>
            <p:nvPr/>
          </p:nvSpPr>
          <p:spPr>
            <a:xfrm>
              <a:off x="6244018" y="6152096"/>
              <a:ext cx="212410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Dynamic Equilibrium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5149" t="29043" r="10395" b="4950"/>
            <a:stretch/>
          </p:blipFill>
          <p:spPr>
            <a:xfrm>
              <a:off x="5907062" y="3433715"/>
              <a:ext cx="2280089" cy="253907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98725" y="4086983"/>
              <a:ext cx="111440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 &gt;&gt; IMF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10922" y="5603457"/>
              <a:ext cx="1114408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 &lt;&lt; IMF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3" y="3155023"/>
            <a:ext cx="2505075" cy="33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20" y="314325"/>
            <a:ext cx="44509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Solutions/Homogeneous Mixtures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120" y="1292482"/>
            <a:ext cx="9605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0509" y="1291023"/>
            <a:ext cx="783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or more substances </a:t>
            </a:r>
            <a:r>
              <a:rPr lang="en-US" u="sng" dirty="0" smtClean="0"/>
              <a:t>homogeneously</a:t>
            </a:r>
            <a:r>
              <a:rPr lang="en-US" dirty="0" smtClean="0"/>
              <a:t> mixed or dissolved in another substance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760" y="1830943"/>
            <a:ext cx="7768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0508" y="1830943"/>
            <a:ext cx="444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that is dissolved (least abundant)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424" y="2369404"/>
            <a:ext cx="879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508" y="2385967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Dissolving agent (most abundant)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4089" y="3092716"/>
            <a:ext cx="7768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0302" y="30168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45193" y="3070562"/>
            <a:ext cx="879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3076" y="30520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84" y="3099731"/>
            <a:ext cx="9605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14" y="3513702"/>
            <a:ext cx="4799505" cy="2405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67625" y="640337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76225"/>
            <a:ext cx="126021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3608" y="658087"/>
            <a:ext cx="1669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Solids in Liquids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4815" y="1095716"/>
            <a:ext cx="3717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Gasses </a:t>
            </a:r>
            <a:r>
              <a:rPr lang="en-US" dirty="0" smtClean="0"/>
              <a:t>are very compressible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Increased pressure means more energy required to leave solution (break the IMF’s) therefore more gas in solution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3543" y="1197800"/>
            <a:ext cx="361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Little or no effect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Liquids and Solids are incompressible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Pressure does </a:t>
            </a:r>
            <a:r>
              <a:rPr lang="en-US" u="sng" dirty="0" smtClean="0"/>
              <a:t>not</a:t>
            </a:r>
            <a:r>
              <a:rPr lang="en-US" dirty="0" smtClean="0"/>
              <a:t> effect the equilibrium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4084"/>
          <a:stretch/>
        </p:blipFill>
        <p:spPr>
          <a:xfrm>
            <a:off x="486860" y="4105961"/>
            <a:ext cx="2505075" cy="2532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1810" y="506568"/>
            <a:ext cx="1675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Gases in Liquids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796452" y="4158026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1368088" y="4156671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1952898" y="4151012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6013" y="3469410"/>
            <a:ext cx="200676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↑ P has little effect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r="39222"/>
          <a:stretch/>
        </p:blipFill>
        <p:spPr>
          <a:xfrm>
            <a:off x="5722443" y="4438649"/>
            <a:ext cx="2239871" cy="206377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5400000">
            <a:off x="6094518" y="4043453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6666154" y="4042098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250964" y="4036439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17267" y="3401747"/>
            <a:ext cx="20450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↑ P has large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7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7175"/>
            <a:ext cx="2209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Factors that Affect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706165"/>
            <a:ext cx="2606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Particle Size (IP)</a:t>
            </a:r>
          </a:p>
          <a:p>
            <a:pPr marL="342900" indent="-342900">
              <a:buAutoNum type="arabicPeriod"/>
            </a:pPr>
            <a:r>
              <a:rPr lang="en-US" dirty="0" smtClean="0"/>
              <a:t>Temperature (DP)</a:t>
            </a:r>
          </a:p>
          <a:p>
            <a:pPr marL="342900" indent="-342900">
              <a:buAutoNum type="arabicPeriod"/>
            </a:pPr>
            <a:r>
              <a:rPr lang="en-US" dirty="0" smtClean="0"/>
              <a:t>Concentration (IP)</a:t>
            </a:r>
          </a:p>
          <a:p>
            <a:pPr marL="342900" indent="-342900">
              <a:buAutoNum type="arabicPeriod"/>
            </a:pPr>
            <a:r>
              <a:rPr lang="en-US" dirty="0" smtClean="0"/>
              <a:t>Agitation/Stirring (DP)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60" y="260925"/>
            <a:ext cx="1445240" cy="144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37" y="257175"/>
            <a:ext cx="4129087" cy="3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314" y="1171575"/>
            <a:ext cx="3212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is IP to Particle Size</a:t>
            </a:r>
          </a:p>
          <a:p>
            <a:r>
              <a:rPr lang="en-US" dirty="0" smtClean="0"/>
              <a:t>Rate is DP to Surface Area</a:t>
            </a:r>
          </a:p>
          <a:p>
            <a:r>
              <a:rPr lang="en-US" dirty="0" smtClean="0"/>
              <a:t>Surface Area is IP to Particle Size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013" y="253484"/>
            <a:ext cx="46911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Particle </a:t>
            </a:r>
            <a:r>
              <a:rPr lang="en-US" sz="2400" dirty="0"/>
              <a:t>Size </a:t>
            </a:r>
            <a:r>
              <a:rPr lang="en-US" sz="2400" dirty="0" smtClean="0"/>
              <a:t>(PS) or </a:t>
            </a:r>
            <a:r>
              <a:rPr lang="en-US" sz="2400" dirty="0"/>
              <a:t>Surface </a:t>
            </a:r>
            <a:r>
              <a:rPr lang="en-US" sz="2400" dirty="0" smtClean="0"/>
              <a:t>Area (SA)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013" y="3048774"/>
            <a:ext cx="2899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Solute/Solvent must interact for dissolving to occur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013" y="5201424"/>
            <a:ext cx="29813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Surface Area = More Interactions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75" y="4448175"/>
            <a:ext cx="5619198" cy="2040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531"/>
          <a:stretch/>
        </p:blipFill>
        <p:spPr>
          <a:xfrm>
            <a:off x="3464412" y="2430661"/>
            <a:ext cx="5081686" cy="15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13" y="253484"/>
            <a:ext cx="315763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Temperature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013" y="1276350"/>
            <a:ext cx="355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 molecules have more KE</a:t>
            </a:r>
          </a:p>
          <a:p>
            <a:pPr lvl="1"/>
            <a:r>
              <a:rPr lang="en-US" dirty="0" smtClean="0"/>
              <a:t>Hit solid more often</a:t>
            </a:r>
          </a:p>
          <a:p>
            <a:pPr lvl="1"/>
            <a:r>
              <a:rPr lang="en-US" dirty="0" smtClean="0"/>
              <a:t>Hit solid harder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Easier to break solute-solute IMF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5" y="2886075"/>
            <a:ext cx="6324913" cy="34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14" y="253484"/>
            <a:ext cx="32814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Concentration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8014" y="1257300"/>
            <a:ext cx="4033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is IP to Concentration because particles must be near each other to interact/dissolve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Concentration Gradients slow dissolving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Decreased Solute-Solvent interaction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49" y="253484"/>
            <a:ext cx="4873751" cy="297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1189"/>
          <a:stretch/>
        </p:blipFill>
        <p:spPr>
          <a:xfrm>
            <a:off x="419328" y="3781424"/>
            <a:ext cx="2142897" cy="26047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8426" y="4867275"/>
            <a:ext cx="781050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317798"/>
            <a:ext cx="4476750" cy="2749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013" y="253484"/>
            <a:ext cx="36815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Agitation/Stirring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013" y="1295400"/>
            <a:ext cx="403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Breaks up Concentration Gradients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Solute-Solvent Interaction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# of collisions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150"/>
          <a:stretch/>
        </p:blipFill>
        <p:spPr>
          <a:xfrm>
            <a:off x="3819524" y="3590923"/>
            <a:ext cx="2056812" cy="260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1189"/>
          <a:stretch/>
        </p:blipFill>
        <p:spPr>
          <a:xfrm>
            <a:off x="505053" y="3590924"/>
            <a:ext cx="2142897" cy="2604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622" y="6381750"/>
            <a:ext cx="11881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Stirring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1949" y="6350204"/>
            <a:ext cx="13740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Stirring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10612" flipH="1">
            <a:off x="5200859" y="3044756"/>
            <a:ext cx="101343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3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9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20" y="314325"/>
            <a:ext cx="36235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Different Types of Solutions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7" t="14165" r="2167" b="7188"/>
          <a:stretch/>
        </p:blipFill>
        <p:spPr>
          <a:xfrm>
            <a:off x="259120" y="1016644"/>
            <a:ext cx="5724525" cy="35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314325"/>
            <a:ext cx="1214634" cy="204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8" y="4800600"/>
            <a:ext cx="3826552" cy="199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4887059"/>
            <a:ext cx="4161804" cy="18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20" y="314325"/>
            <a:ext cx="40767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 of Solutions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9120" y="1028700"/>
            <a:ext cx="5430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Mixtures – </a:t>
            </a:r>
            <a:r>
              <a:rPr lang="en-US" u="sng" dirty="0" smtClean="0"/>
              <a:t>Homogeneous</a:t>
            </a:r>
            <a:r>
              <a:rPr lang="en-US" dirty="0" smtClean="0"/>
              <a:t>, variable composition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Solute – generally molecular sized</a:t>
            </a:r>
          </a:p>
          <a:p>
            <a:pPr marL="342900" indent="-342900">
              <a:buAutoNum type="arabicPeriod"/>
            </a:pPr>
            <a:r>
              <a:rPr lang="en-US" dirty="0" smtClean="0"/>
              <a:t>Colored or colorless but usually transparent (liquids)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Solute is uniformly distributed (will not settle out)</a:t>
            </a:r>
          </a:p>
          <a:p>
            <a:pPr marL="342900" indent="-342900">
              <a:buAutoNum type="arabicPeriod"/>
            </a:pPr>
            <a:r>
              <a:rPr lang="en-US" dirty="0" smtClean="0"/>
              <a:t>Physically separable (ex: Evaporation)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0950" y="129659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401" t="50000" r="7199" b="2162"/>
          <a:stretch/>
        </p:blipFill>
        <p:spPr>
          <a:xfrm>
            <a:off x="7425261" y="545157"/>
            <a:ext cx="1733550" cy="1685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4" y="3939797"/>
            <a:ext cx="4292628" cy="167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800" t="50000" r="53399" b="2162"/>
          <a:stretch/>
        </p:blipFill>
        <p:spPr>
          <a:xfrm>
            <a:off x="5610225" y="545157"/>
            <a:ext cx="1800225" cy="1685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25" y="3390900"/>
            <a:ext cx="4508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151" b="9440"/>
          <a:stretch/>
        </p:blipFill>
        <p:spPr>
          <a:xfrm>
            <a:off x="192597" y="2273785"/>
            <a:ext cx="2561299" cy="2717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03" y="2435884"/>
            <a:ext cx="3884949" cy="207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75" y="952500"/>
            <a:ext cx="2433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Like </a:t>
            </a:r>
            <a:r>
              <a:rPr lang="en-US" sz="2400" dirty="0"/>
              <a:t>D</a:t>
            </a:r>
            <a:r>
              <a:rPr lang="en-US" sz="2400" dirty="0" smtClean="0"/>
              <a:t>issolves Like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81625" y="828674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709" y="1590675"/>
            <a:ext cx="318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similar</a:t>
            </a:r>
            <a:r>
              <a:rPr lang="en-US" dirty="0" smtClean="0"/>
              <a:t> IMF will form solutions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2033" y="1514475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r>
              <a:rPr lang="en-US" dirty="0"/>
              <a:t>Phase </a:t>
            </a:r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531" y="163428"/>
            <a:ext cx="37818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 General Rules for Solutions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5421" y="3333750"/>
            <a:ext cx="873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</a:t>
            </a:r>
          </a:p>
          <a:p>
            <a:r>
              <a:rPr lang="en-US" sz="3600" dirty="0" smtClean="0"/>
              <a:t>HB</a:t>
            </a:r>
          </a:p>
          <a:p>
            <a:r>
              <a:rPr lang="en-US" sz="3600" dirty="0" smtClean="0"/>
              <a:t>DD</a:t>
            </a:r>
          </a:p>
          <a:p>
            <a:r>
              <a:rPr lang="en-US" sz="3600" dirty="0" smtClean="0"/>
              <a:t>LDF</a:t>
            </a:r>
            <a:endParaRPr lang="en-US" sz="3600" dirty="0"/>
          </a:p>
        </p:txBody>
      </p:sp>
      <p:sp>
        <p:nvSpPr>
          <p:cNvPr id="16" name="Up-Down Arrow 15"/>
          <p:cNvSpPr/>
          <p:nvPr/>
        </p:nvSpPr>
        <p:spPr>
          <a:xfrm>
            <a:off x="2753896" y="3333750"/>
            <a:ext cx="771525" cy="1657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68959" y="4854921"/>
            <a:ext cx="82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  <a:endParaRPr lang="en-US" sz="2400" dirty="0"/>
          </a:p>
        </p:txBody>
      </p:sp>
      <p:sp>
        <p:nvSpPr>
          <p:cNvPr id="18" name="Up-Down Arrow 17"/>
          <p:cNvSpPr/>
          <p:nvPr/>
        </p:nvSpPr>
        <p:spPr>
          <a:xfrm>
            <a:off x="4601889" y="4541975"/>
            <a:ext cx="771525" cy="11144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3414" y="4842266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Nonpolar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946" y="5930829"/>
            <a:ext cx="61593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Substances are usually soluble  +/- one category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917" y="324624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/>
              <a:t>= polar forms </a:t>
            </a:r>
            <a:r>
              <a:rPr lang="en-US" dirty="0" smtClean="0"/>
              <a:t>DD/HB/ID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7" t="50301" r="54679" b="2197"/>
          <a:stretch/>
        </p:blipFill>
        <p:spPr>
          <a:xfrm>
            <a:off x="716123" y="1439903"/>
            <a:ext cx="3476191" cy="2626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721" y="4079267"/>
            <a:ext cx="236718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/>
              <a:t>NaCl is soluble in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18" r="61105" b="66464"/>
          <a:stretch/>
        </p:blipFill>
        <p:spPr>
          <a:xfrm>
            <a:off x="5268639" y="1724267"/>
            <a:ext cx="2857500" cy="2057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611" y="324624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62" t="49680" r="2506" b="2974"/>
          <a:stretch/>
        </p:blipFill>
        <p:spPr>
          <a:xfrm>
            <a:off x="270611" y="938021"/>
            <a:ext cx="3409677" cy="2626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85" y="3713338"/>
            <a:ext cx="24542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Sugar </a:t>
            </a:r>
            <a:r>
              <a:rPr lang="en-US" dirty="0"/>
              <a:t>is soluble in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5955" y="292934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/>
              <a:t>= polar forms </a:t>
            </a:r>
            <a:r>
              <a:rPr lang="en-US" dirty="0" smtClean="0"/>
              <a:t>DD/HB/ID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11" y="324624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263" t="3730" r="6426" b="53892"/>
          <a:stretch/>
        </p:blipFill>
        <p:spPr>
          <a:xfrm>
            <a:off x="4951554" y="1070485"/>
            <a:ext cx="3049445" cy="26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2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955" y="29293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/>
              <a:t>= polar forms </a:t>
            </a:r>
            <a:r>
              <a:rPr lang="en-US" dirty="0" smtClean="0"/>
              <a:t>DD/HB/ID</a:t>
            </a:r>
          </a:p>
          <a:p>
            <a:r>
              <a:rPr lang="en-US" dirty="0" smtClean="0"/>
              <a:t>Hexane = nonpolar forms LDF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61" y="431433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9750" y="249863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0158" y="935664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Phase Boundary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561" y="3127098"/>
            <a:ext cx="7029423" cy="3722278"/>
            <a:chOff x="740156" y="1738392"/>
            <a:chExt cx="6193872" cy="31716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248" r="61258"/>
            <a:stretch/>
          </p:blipFill>
          <p:spPr>
            <a:xfrm>
              <a:off x="740156" y="1886130"/>
              <a:ext cx="1371600" cy="28761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043" y="1738392"/>
              <a:ext cx="3433985" cy="317166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328455" y="2399455"/>
              <a:ext cx="1447800" cy="819995"/>
              <a:chOff x="2905125" y="5066455"/>
              <a:chExt cx="1447800" cy="819995"/>
            </a:xfrm>
          </p:grpSpPr>
          <p:sp>
            <p:nvSpPr>
              <p:cNvPr id="9" name="Left-Right Arrow 8"/>
              <p:cNvSpPr/>
              <p:nvPr/>
            </p:nvSpPr>
            <p:spPr>
              <a:xfrm>
                <a:off x="2905125" y="5066455"/>
                <a:ext cx="1447800" cy="819995"/>
              </a:xfrm>
              <a:prstGeom prst="left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30683" y="5291786"/>
                <a:ext cx="996683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Oil Layer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03128" y="3608579"/>
              <a:ext cx="1447800" cy="819995"/>
              <a:chOff x="2905125" y="5066455"/>
              <a:chExt cx="1447800" cy="819995"/>
            </a:xfrm>
          </p:grpSpPr>
          <p:sp>
            <p:nvSpPr>
              <p:cNvPr id="13" name="Left-Right Arrow 12"/>
              <p:cNvSpPr/>
              <p:nvPr/>
            </p:nvSpPr>
            <p:spPr>
              <a:xfrm>
                <a:off x="2905125" y="5066455"/>
                <a:ext cx="1447800" cy="819995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30683" y="5291786"/>
                <a:ext cx="1113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Layer</a:t>
                </a:r>
                <a:endParaRPr lang="en-US" dirty="0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42358"/>
          <a:stretch/>
        </p:blipFill>
        <p:spPr>
          <a:xfrm>
            <a:off x="6497216" y="3692609"/>
            <a:ext cx="2646784" cy="29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304800"/>
            <a:ext cx="15732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</a:t>
            </a:r>
          </a:p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476375"/>
            <a:ext cx="8771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5126" y="1476375"/>
            <a:ext cx="20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issolves in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225" y="2001619"/>
            <a:ext cx="10406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Insoluble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0376" y="2001619"/>
            <a:ext cx="295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dissolve in solution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6225" y="4210204"/>
            <a:ext cx="4589968" cy="1431072"/>
            <a:chOff x="4554031" y="1263044"/>
            <a:chExt cx="4589968" cy="1431072"/>
          </a:xfrm>
        </p:grpSpPr>
        <p:sp>
          <p:nvSpPr>
            <p:cNvPr id="7" name="TextBox 6"/>
            <p:cNvSpPr txBox="1"/>
            <p:nvPr/>
          </p:nvSpPr>
          <p:spPr>
            <a:xfrm>
              <a:off x="4555332" y="1401544"/>
              <a:ext cx="965329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Miscible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20661" y="1263044"/>
              <a:ext cx="348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Liquids that mix homogeneously to form a solution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4031" y="2172295"/>
              <a:ext cx="119455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Immiscible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5024" y="2047785"/>
              <a:ext cx="3228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Liquids that do </a:t>
              </a:r>
              <a:r>
                <a:rPr lang="en-US" u="sng" dirty="0" smtClean="0"/>
                <a:t>not</a:t>
              </a:r>
              <a:r>
                <a:rPr lang="en-US" dirty="0" smtClean="0"/>
                <a:t> mix, form a phase boundary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24" y="4533369"/>
            <a:ext cx="2730518" cy="1410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749" y="4250779"/>
            <a:ext cx="1291394" cy="209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679" y="2526863"/>
            <a:ext cx="1744036" cy="1574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596" y="543644"/>
            <a:ext cx="4442898" cy="31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863</Words>
  <Application>Microsoft Office PowerPoint</Application>
  <PresentationFormat>On-screen Show (4:3)</PresentationFormat>
  <Paragraphs>209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139</cp:revision>
  <dcterms:created xsi:type="dcterms:W3CDTF">2020-03-25T15:59:49Z</dcterms:created>
  <dcterms:modified xsi:type="dcterms:W3CDTF">2021-10-30T23:21:47Z</dcterms:modified>
</cp:coreProperties>
</file>