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42" r:id="rId3"/>
    <p:sldId id="347" r:id="rId4"/>
    <p:sldId id="345" r:id="rId5"/>
    <p:sldId id="346" r:id="rId6"/>
    <p:sldId id="350" r:id="rId7"/>
    <p:sldId id="348" r:id="rId8"/>
    <p:sldId id="349" r:id="rId9"/>
    <p:sldId id="351" r:id="rId10"/>
    <p:sldId id="357" r:id="rId11"/>
    <p:sldId id="352" r:id="rId12"/>
    <p:sldId id="353" r:id="rId13"/>
    <p:sldId id="354" r:id="rId14"/>
    <p:sldId id="355" r:id="rId15"/>
    <p:sldId id="356" r:id="rId16"/>
    <p:sldId id="343" r:id="rId17"/>
    <p:sldId id="34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Evaporation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Vapor Pressure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Boiling Point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Heating Curves</a:t>
            </a:r>
          </a:p>
          <a:p>
            <a:pPr marL="257175" indent="-257175">
              <a:buAutoNum type="arabicPeriod"/>
            </a:pPr>
            <a:r>
              <a:rPr lang="en-US" sz="1600" dirty="0"/>
              <a:t>State Changes</a:t>
            </a:r>
            <a:endParaRPr lang="en-US" sz="1600" dirty="0" smtClean="0"/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9 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1340" y="206597"/>
            <a:ext cx="6155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2021</a:t>
            </a:r>
          </a:p>
          <a:p>
            <a:pPr algn="ctr"/>
            <a:r>
              <a:rPr lang="en-US" sz="3200" dirty="0" smtClean="0"/>
              <a:t>Lecture 9 b –  Properties of Liquids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0" y="648172"/>
            <a:ext cx="4830536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335" y="207449"/>
            <a:ext cx="305275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– KE Relationship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" y="3876675"/>
            <a:ext cx="6177700" cy="2781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7953" y="885825"/>
            <a:ext cx="11144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&gt;&gt; IMF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7950" y="1591511"/>
            <a:ext cx="9989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= IMF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7951" y="2407210"/>
            <a:ext cx="11144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 &lt;&lt; IMF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3453" y="5495925"/>
            <a:ext cx="11144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&gt;&gt; IMF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4462" y="5049558"/>
            <a:ext cx="9989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= IMF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001" y="4085149"/>
            <a:ext cx="11144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 &lt;&lt;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5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271603"/>
            <a:ext cx="20654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Vapor Pressure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917" y="179269"/>
            <a:ext cx="559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pressure exerted on a liquid by a vapor at equilibrium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torr</a:t>
            </a:r>
            <a:r>
              <a:rPr lang="en-US" dirty="0" smtClean="0"/>
              <a:t>, mm Hg, 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983"/>
          <a:stretch/>
        </p:blipFill>
        <p:spPr>
          <a:xfrm>
            <a:off x="5957180" y="2093377"/>
            <a:ext cx="1355395" cy="2460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94" y="1576150"/>
            <a:ext cx="25628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3644" y="1298587"/>
            <a:ext cx="267893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</a:p>
          <a:p>
            <a:r>
              <a:rPr lang="en-US" dirty="0" smtClean="0"/>
              <a:t>Condensation gas → liquid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8499" y="4724274"/>
            <a:ext cx="21241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Dynamic Equilibrium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297" y="4725975"/>
            <a:ext cx="17171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Equilibrium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1734" r="36360"/>
          <a:stretch/>
        </p:blipFill>
        <p:spPr>
          <a:xfrm>
            <a:off x="550749" y="2093377"/>
            <a:ext cx="1394234" cy="24607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7513" y="5395993"/>
            <a:ext cx="402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Evaporation = Rate Condensation</a:t>
            </a:r>
          </a:p>
          <a:p>
            <a:r>
              <a:rPr lang="en-US" dirty="0" smtClean="0"/>
              <a:t>Amount of Liquid ≠ Amount of Vapor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023857" y="2504411"/>
            <a:ext cx="2209046" cy="163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749" y="73921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VP or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v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8567" y="309291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36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244443"/>
            <a:ext cx="276582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Dynamic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660" y="5328956"/>
            <a:ext cx="267893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</a:p>
          <a:p>
            <a:r>
              <a:rPr lang="en-US" dirty="0" smtClean="0"/>
              <a:t>Condensation gas → liquid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178" y="1231767"/>
            <a:ext cx="21241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Dynamic Equilibrium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4860" y="2871474"/>
            <a:ext cx="402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Evaporation = Rate Condensation</a:t>
            </a:r>
          </a:p>
          <a:p>
            <a:r>
              <a:rPr lang="en-US" dirty="0" smtClean="0"/>
              <a:t>Amount of Liquid ≠ Amount of Vapor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5149" t="29043" r="10395" b="4950"/>
          <a:stretch/>
        </p:blipFill>
        <p:spPr>
          <a:xfrm>
            <a:off x="181068" y="1851728"/>
            <a:ext cx="2969436" cy="33067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7236" y="1322981"/>
            <a:ext cx="1268296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Dynamic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5532" y="1322982"/>
            <a:ext cx="1613262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Equilibrium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3286" y="1983654"/>
            <a:ext cx="383619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constantly </a:t>
            </a:r>
            <a:r>
              <a:rPr lang="en-US" dirty="0"/>
              <a:t>evaporating and condensing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482" y="1983654"/>
            <a:ext cx="132946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rate is equal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1212" y="6373640"/>
            <a:ext cx="27463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see this again in Ch.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244443"/>
            <a:ext cx="20654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Vapor Pressure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941" y="1339913"/>
            <a:ext cx="170219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of: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068" y="1883120"/>
            <a:ext cx="30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Size/Shape of the </a:t>
            </a:r>
            <a:r>
              <a:rPr lang="en-US" dirty="0" smtClean="0"/>
              <a:t>Container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Amount of Liquid Present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4725" y="1186004"/>
            <a:ext cx="1594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Dependent 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6110" y="1709245"/>
            <a:ext cx="224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to Temperature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IP to IMF’s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170" y="2529451"/>
            <a:ext cx="3094621" cy="13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55" y="208230"/>
            <a:ext cx="42364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Boiling Point and Vapor 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0345" y="1051937"/>
            <a:ext cx="5470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occurs when the vapor pressure of a liquid is equal to the external (atmospheric) pressure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Atmospheric Pressure is IP to </a:t>
            </a:r>
            <a:r>
              <a:rPr lang="en-US" dirty="0" smtClean="0"/>
              <a:t>Elevation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1" y="2386830"/>
            <a:ext cx="4904762" cy="39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9964" y="60225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8284" y="143216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5964" y="178709"/>
            <a:ext cx="141064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vap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atm</a:t>
            </a:r>
            <a:endParaRPr lang="en-US" sz="2400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845" t="15372" r="3726" b="20354"/>
          <a:stretch/>
        </p:blipFill>
        <p:spPr>
          <a:xfrm>
            <a:off x="7257049" y="4333171"/>
            <a:ext cx="1519179" cy="2139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8139" r="65711" b="20627"/>
          <a:stretch/>
        </p:blipFill>
        <p:spPr>
          <a:xfrm>
            <a:off x="7276572" y="669895"/>
            <a:ext cx="1499656" cy="1493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4207" t="17286" r="33294" b="20924"/>
          <a:stretch/>
        </p:blipFill>
        <p:spPr>
          <a:xfrm>
            <a:off x="7253376" y="2328265"/>
            <a:ext cx="1522852" cy="19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5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790" y="243118"/>
            <a:ext cx="4851903" cy="465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22" y="243118"/>
            <a:ext cx="222695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Vapor Pressure</a:t>
            </a:r>
          </a:p>
          <a:p>
            <a:r>
              <a:rPr lang="en-US" dirty="0" smtClean="0"/>
              <a:t>Boiling Point</a:t>
            </a:r>
          </a:p>
          <a:p>
            <a:r>
              <a:rPr lang="en-US" dirty="0" smtClean="0"/>
              <a:t>Intermolecular Forces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3387" y="5934670"/>
            <a:ext cx="9506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Graph on 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317" y="1249379"/>
            <a:ext cx="27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is DP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Vapor Pressure is IP IMF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346" y="4562670"/>
            <a:ext cx="26904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Graphs are Relationships</a:t>
            </a:r>
          </a:p>
          <a:p>
            <a:r>
              <a:rPr lang="en-US" dirty="0" smtClean="0"/>
              <a:t> between Temperature and Vapor Pressure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122" y="5510997"/>
            <a:ext cx="3903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If you know one you can find the other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Math equation (too complex, just use the graph!)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6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498" y="307818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7020" y="1711106"/>
            <a:ext cx="8305732" cy="1306565"/>
            <a:chOff x="491341" y="950614"/>
            <a:chExt cx="8305732" cy="13065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341" y="950614"/>
              <a:ext cx="1817294" cy="8484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0738" y="970523"/>
              <a:ext cx="1936180" cy="862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021" y="1004477"/>
              <a:ext cx="1907789" cy="8285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9895" y="950614"/>
              <a:ext cx="1867178" cy="8813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12520" y="188784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9522" y="188784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8951" y="188784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5315" y="188784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(d)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4592" y="867365"/>
            <a:ext cx="4340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Label all IMF in the following molecules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Order them from Lowest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to 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440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5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337" y="289710"/>
            <a:ext cx="17697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Phase</a:t>
            </a:r>
            <a:r>
              <a:rPr lang="en-US" dirty="0" smtClean="0"/>
              <a:t> 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1672" y="190896"/>
            <a:ext cx="606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Process by which matter changes from one state to another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Physical Changes therefore IMF are important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6990" y="1270185"/>
            <a:ext cx="7604909" cy="3829511"/>
            <a:chOff x="796705" y="2132011"/>
            <a:chExt cx="7604909" cy="38295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68620"/>
            <a:stretch/>
          </p:blipFill>
          <p:spPr>
            <a:xfrm>
              <a:off x="796705" y="3226754"/>
              <a:ext cx="1271938" cy="12743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3814" r="34469"/>
            <a:stretch/>
          </p:blipFill>
          <p:spPr>
            <a:xfrm>
              <a:off x="3960597" y="3226754"/>
              <a:ext cx="1285592" cy="12743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68829"/>
            <a:stretch/>
          </p:blipFill>
          <p:spPr>
            <a:xfrm>
              <a:off x="7138143" y="3226754"/>
              <a:ext cx="1263471" cy="1274356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346872" y="3379571"/>
              <a:ext cx="1520982" cy="53415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431675" y="3329777"/>
              <a:ext cx="1520982" cy="53415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5431675" y="3863932"/>
              <a:ext cx="1520982" cy="5341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2254129" y="3966955"/>
              <a:ext cx="1520982" cy="5341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980" y="2974881"/>
              <a:ext cx="1151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Melting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8425" y="4460457"/>
              <a:ext cx="1232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Freezing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571" y="2884267"/>
              <a:ext cx="1676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Evaporation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1675" y="4514967"/>
              <a:ext cx="1911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Condensation</a:t>
              </a:r>
              <a:endParaRPr lang="en-US" sz="2400" dirty="0"/>
            </a:p>
          </p:txBody>
        </p:sp>
        <p:sp>
          <p:nvSpPr>
            <p:cNvPr id="19" name="Curved Down Arrow 18"/>
            <p:cNvSpPr/>
            <p:nvPr/>
          </p:nvSpPr>
          <p:spPr>
            <a:xfrm>
              <a:off x="1432674" y="2132011"/>
              <a:ext cx="6525322" cy="1057380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5111" y="2195868"/>
              <a:ext cx="1677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Sublimation</a:t>
              </a:r>
              <a:endParaRPr lang="en-US" sz="2400" dirty="0"/>
            </a:p>
          </p:txBody>
        </p:sp>
        <p:sp>
          <p:nvSpPr>
            <p:cNvPr id="21" name="Curved Down Arrow 20"/>
            <p:cNvSpPr/>
            <p:nvPr/>
          </p:nvSpPr>
          <p:spPr>
            <a:xfrm rot="10800000">
              <a:off x="1340732" y="4617990"/>
              <a:ext cx="6525322" cy="831808"/>
            </a:xfrm>
            <a:prstGeom prst="curved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5111" y="5499857"/>
              <a:ext cx="1539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Deposition</a:t>
              </a:r>
              <a:endParaRPr lang="en-US" sz="2400" dirty="0"/>
            </a:p>
          </p:txBody>
        </p:sp>
      </p:grpSp>
      <p:sp>
        <p:nvSpPr>
          <p:cNvPr id="24" name="Left-Right Arrow 23"/>
          <p:cNvSpPr/>
          <p:nvPr/>
        </p:nvSpPr>
        <p:spPr>
          <a:xfrm>
            <a:off x="570261" y="5420884"/>
            <a:ext cx="7790395" cy="957434"/>
          </a:xfrm>
          <a:prstGeom prst="leftRightArrow">
            <a:avLst/>
          </a:prstGeom>
          <a:gradFill>
            <a:gsLst>
              <a:gs pos="5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0261" y="6440235"/>
            <a:ext cx="12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Energy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97829" y="6427278"/>
            <a:ext cx="130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36096" y="571174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89789" y="571174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Exothermic</a:t>
            </a:r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>
            <a:off x="2613014" y="5777396"/>
            <a:ext cx="376775" cy="23917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rot="10800000">
            <a:off x="5971689" y="5786947"/>
            <a:ext cx="376775" cy="23917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57" y="212075"/>
            <a:ext cx="19497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Heating Curve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6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5" y="491832"/>
            <a:ext cx="8474044" cy="6151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043" y="103433"/>
            <a:ext cx="19497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Heating Curve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70772" y="5113330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99217" y="3898941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47160" y="1889156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2293" y="3105688"/>
            <a:ext cx="149912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fus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9093" y="1278078"/>
            <a:ext cx="154420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vap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96321" y="4096252"/>
            <a:ext cx="143020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Solid + Liquid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63298" y="2278186"/>
            <a:ext cx="13211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Liquid +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9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694" y="636097"/>
            <a:ext cx="8856799" cy="5848477"/>
            <a:chOff x="117694" y="597529"/>
            <a:chExt cx="8856799" cy="5848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322" t="926" r="2929" b="2546"/>
            <a:stretch/>
          </p:blipFill>
          <p:spPr>
            <a:xfrm>
              <a:off x="117694" y="597529"/>
              <a:ext cx="8856799" cy="58484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321806" y="778598"/>
              <a:ext cx="3757188" cy="869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7694" y="72428"/>
            <a:ext cx="19497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Heating Curve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93045" y="5350596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50836" y="2821423"/>
            <a:ext cx="149912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fus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74966" y="826281"/>
            <a:ext cx="154420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vap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122" y="4053780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38471" y="2209860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5300" y="4099946"/>
            <a:ext cx="143020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Solid + Liquid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9252" y="1975607"/>
            <a:ext cx="13211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Liquid +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22" y="126748"/>
            <a:ext cx="271452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Heating Curve</a:t>
            </a:r>
          </a:p>
          <a:p>
            <a:pPr algn="ctr"/>
            <a:r>
              <a:rPr lang="en-US" sz="2400" dirty="0" smtClean="0"/>
              <a:t>2 Different Process’s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7817" y="1403287"/>
            <a:ext cx="278345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Heating a Substance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19867" y="1367073"/>
            <a:ext cx="192616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Change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3350" y="2037029"/>
            <a:ext cx="2999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Energy</a:t>
            </a:r>
          </a:p>
          <a:p>
            <a:r>
              <a:rPr lang="en-US" dirty="0" smtClean="0"/>
              <a:t>Molecules move faster (↑ KE)</a:t>
            </a:r>
          </a:p>
          <a:p>
            <a:r>
              <a:rPr lang="en-US" dirty="0" smtClean="0"/>
              <a:t>Temperature Increases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9065" y="1944985"/>
            <a:ext cx="3050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Energy</a:t>
            </a:r>
          </a:p>
          <a:p>
            <a:r>
              <a:rPr lang="en-US" dirty="0" smtClean="0"/>
              <a:t>Molecules move further apart </a:t>
            </a:r>
          </a:p>
          <a:p>
            <a:r>
              <a:rPr lang="en-US" dirty="0" smtClean="0"/>
              <a:t>IMF is weakened </a:t>
            </a:r>
          </a:p>
          <a:p>
            <a:r>
              <a:rPr lang="en-US" dirty="0" smtClean="0"/>
              <a:t>Temperature Stays Same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46035" y="126748"/>
                <a:ext cx="1265411" cy="6301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35" y="126748"/>
                <a:ext cx="1265411" cy="6301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794" y="3547649"/>
            <a:ext cx="4162584" cy="3021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6992" y="3132436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77513" y="3753362"/>
            <a:ext cx="149912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fus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0724" y="3200430"/>
            <a:ext cx="154420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vap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91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22" y="126748"/>
            <a:ext cx="194976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Heating Curve</a:t>
            </a:r>
          </a:p>
          <a:p>
            <a:r>
              <a:rPr lang="en-US" sz="2400" dirty="0" smtClean="0"/>
              <a:t>Mathematics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122" y="1413233"/>
            <a:ext cx="132760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</a:t>
            </a:r>
            <a:r>
              <a:rPr lang="en-US" sz="2400" dirty="0" err="1" smtClean="0"/>
              <a:t>ms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6215" y="3336446"/>
            <a:ext cx="149912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fus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3677" y="4003023"/>
            <a:ext cx="154420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= m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vap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17730" y="1486377"/>
            <a:ext cx="521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energy required to heat a substance (s, l, 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7882" y="3382612"/>
            <a:ext cx="521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energy required to melt/freeze a substance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7882" y="4049189"/>
            <a:ext cx="605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energy required to evaporate/condense a substance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04421" y="126748"/>
            <a:ext cx="13724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Values on CS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562" y="561952"/>
            <a:ext cx="1990476" cy="349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7" y="4562330"/>
            <a:ext cx="5202040" cy="22140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19440" y="6314756"/>
            <a:ext cx="272882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/>
              <a:t>H</a:t>
            </a:r>
            <a:r>
              <a:rPr lang="en-US" sz="2400" baseline="-25000" dirty="0" err="1" smtClean="0"/>
              <a:t>sub</a:t>
            </a:r>
            <a:r>
              <a:rPr lang="en-US" sz="2400" dirty="0" smtClean="0"/>
              <a:t> = </a:t>
            </a:r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fus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</a:t>
            </a:r>
            <a:r>
              <a:rPr lang="en-US" sz="2400" baseline="-25000" dirty="0" smtClean="0"/>
              <a:t> </a:t>
            </a:r>
            <a:r>
              <a:rPr lang="el-GR" sz="2400" dirty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vap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78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09" y="208228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923" y="841972"/>
            <a:ext cx="474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energy does it take to transform 200.0 g of Ice at 0.0°C to Steam at 100°C?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85" y="392894"/>
            <a:ext cx="2985633" cy="21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89" y="362138"/>
            <a:ext cx="167699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Evaporation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8922" y="408304"/>
            <a:ext cx="587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of turning a liquid into a gas (below the boiling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0834" y="6391747"/>
            <a:ext cx="16221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Swamp Coolers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968" y="823803"/>
            <a:ext cx="17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ka Vaporization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871" y="1265887"/>
            <a:ext cx="6011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of Evaporation is DP to Temperature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of Evaporation is IP to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of Evaporation is Independent of the amount of water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9968"/>
          <a:stretch/>
        </p:blipFill>
        <p:spPr>
          <a:xfrm>
            <a:off x="6898740" y="1232071"/>
            <a:ext cx="1560508" cy="2926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8838" y="972752"/>
            <a:ext cx="25628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20426" y="3906090"/>
            <a:ext cx="17171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Equilibrium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14"/>
          <a:stretch/>
        </p:blipFill>
        <p:spPr>
          <a:xfrm>
            <a:off x="386062" y="2933700"/>
            <a:ext cx="3052649" cy="36009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40507" y="2933700"/>
            <a:ext cx="11144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&gt;&gt; IMF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32124" y="5669051"/>
            <a:ext cx="9989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=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3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</TotalTime>
  <Words>586</Words>
  <Application>Microsoft Office PowerPoint</Application>
  <PresentationFormat>On-screen Show (4:3)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118</cp:revision>
  <dcterms:created xsi:type="dcterms:W3CDTF">2020-03-25T15:59:49Z</dcterms:created>
  <dcterms:modified xsi:type="dcterms:W3CDTF">2022-11-11T17:20:40Z</dcterms:modified>
</cp:coreProperties>
</file>