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19" r:id="rId3"/>
    <p:sldId id="342" r:id="rId4"/>
    <p:sldId id="343" r:id="rId5"/>
    <p:sldId id="349" r:id="rId6"/>
    <p:sldId id="345" r:id="rId7"/>
    <p:sldId id="346" r:id="rId8"/>
    <p:sldId id="355" r:id="rId9"/>
    <p:sldId id="350" r:id="rId10"/>
    <p:sldId id="348" r:id="rId11"/>
    <p:sldId id="354" r:id="rId12"/>
    <p:sldId id="347" r:id="rId13"/>
    <p:sldId id="357" r:id="rId14"/>
    <p:sldId id="356" r:id="rId15"/>
    <p:sldId id="358" r:id="rId16"/>
    <p:sldId id="359" r:id="rId17"/>
    <p:sldId id="360" r:id="rId18"/>
    <p:sldId id="344" r:id="rId19"/>
    <p:sldId id="352" r:id="rId20"/>
    <p:sldId id="35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CA3-5C81-4B3C-BA4D-01FAA7BD34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5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43088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General properties of liquids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Chemical Bond vs Intermolecular Forces (IMF)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Intermolecular Forces – </a:t>
            </a:r>
            <a:r>
              <a:rPr lang="en-US" sz="1600" dirty="0" err="1" smtClean="0"/>
              <a:t>Dfn</a:t>
            </a:r>
            <a:r>
              <a:rPr lang="en-US" sz="1600" dirty="0" smtClean="0"/>
              <a:t>, draw examples, identify molecules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LDF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DD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HB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ID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Effect of IMF on Physical Properties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Boiling Point and Melting Point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Viscosity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Surface Tension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Meniscus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Capillary Action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257175" indent="-257175">
              <a:buAutoNum type="arabicPeriod"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9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0412" y="206597"/>
            <a:ext cx="4716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101 Fall </a:t>
            </a:r>
            <a:r>
              <a:rPr lang="en-US" sz="3200" dirty="0" smtClean="0"/>
              <a:t>2021</a:t>
            </a:r>
            <a:endParaRPr lang="en-US" sz="3200" dirty="0" smtClean="0"/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9a </a:t>
            </a:r>
            <a:r>
              <a:rPr lang="en-US" sz="3200" dirty="0" smtClean="0"/>
              <a:t>– Liquids (IMF’s)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406" y="371189"/>
            <a:ext cx="198323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Ion Dipole (ID)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0407" y="1041148"/>
            <a:ext cx="8216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Attractive force between ions (full +/-) charges and a dipolar molecule (</a:t>
            </a:r>
            <a:r>
              <a:rPr lang="el-GR" dirty="0" smtClean="0"/>
              <a:t>δ</a:t>
            </a:r>
            <a:r>
              <a:rPr lang="en-US" baseline="30000" dirty="0" smtClean="0"/>
              <a:t>+</a:t>
            </a:r>
            <a:r>
              <a:rPr lang="en-US" dirty="0" smtClean="0"/>
              <a:t>/</a:t>
            </a:r>
            <a:r>
              <a:rPr lang="el-GR" dirty="0" smtClean="0"/>
              <a:t>δ</a:t>
            </a:r>
            <a:r>
              <a:rPr lang="en-US" baseline="30000" dirty="0" smtClean="0"/>
              <a:t>-</a:t>
            </a:r>
            <a:r>
              <a:rPr lang="en-US" dirty="0" smtClean="0"/>
              <a:t> 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Electrostatic Attraction (opposites attract)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Strongest 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“Solvation Shell or Hydration Shell”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54" y="2449771"/>
            <a:ext cx="6638095" cy="4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92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850" y="76954"/>
            <a:ext cx="5362608" cy="6781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588" y="135802"/>
            <a:ext cx="258929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Relative Strength of Different Forces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793402" y="4879818"/>
            <a:ext cx="4906978" cy="9958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09442" y="6182183"/>
            <a:ext cx="164891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Size Dependent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915" y="1104523"/>
            <a:ext cx="302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Don’t memorize value, know relative strengths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6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00" y="983908"/>
            <a:ext cx="6933333" cy="534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176" y="280656"/>
            <a:ext cx="207324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IMF Flowchart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113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337" y="208230"/>
            <a:ext cx="370210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Effect on Physical Properties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62" y="1710092"/>
            <a:ext cx="6600152" cy="3742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085" y="787651"/>
            <a:ext cx="5054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Melting Point is Directly Proportional (DP) to 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Boiling Point is Directly Proportional (DP) to IMF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40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604" y="325925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1604" y="823866"/>
            <a:ext cx="4935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molecule indicate what IMF are present:</a:t>
            </a:r>
          </a:p>
          <a:p>
            <a:r>
              <a:rPr lang="en-US" dirty="0" smtClean="0"/>
              <a:t>Which molecule will have the higher boiling point?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81" y="1945698"/>
            <a:ext cx="3914286" cy="1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92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246" y="362138"/>
            <a:ext cx="128176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Viscosity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452" y="136978"/>
            <a:ext cx="3864853" cy="1635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246" y="1032095"/>
            <a:ext cx="3237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Resistance of a Liquid to Flow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DP to IMF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1786" y="4205101"/>
            <a:ext cx="140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Diethyl Ether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25855" y="4205101"/>
            <a:ext cx="96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Acetone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4825" y="4205101"/>
            <a:ext cx="9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Ethanol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9400" y="4205101"/>
            <a:ext cx="162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Ethylene Glycol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61809"/>
          <a:stretch/>
        </p:blipFill>
        <p:spPr>
          <a:xfrm>
            <a:off x="168636" y="1886718"/>
            <a:ext cx="4759274" cy="15547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16495" y="2650358"/>
            <a:ext cx="5449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65823" y="769877"/>
            <a:ext cx="6790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IMF’s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8636" y="3638615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47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15"/>
          <a:stretch/>
        </p:blipFill>
        <p:spPr>
          <a:xfrm>
            <a:off x="5049809" y="380246"/>
            <a:ext cx="4094191" cy="6387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550" y="262551"/>
            <a:ext cx="213738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Surface Tension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23866"/>
            <a:ext cx="5242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Resistance of a liquid to an increase in surface area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 DP IMF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0" y="2659118"/>
            <a:ext cx="4065853" cy="3144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379" y="6089658"/>
            <a:ext cx="3144194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O/H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&gt;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O/Surface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5538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9" y="201831"/>
            <a:ext cx="136608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Meniscus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848" y="663496"/>
            <a:ext cx="6514817" cy="5254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604" y="5917783"/>
            <a:ext cx="2866490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O/H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&lt;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O/Glass</a:t>
            </a:r>
          </a:p>
          <a:p>
            <a:r>
              <a:rPr lang="en-US" sz="2400" dirty="0" smtClean="0"/>
              <a:t>Cohesive &lt; Adhesive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01351" y="5917782"/>
            <a:ext cx="2735429" cy="830997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Hg/Hg </a:t>
            </a:r>
            <a:r>
              <a:rPr lang="en-US" sz="2400" dirty="0"/>
              <a:t>&gt;</a:t>
            </a:r>
            <a:r>
              <a:rPr lang="en-US" sz="2400" dirty="0" smtClean="0"/>
              <a:t> Hg/Glass</a:t>
            </a:r>
          </a:p>
          <a:p>
            <a:r>
              <a:rPr lang="en-US" sz="2400" dirty="0" smtClean="0"/>
              <a:t>Cohesive &gt; Adhesive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0641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1604" y="325925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9048" t="1964"/>
          <a:stretch/>
        </p:blipFill>
        <p:spPr>
          <a:xfrm>
            <a:off x="6563762" y="1791081"/>
            <a:ext cx="1544624" cy="4388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7361" t="-116" r="36334" b="1010"/>
          <a:stretch/>
        </p:blipFill>
        <p:spPr>
          <a:xfrm>
            <a:off x="724890" y="1783534"/>
            <a:ext cx="1312753" cy="4436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" r="67718" b="2299"/>
          <a:stretch/>
        </p:blipFill>
        <p:spPr>
          <a:xfrm>
            <a:off x="3596363" y="1783534"/>
            <a:ext cx="1611016" cy="4373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604" y="823866"/>
            <a:ext cx="4935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molecule indicate what IMF are present:</a:t>
            </a:r>
          </a:p>
          <a:p>
            <a:r>
              <a:rPr lang="en-US" dirty="0" smtClean="0"/>
              <a:t>Which molecule will have the higher boiling point?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34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89711" y="1582847"/>
            <a:ext cx="8068755" cy="1556846"/>
            <a:chOff x="307818" y="1374617"/>
            <a:chExt cx="8068755" cy="15568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9848" t="82728" r="46036" b="4617"/>
            <a:stretch/>
          </p:blipFill>
          <p:spPr>
            <a:xfrm>
              <a:off x="2064190" y="1519472"/>
              <a:ext cx="715224" cy="6427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3624" t="19486" r="41360" b="62156"/>
            <a:stretch/>
          </p:blipFill>
          <p:spPr>
            <a:xfrm>
              <a:off x="307818" y="1374617"/>
              <a:ext cx="1267485" cy="9325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5946" t="41052" r="44934" b="41659"/>
            <a:stretch/>
          </p:blipFill>
          <p:spPr>
            <a:xfrm>
              <a:off x="5071346" y="1428938"/>
              <a:ext cx="968722" cy="8781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36387" t="61370" r="43421" b="20985"/>
            <a:stretch/>
          </p:blipFill>
          <p:spPr>
            <a:xfrm>
              <a:off x="3438640" y="1410831"/>
              <a:ext cx="1023042" cy="8962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1811" y="1440457"/>
              <a:ext cx="1504762" cy="86666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15636" y="2562131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3633" y="2562131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(b)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31992" y="2562131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(c)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7538" y="2562131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(d)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06023" y="256213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(e)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3303" y="177037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3303" y="674978"/>
            <a:ext cx="4935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molecule indicate what IMF are present:</a:t>
            </a:r>
          </a:p>
          <a:p>
            <a:r>
              <a:rPr lang="en-US" dirty="0" smtClean="0"/>
              <a:t>Order the molecules from Lowest BP to Highest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4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685516"/>
              </p:ext>
            </p:extLst>
          </p:nvPr>
        </p:nvGraphicFramePr>
        <p:xfrm>
          <a:off x="274034" y="1017285"/>
          <a:ext cx="8679359" cy="202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0005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841972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932507">
                  <a:extLst>
                    <a:ext uri="{9D8B030D-6E8A-4147-A177-3AD203B41FA5}">
                      <a16:colId xmlns:a16="http://schemas.microsoft.com/office/drawing/2014/main" val="3603606087"/>
                    </a:ext>
                  </a:extLst>
                </a:gridCol>
                <a:gridCol w="2634559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  <a:gridCol w="1158843">
                  <a:extLst>
                    <a:ext uri="{9D8B030D-6E8A-4147-A177-3AD203B41FA5}">
                      <a16:colId xmlns:a16="http://schemas.microsoft.com/office/drawing/2014/main" val="4061880808"/>
                    </a:ext>
                  </a:extLst>
                </a:gridCol>
                <a:gridCol w="2281473">
                  <a:extLst>
                    <a:ext uri="{9D8B030D-6E8A-4147-A177-3AD203B41FA5}">
                      <a16:colId xmlns:a16="http://schemas.microsoft.com/office/drawing/2014/main" val="4284003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Shape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Volume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Particles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Compressibility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IMF/Energy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Solid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Def.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Def.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Ridged, clinging, tightly packed 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Very Low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IMF &gt;&gt; Energy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51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Liquid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Mobile, adhering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IMF </a:t>
                      </a:r>
                      <a:r>
                        <a:rPr lang="en-US" sz="1800" dirty="0" smtClean="0">
                          <a:sym typeface="Symbol" panose="05050102010706020507" pitchFamily="18" charset="2"/>
                        </a:rPr>
                        <a:t> Energy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Gas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Independent,</a:t>
                      </a:r>
                      <a:r>
                        <a:rPr lang="en-US" sz="1800" baseline="0" dirty="0" smtClean="0"/>
                        <a:t> far apart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IMF &lt;&lt;</a:t>
                      </a:r>
                      <a:r>
                        <a:rPr lang="en-US" sz="1800" baseline="0" dirty="0" smtClean="0"/>
                        <a:t> Energy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4" y="4888463"/>
            <a:ext cx="4424715" cy="1797747"/>
          </a:xfrm>
          <a:prstGeom prst="rect">
            <a:avLst/>
          </a:prstGeom>
        </p:spPr>
      </p:pic>
      <p:pic>
        <p:nvPicPr>
          <p:cNvPr id="4" name="Picture 2" descr="http://perso.numericable.fr/vincent.hedberg/thermal/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59" y="3534954"/>
            <a:ext cx="4006938" cy="23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034" y="262550"/>
            <a:ext cx="365997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General Properties of Gases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07193" y="77884"/>
            <a:ext cx="1382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59704" y="3419126"/>
            <a:ext cx="4053374" cy="12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78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5614" y="552259"/>
            <a:ext cx="290444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Intermolecular Forces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431" y="552260"/>
            <a:ext cx="216661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Chemical Bonds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58311" y="1252971"/>
            <a:ext cx="38770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Attractive force between </a:t>
            </a:r>
            <a:r>
              <a:rPr lang="en-US" u="sng" dirty="0" smtClean="0"/>
              <a:t>molecules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Weak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4 Types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London Dispersion Forces (LDF)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Dipole-Dipole (DD)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Hydrogen Bond (HB)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Ion-Dipole (ID)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Determine *</a:t>
            </a:r>
            <a:r>
              <a:rPr lang="en-US" u="sng" dirty="0" smtClean="0"/>
              <a:t>Physical</a:t>
            </a:r>
            <a:r>
              <a:rPr lang="en-US" dirty="0" smtClean="0"/>
              <a:t> Properties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Represented by: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325" y="1252972"/>
            <a:ext cx="34260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Attractive force between </a:t>
            </a:r>
            <a:r>
              <a:rPr lang="en-US" u="sng" dirty="0" smtClean="0"/>
              <a:t>atoms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Strong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2 Types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Ionic Bond (IB)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Covalent or Molecular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Determine </a:t>
            </a:r>
            <a:r>
              <a:rPr lang="en-US" u="sng" dirty="0" smtClean="0"/>
              <a:t>Chemical</a:t>
            </a:r>
            <a:r>
              <a:rPr lang="en-US" dirty="0" smtClean="0"/>
              <a:t> Properties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Represented by: 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335794" y="3078178"/>
            <a:ext cx="51604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12576" y="3637983"/>
            <a:ext cx="924963" cy="1509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74250" y="6380711"/>
            <a:ext cx="3469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*melting </a:t>
            </a:r>
            <a:r>
              <a:rPr lang="en-US" sz="1200" dirty="0"/>
              <a:t>point, boiling point, vapor pressure, evaporation, viscosity, surface tension, and </a:t>
            </a:r>
            <a:r>
              <a:rPr lang="en-US" sz="1200" dirty="0" smtClean="0"/>
              <a:t>solubility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703" t="33731" r="20226"/>
          <a:stretch/>
        </p:blipFill>
        <p:spPr>
          <a:xfrm>
            <a:off x="120115" y="3744649"/>
            <a:ext cx="4029038" cy="24907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31369" y="4722369"/>
            <a:ext cx="4658627" cy="918035"/>
            <a:chOff x="4263992" y="4703119"/>
            <a:chExt cx="4658627" cy="9180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68897"/>
            <a:stretch/>
          </p:blipFill>
          <p:spPr>
            <a:xfrm>
              <a:off x="4322408" y="4754398"/>
              <a:ext cx="4512990" cy="81276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263992" y="4703119"/>
              <a:ext cx="4658627" cy="9180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84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406" y="371189"/>
            <a:ext cx="409483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London Dispersion Forces (LDF)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0406" y="1041148"/>
            <a:ext cx="85829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Attractive force between non-polar molecules due to </a:t>
            </a:r>
            <a:r>
              <a:rPr lang="en-US" u="sng" dirty="0" smtClean="0"/>
              <a:t>temporary</a:t>
            </a:r>
            <a:r>
              <a:rPr lang="en-US" dirty="0" smtClean="0"/>
              <a:t> instantaneous dipoles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Occurs in all molecules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Weakest 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Proportional to size/# electrons/MW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NP molecules generally are </a:t>
            </a:r>
            <a:r>
              <a:rPr lang="en-US" u="sng" dirty="0" smtClean="0"/>
              <a:t>symmetrical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634" t="17117" r="6278" b="9915"/>
          <a:stretch/>
        </p:blipFill>
        <p:spPr>
          <a:xfrm>
            <a:off x="4765592" y="1548934"/>
            <a:ext cx="3935061" cy="1224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5245" y="417355"/>
            <a:ext cx="445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aka – Dispersion forces, van Der Waals Forces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739" t="42481" r="2272" b="10613"/>
          <a:stretch/>
        </p:blipFill>
        <p:spPr>
          <a:xfrm>
            <a:off x="0" y="3026262"/>
            <a:ext cx="4861177" cy="305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2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4856"/>
          <a:stretch/>
        </p:blipFill>
        <p:spPr>
          <a:xfrm>
            <a:off x="6442989" y="3997593"/>
            <a:ext cx="2400000" cy="2588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6276"/>
          <a:stretch/>
        </p:blipFill>
        <p:spPr>
          <a:xfrm>
            <a:off x="6205424" y="343367"/>
            <a:ext cx="2400000" cy="3080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946" y="211108"/>
            <a:ext cx="2600071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Shape/Size Matters</a:t>
            </a:r>
          </a:p>
          <a:p>
            <a:pPr algn="ctr"/>
            <a:r>
              <a:rPr lang="en-US" dirty="0" smtClean="0"/>
              <a:t>“Second Semester”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7859" y="3525902"/>
            <a:ext cx="47513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v.s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96" y="1134316"/>
            <a:ext cx="4656054" cy="457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406" y="371189"/>
            <a:ext cx="340279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Dipole-Dipole Forces (DD)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0407" y="1041148"/>
            <a:ext cx="8216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Attractive force between polar molecules due to </a:t>
            </a:r>
            <a:r>
              <a:rPr lang="en-US" u="sng" dirty="0" smtClean="0"/>
              <a:t>asymmetric</a:t>
            </a:r>
            <a:r>
              <a:rPr lang="en-US" dirty="0" smtClean="0"/>
              <a:t> distribution of electrons producing partial charges (</a:t>
            </a:r>
            <a:r>
              <a:rPr lang="el-GR" dirty="0" smtClean="0"/>
              <a:t>δ</a:t>
            </a:r>
            <a:r>
              <a:rPr lang="en-US" baseline="30000" dirty="0" smtClean="0"/>
              <a:t>+</a:t>
            </a:r>
            <a:r>
              <a:rPr lang="en-US" dirty="0" smtClean="0"/>
              <a:t>--- </a:t>
            </a:r>
            <a:r>
              <a:rPr lang="el-GR" dirty="0" smtClean="0"/>
              <a:t>δ</a:t>
            </a:r>
            <a:r>
              <a:rPr lang="en-US" baseline="30000" dirty="0" smtClean="0"/>
              <a:t>-</a:t>
            </a:r>
            <a:r>
              <a:rPr lang="en-US" dirty="0" smtClean="0"/>
              <a:t>) that attract two molecules together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Electrostatic Attraction (opposites attract)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Weakest </a:t>
            </a:r>
            <a:r>
              <a:rPr lang="en-US" dirty="0"/>
              <a:t>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Proportional to size of the dipole (ΔEN)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DP molecules generally are </a:t>
            </a:r>
            <a:r>
              <a:rPr lang="en-US" u="sng" dirty="0" smtClean="0"/>
              <a:t>unsymmetrical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651" y="1826649"/>
            <a:ext cx="3839286" cy="2123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97" y="3846803"/>
            <a:ext cx="5610574" cy="286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6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406" y="371189"/>
            <a:ext cx="273196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Hydrogen Bond (HB)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0407" y="1041148"/>
            <a:ext cx="8216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Special (stronger) case of DD interactions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 bonded to a small highly electronegative element (O,N,F) is attracted to a lone-pair of electrons or a </a:t>
            </a:r>
            <a:r>
              <a:rPr lang="el-GR" dirty="0" smtClean="0"/>
              <a:t>δ</a:t>
            </a:r>
            <a:r>
              <a:rPr lang="en-US" baseline="30000" dirty="0" smtClean="0"/>
              <a:t>-</a:t>
            </a:r>
            <a:r>
              <a:rPr lang="en-US" dirty="0" smtClean="0"/>
              <a:t> charge on another molecule.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Hydrogen acts as </a:t>
            </a:r>
            <a:r>
              <a:rPr lang="el-GR" dirty="0" smtClean="0"/>
              <a:t>δ</a:t>
            </a:r>
            <a:r>
              <a:rPr lang="en-US" baseline="30000" dirty="0" smtClean="0"/>
              <a:t>++</a:t>
            </a:r>
            <a:r>
              <a:rPr lang="en-US" dirty="0" smtClean="0"/>
              <a:t> (stronger than normal partial charge)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Electrostatic Attraction (opposites attract)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Strongest IMF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91" y="3132499"/>
            <a:ext cx="3095144" cy="3408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38250" y="6128542"/>
            <a:ext cx="28834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HB are IMF despite the poor word choice of “Bond”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785" y="109803"/>
            <a:ext cx="1732380" cy="126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4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521" y="2100404"/>
            <a:ext cx="5686663" cy="4184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284" y="232815"/>
            <a:ext cx="238340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Importance of HB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7284" y="787712"/>
            <a:ext cx="52692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w/o HB water would boil at -100 °C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Exceptionally large Heat of Fusion and Vaporization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Second Semester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Solubility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DNA structure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Protein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3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8079"/>
          <a:stretch/>
        </p:blipFill>
        <p:spPr>
          <a:xfrm>
            <a:off x="5265213" y="1712271"/>
            <a:ext cx="2552381" cy="211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5745"/>
          <a:stretch/>
        </p:blipFill>
        <p:spPr>
          <a:xfrm>
            <a:off x="1221237" y="1712271"/>
            <a:ext cx="2552381" cy="2733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946" y="211108"/>
            <a:ext cx="2600071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Shape/Size Matters</a:t>
            </a:r>
          </a:p>
          <a:p>
            <a:pPr algn="ctr"/>
            <a:r>
              <a:rPr lang="en-US" dirty="0" smtClean="0"/>
              <a:t>“Second Semester”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54342" y="2583605"/>
            <a:ext cx="47513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v.s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32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</TotalTime>
  <Words>620</Words>
  <Application>Microsoft Office PowerPoint</Application>
  <PresentationFormat>On-screen Show (4:3)</PresentationFormat>
  <Paragraphs>144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112</cp:revision>
  <dcterms:created xsi:type="dcterms:W3CDTF">2020-03-25T15:59:49Z</dcterms:created>
  <dcterms:modified xsi:type="dcterms:W3CDTF">2021-10-30T23:20:07Z</dcterms:modified>
</cp:coreProperties>
</file>