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9" r:id="rId10"/>
    <p:sldId id="347" r:id="rId11"/>
    <p:sldId id="350" r:id="rId12"/>
    <p:sldId id="348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490890"/>
            <a:ext cx="4294772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Ideal Gas Law (PV=</a:t>
            </a:r>
            <a:r>
              <a:rPr lang="en-US" sz="1600" dirty="0" err="1" smtClean="0"/>
              <a:t>nRT</a:t>
            </a:r>
            <a:r>
              <a:rPr lang="en-US" sz="1600" dirty="0" smtClean="0"/>
              <a:t>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Solving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Ratio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PV=</a:t>
            </a:r>
            <a:r>
              <a:rPr lang="en-US" sz="1600" dirty="0" err="1" smtClean="0"/>
              <a:t>nRT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g A ↔ </a:t>
            </a:r>
            <a:r>
              <a:rPr lang="en-US" sz="1600" dirty="0" err="1" smtClean="0"/>
              <a:t>mol</a:t>
            </a:r>
            <a:r>
              <a:rPr lang="en-US" sz="1600" dirty="0" smtClean="0"/>
              <a:t> A ↔ </a:t>
            </a:r>
            <a:r>
              <a:rPr lang="en-US" sz="1600" dirty="0" err="1" smtClean="0"/>
              <a:t>mol</a:t>
            </a:r>
            <a:r>
              <a:rPr lang="en-US" sz="1600" dirty="0" smtClean="0"/>
              <a:t> B ↔ L B (gas)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Miscellaneous Topics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KM Theory of Gases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Diffusion and Effusion (Graham’s Law)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Daltons Law Partial Pressures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8 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094" y="206597"/>
            <a:ext cx="3319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/>
              <a:t>8</a:t>
            </a:r>
            <a:r>
              <a:rPr lang="en-US" sz="3200" dirty="0" smtClean="0"/>
              <a:t>b </a:t>
            </a:r>
            <a:r>
              <a:rPr lang="en-US" sz="3200" dirty="0" smtClean="0"/>
              <a:t>– Gases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0258" y="3638764"/>
            <a:ext cx="8648758" cy="1152699"/>
            <a:chOff x="208395" y="242827"/>
            <a:chExt cx="8648758" cy="1152699"/>
          </a:xfrm>
        </p:grpSpPr>
        <p:sp>
          <p:nvSpPr>
            <p:cNvPr id="2" name="TextBox 1"/>
            <p:cNvSpPr txBox="1"/>
            <p:nvPr/>
          </p:nvSpPr>
          <p:spPr>
            <a:xfrm>
              <a:off x="208395" y="242827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1986" y="704492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propane tank for your grill holds 250 </a:t>
              </a:r>
              <a:r>
                <a:rPr lang="en-US" dirty="0" err="1" smtClean="0"/>
                <a:t>mols</a:t>
              </a:r>
              <a:r>
                <a:rPr lang="en-US" dirty="0" smtClean="0"/>
                <a:t> of C</a:t>
              </a:r>
              <a:r>
                <a:rPr lang="en-US" baseline="-25000" dirty="0" smtClean="0"/>
                <a:t>3</a:t>
              </a:r>
              <a:r>
                <a:rPr lang="en-US" dirty="0" smtClean="0"/>
                <a:t>H</a:t>
              </a:r>
              <a:r>
                <a:rPr lang="en-US" baseline="-25000" dirty="0" smtClean="0"/>
                <a:t>8</a:t>
              </a:r>
              <a:r>
                <a:rPr lang="en-US" dirty="0" smtClean="0"/>
                <a:t> gas in at 50.0 L tank at 20.0 °C.  What is the pressure inside that tank in PSI?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69382" y="1026194"/>
              <a:ext cx="98777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1800 PSI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7298" y="1703709"/>
            <a:ext cx="8881301" cy="1594862"/>
            <a:chOff x="107298" y="5000284"/>
            <a:chExt cx="8881301" cy="1594862"/>
          </a:xfrm>
        </p:grpSpPr>
        <p:sp>
          <p:nvSpPr>
            <p:cNvPr id="11" name="TextBox 10"/>
            <p:cNvSpPr txBox="1"/>
            <p:nvPr/>
          </p:nvSpPr>
          <p:spPr>
            <a:xfrm>
              <a:off x="351986" y="5361604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many grams of ethanol (C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 smtClean="0"/>
                <a:t>5</a:t>
              </a:r>
              <a:r>
                <a:rPr lang="en-US" dirty="0" smtClean="0"/>
                <a:t>OH) must be combusted to blow up a 50.0 L balloon at 1.00 </a:t>
              </a:r>
              <a:r>
                <a:rPr lang="en-US" dirty="0" err="1" smtClean="0"/>
                <a:t>atm</a:t>
              </a:r>
              <a:r>
                <a:rPr lang="en-US" dirty="0" smtClean="0"/>
                <a:t> and 20.0 </a:t>
              </a:r>
              <a:r>
                <a:rPr lang="en-US" dirty="0"/>
                <a:t>°</a:t>
              </a:r>
              <a:r>
                <a:rPr lang="en-US" dirty="0" smtClean="0"/>
                <a:t>C</a:t>
              </a:r>
              <a:r>
                <a:rPr lang="en-US" dirty="0"/>
                <a:t> </a:t>
              </a:r>
              <a:r>
                <a:rPr lang="en-US" dirty="0" smtClean="0"/>
                <a:t>using the following reaction.?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580" y="6195036"/>
              <a:ext cx="6717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_1_</a:t>
              </a:r>
              <a:r>
                <a:rPr lang="en-US" sz="2000" dirty="0" smtClean="0"/>
                <a:t> C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5</a:t>
              </a:r>
              <a:r>
                <a:rPr lang="en-US" sz="2000" dirty="0" smtClean="0"/>
                <a:t>OH (s) + </a:t>
              </a:r>
              <a:r>
                <a:rPr lang="en-US" sz="2000" u="sng" dirty="0" smtClean="0"/>
                <a:t>_3_</a:t>
              </a:r>
              <a:r>
                <a:rPr lang="en-US" sz="2000" dirty="0" smtClean="0"/>
                <a:t> 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→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CO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+ </a:t>
              </a:r>
              <a:r>
                <a:rPr lang="en-US" sz="2000" u="sng" dirty="0" smtClean="0"/>
                <a:t>_3_</a:t>
              </a:r>
              <a:r>
                <a:rPr lang="en-US" sz="2000" dirty="0" smtClean="0"/>
                <a:t>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(g) + Heat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59013" y="5788379"/>
              <a:ext cx="15295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19.1 g 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 smtClean="0"/>
                <a:t>5</a:t>
              </a:r>
              <a:r>
                <a:rPr lang="en-US" dirty="0" smtClean="0"/>
                <a:t>OH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298" y="5000284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1070" y="5131657"/>
            <a:ext cx="8918170" cy="1512162"/>
            <a:chOff x="107298" y="2881650"/>
            <a:chExt cx="8918170" cy="1512162"/>
          </a:xfrm>
        </p:grpSpPr>
        <p:sp>
          <p:nvSpPr>
            <p:cNvPr id="8" name="TextBox 7"/>
            <p:cNvSpPr txBox="1"/>
            <p:nvPr/>
          </p:nvSpPr>
          <p:spPr>
            <a:xfrm>
              <a:off x="351986" y="3229832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Hydrazine (N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/>
                <a:t>4</a:t>
              </a:r>
              <a:r>
                <a:rPr lang="en-US" dirty="0" smtClean="0"/>
                <a:t>) is used as a rocket fuel.  If you burn 500.0 g of Hydrazine, how many Liters of gas will be produced at 700. mm Hg and 50.0 </a:t>
              </a:r>
              <a:r>
                <a:rPr lang="en-US" dirty="0"/>
                <a:t>°</a:t>
              </a:r>
              <a:r>
                <a:rPr lang="en-US" dirty="0" smtClean="0"/>
                <a:t>C?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9559" y="3993702"/>
              <a:ext cx="655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_1_</a:t>
              </a:r>
              <a:r>
                <a:rPr lang="en-US" sz="2000" dirty="0" smtClean="0"/>
                <a:t> N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4</a:t>
              </a:r>
              <a:r>
                <a:rPr lang="en-US" sz="2000" dirty="0" smtClean="0"/>
                <a:t> (g) + _</a:t>
              </a:r>
              <a:r>
                <a:rPr lang="en-US" sz="2000" u="sng" dirty="0"/>
                <a:t>3</a:t>
              </a:r>
              <a:r>
                <a:rPr lang="en-US" sz="2000" u="sng" dirty="0" smtClean="0"/>
                <a:t>_</a:t>
              </a:r>
              <a:r>
                <a:rPr lang="en-US" sz="2000" dirty="0" smtClean="0"/>
                <a:t> 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→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NO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+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(g) + Heat</a:t>
              </a:r>
              <a:endParaRPr lang="en-US" sz="2000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69382" y="3993702"/>
              <a:ext cx="11560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1.80x10</a:t>
              </a:r>
              <a:r>
                <a:rPr lang="en-US" baseline="30000" dirty="0" smtClean="0"/>
                <a:t>3</a:t>
              </a:r>
              <a:r>
                <a:rPr lang="en-US" dirty="0" smtClean="0"/>
                <a:t> L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7298" y="2881650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500" y="184012"/>
            <a:ext cx="8470932" cy="1370860"/>
            <a:chOff x="107298" y="1358711"/>
            <a:chExt cx="8470932" cy="1370860"/>
          </a:xfrm>
        </p:grpSpPr>
        <p:sp>
          <p:nvSpPr>
            <p:cNvPr id="6" name="TextBox 5"/>
            <p:cNvSpPr txBox="1"/>
            <p:nvPr/>
          </p:nvSpPr>
          <p:spPr>
            <a:xfrm>
              <a:off x="351986" y="1736327"/>
              <a:ext cx="811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hot-air balloon at sea level holds 2000. L of air at 20.0 </a:t>
              </a:r>
              <a:r>
                <a:rPr lang="en-US" dirty="0"/>
                <a:t>°</a:t>
              </a:r>
              <a:r>
                <a:rPr lang="en-US" dirty="0" smtClean="0"/>
                <a:t>C.  If the balloon flies 1.5 miles high the  pressure is 0.75 </a:t>
              </a:r>
              <a:r>
                <a:rPr lang="en-US" dirty="0" err="1" smtClean="0"/>
                <a:t>Atm</a:t>
              </a:r>
              <a:r>
                <a:rPr lang="en-US" dirty="0" smtClean="0"/>
                <a:t> and the balloons volume expands to 2500. L to keep it aloft.  What is the temperature of the air inside the balloon?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69382" y="2360239"/>
              <a:ext cx="7088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270 K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298" y="1358711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76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500" y="184012"/>
            <a:ext cx="8470932" cy="1370860"/>
            <a:chOff x="107298" y="1358711"/>
            <a:chExt cx="8470932" cy="1370860"/>
          </a:xfrm>
        </p:grpSpPr>
        <p:sp>
          <p:nvSpPr>
            <p:cNvPr id="3" name="TextBox 2"/>
            <p:cNvSpPr txBox="1"/>
            <p:nvPr/>
          </p:nvSpPr>
          <p:spPr>
            <a:xfrm>
              <a:off x="351986" y="1736327"/>
              <a:ext cx="81177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hot-air balloon at sea level holds 2000. L of air at 20.0 </a:t>
              </a:r>
              <a:r>
                <a:rPr lang="en-US" dirty="0"/>
                <a:t>°</a:t>
              </a:r>
              <a:r>
                <a:rPr lang="en-US" dirty="0" smtClean="0"/>
                <a:t>C.  If the balloon flies 1.5 miles high the  pressure is 0.75 </a:t>
              </a:r>
              <a:r>
                <a:rPr lang="en-US" dirty="0" err="1" smtClean="0"/>
                <a:t>Atm</a:t>
              </a:r>
              <a:r>
                <a:rPr lang="en-US" dirty="0" smtClean="0"/>
                <a:t> and the balloons volume expands to 2500. L to keep it aloft.  What is the temperature of the air inside the balloon?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69382" y="2360239"/>
              <a:ext cx="7088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270 K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298" y="1358711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12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2699" y="265322"/>
            <a:ext cx="8881301" cy="1594862"/>
            <a:chOff x="107298" y="5000284"/>
            <a:chExt cx="8881301" cy="1594862"/>
          </a:xfrm>
        </p:grpSpPr>
        <p:sp>
          <p:nvSpPr>
            <p:cNvPr id="2" name="TextBox 1"/>
            <p:cNvSpPr txBox="1"/>
            <p:nvPr/>
          </p:nvSpPr>
          <p:spPr>
            <a:xfrm>
              <a:off x="351986" y="5361604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How many grams of ethanol (C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 smtClean="0"/>
                <a:t>5</a:t>
              </a:r>
              <a:r>
                <a:rPr lang="en-US" dirty="0" smtClean="0"/>
                <a:t>OH) must be combusted to blow up a 50.0 L balloon at 1.00 </a:t>
              </a:r>
              <a:r>
                <a:rPr lang="en-US" dirty="0" err="1" smtClean="0"/>
                <a:t>atm</a:t>
              </a:r>
              <a:r>
                <a:rPr lang="en-US" dirty="0" smtClean="0"/>
                <a:t> and 20.0 </a:t>
              </a:r>
              <a:r>
                <a:rPr lang="en-US" dirty="0"/>
                <a:t>°</a:t>
              </a:r>
              <a:r>
                <a:rPr lang="en-US" dirty="0" smtClean="0"/>
                <a:t>C</a:t>
              </a:r>
              <a:r>
                <a:rPr lang="en-US" dirty="0"/>
                <a:t> </a:t>
              </a:r>
              <a:r>
                <a:rPr lang="en-US" dirty="0" smtClean="0"/>
                <a:t>using the following reaction.?</a:t>
              </a:r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99580" y="6195036"/>
              <a:ext cx="6717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_1_</a:t>
              </a:r>
              <a:r>
                <a:rPr lang="en-US" sz="2000" dirty="0" smtClean="0"/>
                <a:t> C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5</a:t>
              </a:r>
              <a:r>
                <a:rPr lang="en-US" sz="2000" dirty="0" smtClean="0"/>
                <a:t>OH (s) + </a:t>
              </a:r>
              <a:r>
                <a:rPr lang="en-US" sz="2000" u="sng" dirty="0" smtClean="0"/>
                <a:t>_3_</a:t>
              </a:r>
              <a:r>
                <a:rPr lang="en-US" sz="2000" dirty="0" smtClean="0"/>
                <a:t> 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→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CO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+ </a:t>
              </a:r>
              <a:r>
                <a:rPr lang="en-US" sz="2000" u="sng" dirty="0" smtClean="0"/>
                <a:t>_3_</a:t>
              </a:r>
              <a:r>
                <a:rPr lang="en-US" sz="2000" dirty="0" smtClean="0"/>
                <a:t>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(g) + Heat</a:t>
              </a:r>
              <a:endParaRPr lang="en-US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59013" y="5788379"/>
              <a:ext cx="152958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19.1 g C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 smtClean="0"/>
                <a:t>5</a:t>
              </a:r>
              <a:r>
                <a:rPr lang="en-US" dirty="0" smtClean="0"/>
                <a:t>OH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298" y="5000284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67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2686" y="252768"/>
            <a:ext cx="8648758" cy="1152699"/>
            <a:chOff x="208395" y="242827"/>
            <a:chExt cx="8648758" cy="1152699"/>
          </a:xfrm>
        </p:grpSpPr>
        <p:sp>
          <p:nvSpPr>
            <p:cNvPr id="3" name="TextBox 2"/>
            <p:cNvSpPr txBox="1"/>
            <p:nvPr/>
          </p:nvSpPr>
          <p:spPr>
            <a:xfrm>
              <a:off x="208395" y="242827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1986" y="704492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propane tank for your grill holds 250 </a:t>
              </a:r>
              <a:r>
                <a:rPr lang="en-US" dirty="0" err="1" smtClean="0"/>
                <a:t>mols</a:t>
              </a:r>
              <a:r>
                <a:rPr lang="en-US" dirty="0" smtClean="0"/>
                <a:t> of C</a:t>
              </a:r>
              <a:r>
                <a:rPr lang="en-US" baseline="-25000" dirty="0" smtClean="0"/>
                <a:t>3</a:t>
              </a:r>
              <a:r>
                <a:rPr lang="en-US" dirty="0" smtClean="0"/>
                <a:t>H</a:t>
              </a:r>
              <a:r>
                <a:rPr lang="en-US" baseline="-25000" dirty="0" smtClean="0"/>
                <a:t>8</a:t>
              </a:r>
              <a:r>
                <a:rPr lang="en-US" dirty="0" smtClean="0"/>
                <a:t> gas in at 50.0 L tank at 20.0 °C.  What is the pressure inside that tank in PSI?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69382" y="1026194"/>
              <a:ext cx="987771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1800 PSI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242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231" y="197519"/>
            <a:ext cx="8362446" cy="1512162"/>
            <a:chOff x="107298" y="2881650"/>
            <a:chExt cx="8362446" cy="1512162"/>
          </a:xfrm>
        </p:grpSpPr>
        <p:sp>
          <p:nvSpPr>
            <p:cNvPr id="3" name="TextBox 2"/>
            <p:cNvSpPr txBox="1"/>
            <p:nvPr/>
          </p:nvSpPr>
          <p:spPr>
            <a:xfrm>
              <a:off x="351986" y="3229832"/>
              <a:ext cx="8117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Hydrazine (N</a:t>
              </a:r>
              <a:r>
                <a:rPr lang="en-US" baseline="-25000" dirty="0" smtClean="0"/>
                <a:t>2</a:t>
              </a:r>
              <a:r>
                <a:rPr lang="en-US" dirty="0" smtClean="0"/>
                <a:t>H</a:t>
              </a:r>
              <a:r>
                <a:rPr lang="en-US" baseline="-25000" dirty="0"/>
                <a:t>4</a:t>
              </a:r>
              <a:r>
                <a:rPr lang="en-US" dirty="0" smtClean="0"/>
                <a:t>) is used as a rocket fuel.  If you burn 500.0 g of Hydrazine, how many Liters of gas will be produced at 700. mm Hg and 50.0 </a:t>
              </a:r>
              <a:r>
                <a:rPr lang="en-US" dirty="0"/>
                <a:t>°</a:t>
              </a:r>
              <a:r>
                <a:rPr lang="en-US" dirty="0" smtClean="0"/>
                <a:t>C?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59559" y="3993702"/>
              <a:ext cx="6557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_1_</a:t>
              </a:r>
              <a:r>
                <a:rPr lang="en-US" sz="2000" dirty="0" smtClean="0"/>
                <a:t> N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H</a:t>
              </a:r>
              <a:r>
                <a:rPr lang="en-US" sz="2000" baseline="-25000" dirty="0" smtClean="0"/>
                <a:t>4</a:t>
              </a:r>
              <a:r>
                <a:rPr lang="en-US" sz="2000" dirty="0" smtClean="0"/>
                <a:t> (g) + _</a:t>
              </a:r>
              <a:r>
                <a:rPr lang="en-US" sz="2000" u="sng" dirty="0"/>
                <a:t>3</a:t>
              </a:r>
              <a:r>
                <a:rPr lang="en-US" sz="2000" u="sng" dirty="0" smtClean="0"/>
                <a:t>_</a:t>
              </a:r>
              <a:r>
                <a:rPr lang="en-US" sz="2000" dirty="0" smtClean="0"/>
                <a:t> 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→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NO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 (g) + </a:t>
              </a:r>
              <a:r>
                <a:rPr lang="en-US" sz="2000" u="sng" dirty="0" smtClean="0"/>
                <a:t>_2_</a:t>
              </a:r>
              <a:r>
                <a:rPr lang="en-US" sz="2000" dirty="0" smtClean="0"/>
                <a:t> H</a:t>
              </a:r>
              <a:r>
                <a:rPr lang="en-US" sz="2000" baseline="-25000" dirty="0" smtClean="0"/>
                <a:t>2</a:t>
              </a:r>
              <a:r>
                <a:rPr lang="en-US" sz="2000" dirty="0" smtClean="0"/>
                <a:t>O (g) + Heat</a:t>
              </a:r>
              <a:endParaRPr lang="en-US" sz="2000" u="sng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298" y="2881650"/>
              <a:ext cx="1109663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You Try It: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88249" y="1309571"/>
            <a:ext cx="115608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1.80x10</a:t>
            </a:r>
            <a:r>
              <a:rPr lang="en-US" baseline="30000" dirty="0" smtClean="0"/>
              <a:t>3</a:t>
            </a:r>
            <a:r>
              <a:rPr lang="en-US" dirty="0" smtClean="0"/>
              <a:t>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8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314054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Kinetic-Molecular (KM) </a:t>
            </a:r>
          </a:p>
          <a:p>
            <a:pPr algn="ctr"/>
            <a:r>
              <a:rPr lang="en-US" sz="2400" dirty="0" smtClean="0"/>
              <a:t>Theory of Gases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834" y="1167897"/>
            <a:ext cx="194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“Ideal” Gas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263" y="1620632"/>
            <a:ext cx="4363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Gases behave like tiny particles</a:t>
            </a:r>
          </a:p>
          <a:p>
            <a:pPr marL="342900" indent="-342900">
              <a:buAutoNum type="arabicPeriod"/>
            </a:pPr>
            <a:r>
              <a:rPr lang="en-US" dirty="0" smtClean="0"/>
              <a:t>Distance between particles is large (volume is mostly </a:t>
            </a:r>
            <a:r>
              <a:rPr lang="en-US" u="sng" dirty="0" smtClean="0"/>
              <a:t>empty</a:t>
            </a:r>
            <a:r>
              <a:rPr lang="en-US" dirty="0" smtClean="0"/>
              <a:t> space)</a:t>
            </a:r>
          </a:p>
          <a:p>
            <a:pPr marL="342900" indent="-342900">
              <a:buAutoNum type="arabicPeriod"/>
            </a:pPr>
            <a:r>
              <a:rPr lang="en-US" u="sng" dirty="0" smtClean="0"/>
              <a:t>No attractive </a:t>
            </a:r>
            <a:r>
              <a:rPr lang="en-US" dirty="0" smtClean="0"/>
              <a:t>forces between particles</a:t>
            </a:r>
          </a:p>
          <a:p>
            <a:pPr marL="342900" indent="-342900">
              <a:buAutoNum type="arabicPeriod"/>
            </a:pPr>
            <a:r>
              <a:rPr lang="en-US" dirty="0" smtClean="0"/>
              <a:t>Move in straight lines, collide frequently</a:t>
            </a:r>
          </a:p>
          <a:p>
            <a:pPr marL="342900" indent="-342900">
              <a:buAutoNum type="arabicPeriod"/>
            </a:pPr>
            <a:r>
              <a:rPr lang="en-US" dirty="0" smtClean="0"/>
              <a:t>Collisions are </a:t>
            </a:r>
            <a:r>
              <a:rPr lang="en-US" u="sng" dirty="0"/>
              <a:t>e</a:t>
            </a:r>
            <a:r>
              <a:rPr lang="en-US" u="sng" dirty="0" smtClean="0"/>
              <a:t>lastic</a:t>
            </a:r>
            <a:r>
              <a:rPr lang="en-US" dirty="0" smtClean="0"/>
              <a:t> (no loss of energy)</a:t>
            </a:r>
          </a:p>
          <a:p>
            <a:pPr marL="342900" indent="-342900">
              <a:buAutoNum type="arabicPeriod"/>
            </a:pPr>
            <a:r>
              <a:rPr lang="en-US" dirty="0" smtClean="0"/>
              <a:t>Kinetic Energy (KE) is same for all gases and </a:t>
            </a:r>
            <a:r>
              <a:rPr lang="el-GR" dirty="0" smtClean="0"/>
              <a:t>α</a:t>
            </a:r>
            <a:r>
              <a:rPr lang="en-US" dirty="0" smtClean="0"/>
              <a:t> Temperature (K)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3824" y="4465094"/>
                <a:ext cx="1700274" cy="69147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24" y="4465094"/>
                <a:ext cx="1700274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23121" y="5432079"/>
            <a:ext cx="2621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 (E</a:t>
            </a:r>
            <a:r>
              <a:rPr lang="en-US" baseline="-25000" dirty="0" smtClean="0"/>
              <a:t>K</a:t>
            </a:r>
            <a:r>
              <a:rPr lang="en-US" dirty="0" smtClean="0"/>
              <a:t>) = Kinetic Energy (J)</a:t>
            </a:r>
          </a:p>
          <a:p>
            <a:r>
              <a:rPr lang="en-US" dirty="0" smtClean="0"/>
              <a:t>        m = mass (Kg)</a:t>
            </a:r>
          </a:p>
          <a:p>
            <a:r>
              <a:rPr lang="en-US" dirty="0"/>
              <a:t>	</a:t>
            </a:r>
            <a:r>
              <a:rPr lang="en-US" dirty="0" smtClean="0"/>
              <a:t>v = velocity (m/s)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02" y="536331"/>
            <a:ext cx="3818452" cy="58190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5764" y="1435966"/>
            <a:ext cx="1387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58545" y="4695379"/>
            <a:ext cx="10647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Elastic </a:t>
            </a:r>
          </a:p>
          <a:p>
            <a:pPr algn="ctr"/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7028" y="2539146"/>
            <a:ext cx="14702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9320" y="1834318"/>
            <a:ext cx="1387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Empty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2101" y="4749699"/>
            <a:ext cx="10647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Elastic </a:t>
            </a:r>
          </a:p>
          <a:p>
            <a:pPr algn="ctr"/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135" y="3951487"/>
            <a:ext cx="147021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 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01755" y="1716623"/>
            <a:ext cx="102758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Crowded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13403" y="2782669"/>
            <a:ext cx="114640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Attractive </a:t>
            </a:r>
          </a:p>
          <a:p>
            <a:pPr algn="ctr"/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122" y="4815997"/>
            <a:ext cx="1064715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Inelastic </a:t>
            </a:r>
          </a:p>
          <a:p>
            <a:r>
              <a:rPr lang="en-US" dirty="0" smtClean="0"/>
              <a:t>Collisions</a:t>
            </a:r>
          </a:p>
        </p:txBody>
      </p:sp>
    </p:spTree>
    <p:extLst>
      <p:ext uri="{BB962C8B-B14F-4D97-AF65-F5344CB8AC3E}">
        <p14:creationId xmlns:p14="http://schemas.microsoft.com/office/powerpoint/2010/main" val="2584095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13069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Diffusion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4273" y="941562"/>
            <a:ext cx="293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Gases mix spontaneously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</a:t>
            </a:r>
            <a:r>
              <a:rPr lang="en-US" dirty="0" smtClean="0"/>
              <a:t>reate an uniform mixture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Fill any space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13" t="37491" r="47327" b="15644"/>
          <a:stretch/>
        </p:blipFill>
        <p:spPr>
          <a:xfrm>
            <a:off x="0" y="2213040"/>
            <a:ext cx="4608546" cy="3684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19" y="2281473"/>
            <a:ext cx="3481487" cy="32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3657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Graham’s Law and Effusion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327" y="851027"/>
            <a:ext cx="7406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Gasses will flow (effuse) out a small hole</a:t>
            </a:r>
            <a:r>
              <a:rPr lang="en-US" dirty="0"/>
              <a:t> </a:t>
            </a:r>
            <a:r>
              <a:rPr lang="en-US" dirty="0" smtClean="0"/>
              <a:t>from high pressure to low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046"/>
          <a:stretch/>
        </p:blipFill>
        <p:spPr>
          <a:xfrm>
            <a:off x="5618554" y="4045103"/>
            <a:ext cx="2995817" cy="2355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988"/>
          <a:stretch/>
        </p:blipFill>
        <p:spPr>
          <a:xfrm>
            <a:off x="5614907" y="1454994"/>
            <a:ext cx="2999464" cy="2355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1183" y="1454994"/>
                <a:ext cx="4421788" cy="9349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effusion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Density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MW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3" y="1454994"/>
                <a:ext cx="4421788" cy="934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3327" y="2734146"/>
            <a:ext cx="51286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Rate of Effusion is </a:t>
            </a:r>
            <a:r>
              <a:rPr lang="en-US" u="sng" dirty="0" smtClean="0"/>
              <a:t>Inversely</a:t>
            </a:r>
            <a:r>
              <a:rPr lang="en-US" dirty="0" smtClean="0"/>
              <a:t> Proportional (IP) to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183" y="3302784"/>
                <a:ext cx="1338507" cy="520399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Mass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83" y="3302784"/>
                <a:ext cx="133850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62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9" y="253497"/>
            <a:ext cx="40942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Dalton’s Law of Partial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37860" y="843709"/>
            <a:ext cx="821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total pressure of a mixture of gases is the sum of the partial pressures exerted by each of the individual gasses in the mixture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3600" y="299663"/>
            <a:ext cx="3918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Just Avogadro’s – All gases are the same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4495" y="1752528"/>
            <a:ext cx="26954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total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P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3190" y="2518785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0" y="2975853"/>
            <a:ext cx="6821926" cy="383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03" y="1413961"/>
            <a:ext cx="3933825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0887" y="1797102"/>
            <a:ext cx="3642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479573" y="1819040"/>
            <a:ext cx="364202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01583" y="3643407"/>
            <a:ext cx="16585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(g) + H</a:t>
            </a:r>
            <a:r>
              <a:rPr lang="en-US" baseline="-25000" dirty="0" smtClean="0"/>
              <a:t>2</a:t>
            </a:r>
            <a:r>
              <a:rPr lang="en-US" dirty="0" smtClean="0"/>
              <a:t>O (g)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434421">
            <a:off x="5930020" y="3936198"/>
            <a:ext cx="523424" cy="479834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46"/>
          <a:stretch/>
        </p:blipFill>
        <p:spPr>
          <a:xfrm>
            <a:off x="6024729" y="203142"/>
            <a:ext cx="282171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031" y="271604"/>
            <a:ext cx="18897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Ideal Gas Law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3" y="2751688"/>
            <a:ext cx="3472472" cy="2893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7063" y="1812104"/>
            <a:ext cx="1938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Dimitri Mendeleev</a:t>
            </a:r>
          </a:p>
          <a:p>
            <a:r>
              <a:rPr lang="en-US" dirty="0" smtClean="0"/>
              <a:t>(1834-1907)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705" y="2658447"/>
            <a:ext cx="1413515" cy="19757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24729" y="4834167"/>
            <a:ext cx="28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02122"/>
                </a:solidFill>
              </a:rPr>
              <a:t>Benoît</a:t>
            </a:r>
            <a:r>
              <a:rPr lang="en-US" dirty="0">
                <a:solidFill>
                  <a:srgbClr val="202122"/>
                </a:solidFill>
              </a:rPr>
              <a:t> Paul </a:t>
            </a:r>
            <a:r>
              <a:rPr lang="en-US" dirty="0" err="1">
                <a:solidFill>
                  <a:srgbClr val="202122"/>
                </a:solidFill>
              </a:rPr>
              <a:t>Émile</a:t>
            </a:r>
            <a:r>
              <a:rPr lang="en-US" dirty="0">
                <a:solidFill>
                  <a:srgbClr val="202122"/>
                </a:solidFill>
              </a:rPr>
              <a:t> </a:t>
            </a:r>
            <a:r>
              <a:rPr lang="en-US" dirty="0" err="1" smtClean="0">
                <a:solidFill>
                  <a:srgbClr val="202122"/>
                </a:solidFill>
              </a:rPr>
              <a:t>Clapeyron</a:t>
            </a:r>
            <a:endParaRPr lang="en-US" dirty="0" smtClean="0">
              <a:solidFill>
                <a:srgbClr val="202122"/>
              </a:solidFill>
            </a:endParaRPr>
          </a:p>
          <a:p>
            <a:pPr algn="ctr"/>
            <a:r>
              <a:rPr lang="en-US" dirty="0" smtClean="0">
                <a:solidFill>
                  <a:srgbClr val="202122"/>
                </a:solidFill>
              </a:rPr>
              <a:t>(1799-1864)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2015" y="965142"/>
            <a:ext cx="396038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Combination of all 4 Individual Gas Law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4031" y="1431486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Boyle’s Law (P and </a:t>
            </a:r>
            <a:r>
              <a:rPr lang="en-US" dirty="0" smtClean="0"/>
              <a:t>V)</a:t>
            </a:r>
          </a:p>
          <a:p>
            <a:r>
              <a:rPr lang="en-US" dirty="0" smtClean="0"/>
              <a:t>Charles's Law (V and T)</a:t>
            </a:r>
          </a:p>
          <a:p>
            <a:r>
              <a:rPr lang="en-US" dirty="0" smtClean="0"/>
              <a:t>Gay-Lussac’s Law or </a:t>
            </a:r>
            <a:r>
              <a:rPr lang="en-US" dirty="0" err="1" smtClean="0"/>
              <a:t>Amonton’s</a:t>
            </a:r>
            <a:r>
              <a:rPr lang="en-US" dirty="0" smtClean="0"/>
              <a:t> (P and T)</a:t>
            </a:r>
          </a:p>
          <a:p>
            <a:r>
              <a:rPr lang="en-US" dirty="0"/>
              <a:t>Avogadro's Law (V and 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592" y="6414310"/>
            <a:ext cx="460100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Works well for High Temperature/Low Pressure</a:t>
            </a:r>
          </a:p>
        </p:txBody>
      </p:sp>
    </p:spTree>
    <p:extLst>
      <p:ext uri="{BB962C8B-B14F-4D97-AF65-F5344CB8AC3E}">
        <p14:creationId xmlns:p14="http://schemas.microsoft.com/office/powerpoint/2010/main" val="206583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4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7" y="1387068"/>
            <a:ext cx="3223035" cy="2417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407" y="225587"/>
            <a:ext cx="18897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Ideal Gas Law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50761" y="893282"/>
            <a:ext cx="15701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9280" y="1395377"/>
            <a:ext cx="2942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 - Pressure (</a:t>
            </a:r>
            <a:r>
              <a:rPr lang="en-US" dirty="0" err="1"/>
              <a:t>Atm</a:t>
            </a:r>
            <a:r>
              <a:rPr lang="en-US" dirty="0" smtClean="0"/>
              <a:t>)</a:t>
            </a:r>
          </a:p>
          <a:p>
            <a:r>
              <a:rPr lang="en-US" dirty="0" smtClean="0"/>
              <a:t>V </a:t>
            </a:r>
            <a:r>
              <a:rPr lang="en-US" dirty="0"/>
              <a:t>- Volume </a:t>
            </a:r>
            <a:r>
              <a:rPr lang="en-US" dirty="0" smtClean="0"/>
              <a:t>(L</a:t>
            </a:r>
            <a:r>
              <a:rPr lang="en-US" dirty="0"/>
              <a:t>)</a:t>
            </a:r>
          </a:p>
          <a:p>
            <a:r>
              <a:rPr lang="en-US" dirty="0"/>
              <a:t>T - Temperature </a:t>
            </a:r>
            <a:r>
              <a:rPr lang="en-US" dirty="0" smtClean="0"/>
              <a:t>(K</a:t>
            </a:r>
            <a:r>
              <a:rPr lang="en-US" dirty="0"/>
              <a:t>)</a:t>
            </a:r>
          </a:p>
          <a:p>
            <a:r>
              <a:rPr lang="en-US" dirty="0"/>
              <a:t>n - Amount (</a:t>
            </a:r>
            <a:r>
              <a:rPr lang="en-US" dirty="0" err="1"/>
              <a:t>mols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9106" y="882723"/>
            <a:ext cx="176574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 = Gas Constant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404" y="1435369"/>
            <a:ext cx="2257143" cy="65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0576" y="87087"/>
            <a:ext cx="1393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4031" y="4947718"/>
                <a:ext cx="2784673" cy="1253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31" y="4947718"/>
                <a:ext cx="2784673" cy="1253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22037" y="4364700"/>
            <a:ext cx="12117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Ratio Form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397" y="881629"/>
            <a:ext cx="156100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 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9280" y="2886796"/>
            <a:ext cx="407925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Standard Temperature and Pressure (STP)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01296" y="3404081"/>
            <a:ext cx="2991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= 1 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Temperature = 273.15 K (0 °C)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0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407" y="225587"/>
            <a:ext cx="313355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Ideal Gas Law Problems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2796" y="751438"/>
            <a:ext cx="20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Types of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406" y="3094537"/>
            <a:ext cx="207479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Ratio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407" y="1465152"/>
            <a:ext cx="253999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Equation Problems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09131" y="2212233"/>
            <a:ext cx="114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PV=</a:t>
            </a:r>
            <a:r>
              <a:rPr lang="en-US" sz="2400" dirty="0" err="1" smtClean="0"/>
              <a:t>nRT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883" y="2057037"/>
            <a:ext cx="233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set of conditions</a:t>
            </a:r>
          </a:p>
          <a:p>
            <a:r>
              <a:rPr lang="en-US" dirty="0" smtClean="0"/>
              <a:t>1 copy of each variable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379957" y="2109581"/>
            <a:ext cx="802744" cy="6669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2147" y="3687717"/>
            <a:ext cx="334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of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2 copies of 1 or multiple variables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13838" y="3612740"/>
            <a:ext cx="802744" cy="66697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84403" y="3582176"/>
                <a:ext cx="167225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03" y="3582176"/>
                <a:ext cx="1672253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4657" y="4934827"/>
            <a:ext cx="40557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Stoichiometry Problems (Ch. </a:t>
            </a:r>
            <a:r>
              <a:rPr lang="en-US" sz="2400" dirty="0" smtClean="0"/>
              <a:t>6)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769" y="5640321"/>
            <a:ext cx="414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 chemical equation (or you can write one)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479781" y="5293937"/>
            <a:ext cx="802744" cy="666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01859" y="5455655"/>
            <a:ext cx="330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Big to fit here, see next slide!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7036" y="3486411"/>
            <a:ext cx="8617528" cy="3184198"/>
            <a:chOff x="332509" y="2680653"/>
            <a:chExt cx="8617528" cy="3184198"/>
          </a:xfrm>
        </p:grpSpPr>
        <p:sp>
          <p:nvSpPr>
            <p:cNvPr id="3" name="Rectangle 2"/>
            <p:cNvSpPr/>
            <p:nvPr/>
          </p:nvSpPr>
          <p:spPr>
            <a:xfrm>
              <a:off x="2500746" y="3068783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562600" y="3068783"/>
              <a:ext cx="1219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Mol</a:t>
              </a:r>
              <a:r>
                <a:rPr lang="en-US" dirty="0" smtClean="0">
                  <a:solidFill>
                    <a:schemeClr val="tx1"/>
                  </a:solidFill>
                </a:rPr>
                <a:t>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719946" y="3200400"/>
              <a:ext cx="1842654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509" y="3068783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730837" y="3068783"/>
              <a:ext cx="1219200" cy="685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Grams 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Left-Right Arrow 7"/>
            <p:cNvSpPr/>
            <p:nvPr/>
          </p:nvSpPr>
          <p:spPr>
            <a:xfrm>
              <a:off x="1558637" y="3228109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6781800" y="3228109"/>
              <a:ext cx="949036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07673" y="5179051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Volume 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(Gas)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 rot="5400000">
              <a:off x="2371314" y="4276317"/>
              <a:ext cx="1277172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3501" y="4532501"/>
              <a:ext cx="1515543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PV=NRT</a:t>
              </a:r>
              <a:endParaRPr lang="en-US" sz="32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1091" y="5171087"/>
              <a:ext cx="1219200" cy="685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Volume </a:t>
              </a:r>
              <a:r>
                <a:rPr lang="en-US" dirty="0">
                  <a:solidFill>
                    <a:schemeClr val="tx1"/>
                  </a:solidFill>
                </a:rPr>
                <a:t>B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(Gas)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80614" y="2725764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0006" y="2680653"/>
              <a:ext cx="1258678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err="1"/>
                <a:t>m</a:t>
              </a:r>
              <a:r>
                <a:rPr lang="en-US" sz="2400" dirty="0" err="1" smtClean="0"/>
                <a:t>ol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7663" y="2725764"/>
              <a:ext cx="721672" cy="46166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dirty="0" smtClean="0"/>
                <a:t>MW</a:t>
              </a:r>
              <a:endParaRPr lang="en-US" sz="2400" dirty="0"/>
            </a:p>
          </p:txBody>
        </p:sp>
        <p:sp>
          <p:nvSpPr>
            <p:cNvPr id="17" name="Left-Right Arrow 16"/>
            <p:cNvSpPr/>
            <p:nvPr/>
          </p:nvSpPr>
          <p:spPr>
            <a:xfrm rot="5400000">
              <a:off x="5532105" y="4342001"/>
              <a:ext cx="1277172" cy="381000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6550" y="222476"/>
            <a:ext cx="40557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Stoichiometry Problems (Ch. </a:t>
            </a:r>
            <a:r>
              <a:rPr lang="en-US" sz="2400" dirty="0" smtClean="0"/>
              <a:t>6)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53662" y="927970"/>
            <a:ext cx="414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 chemical equation (or you can write one)</a:t>
            </a:r>
          </a:p>
        </p:txBody>
      </p:sp>
      <p:sp>
        <p:nvSpPr>
          <p:cNvPr id="20" name="Right Arrow 19"/>
          <p:cNvSpPr/>
          <p:nvPr/>
        </p:nvSpPr>
        <p:spPr>
          <a:xfrm rot="2956034">
            <a:off x="2515523" y="1466303"/>
            <a:ext cx="802744" cy="6669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4865" y="2225114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 + B → C + D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72125" y="2184921"/>
            <a:ext cx="39853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+ R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 → P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+ P</a:t>
            </a:r>
            <a:r>
              <a:rPr lang="en-US" sz="4400" baseline="-25000" dirty="0" smtClean="0"/>
              <a:t>2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3985969" y="2379001"/>
            <a:ext cx="45397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60251" y="2840666"/>
            <a:ext cx="150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Use Reactants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81000" y="2861067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Make Products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9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54" y="288201"/>
            <a:ext cx="253999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Equation Problems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00078" y="1035282"/>
            <a:ext cx="1146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PV=</a:t>
            </a:r>
            <a:r>
              <a:rPr lang="en-US" sz="2400" dirty="0" err="1" smtClean="0"/>
              <a:t>nRT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830" y="880086"/>
            <a:ext cx="233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set of conditions</a:t>
            </a:r>
          </a:p>
          <a:p>
            <a:r>
              <a:rPr lang="en-US" dirty="0" smtClean="0"/>
              <a:t>1 copy of each variable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370904" y="932630"/>
            <a:ext cx="802744" cy="66697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354" y="203703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830" y="2670772"/>
            <a:ext cx="777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scuba tank is contains 80.0 L of air at 3000. PSI at room temperature of 20.0 °C.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mols</a:t>
            </a:r>
            <a:r>
              <a:rPr lang="en-US" dirty="0" smtClean="0"/>
              <a:t> of air are in the cylinder?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6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67" y="251749"/>
            <a:ext cx="207479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Ratio Problems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308" y="844929"/>
            <a:ext cx="3342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sets of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2 copies of 1 or multiple variables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40999" y="769952"/>
            <a:ext cx="802744" cy="66697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1564" y="739388"/>
                <a:ext cx="1672253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64" y="739388"/>
                <a:ext cx="1672253" cy="751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7354" y="203703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7830" y="2670772"/>
            <a:ext cx="848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scuba tank is contains 80.0 L of air at 3000. PSI at room temperature of 20.0 °C.  If the scuba cylinder is heated to 100.0 </a:t>
            </a:r>
            <a:r>
              <a:rPr lang="en-US" dirty="0"/>
              <a:t>°</a:t>
            </a:r>
            <a:r>
              <a:rPr lang="en-US" dirty="0" smtClean="0"/>
              <a:t>C what will the pressure in PSI be?</a:t>
            </a:r>
          </a:p>
        </p:txBody>
      </p:sp>
    </p:spTree>
    <p:extLst>
      <p:ext uri="{BB962C8B-B14F-4D97-AF65-F5344CB8AC3E}">
        <p14:creationId xmlns:p14="http://schemas.microsoft.com/office/powerpoint/2010/main" val="52304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50" y="222476"/>
            <a:ext cx="40557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Stoichiometry Problems (Ch. </a:t>
            </a:r>
            <a:r>
              <a:rPr lang="en-US" sz="2400" dirty="0" smtClean="0"/>
              <a:t>6)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3662" y="927970"/>
            <a:ext cx="414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Includes a chemical equation (or you can write one)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662" y="181813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3191" y="2381932"/>
            <a:ext cx="848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burn 227 g of Ethanol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OH) at 303 K and 1.0 </a:t>
            </a:r>
            <a:r>
              <a:rPr lang="en-US" dirty="0" err="1" smtClean="0"/>
              <a:t>Atm</a:t>
            </a:r>
            <a:r>
              <a:rPr lang="en-US" dirty="0" smtClean="0"/>
              <a:t>, how many Liters of O</a:t>
            </a:r>
            <a:r>
              <a:rPr lang="en-US" baseline="-25000" dirty="0" smtClean="0"/>
              <a:t>2</a:t>
            </a:r>
            <a:r>
              <a:rPr lang="en-US" dirty="0" smtClean="0"/>
              <a:t> gas will be consumed?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3370" y="3132499"/>
            <a:ext cx="627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 (s) + ___ O</a:t>
            </a:r>
            <a:r>
              <a:rPr lang="en-US" baseline="-25000" dirty="0" smtClean="0"/>
              <a:t>2</a:t>
            </a:r>
            <a:r>
              <a:rPr lang="en-US" dirty="0" smtClean="0"/>
              <a:t> (g) → ___ CO</a:t>
            </a:r>
            <a:r>
              <a:rPr lang="en-US" baseline="-25000" dirty="0" smtClean="0"/>
              <a:t>2</a:t>
            </a:r>
            <a:r>
              <a:rPr lang="en-US" dirty="0" smtClean="0"/>
              <a:t> (g) + ___ H</a:t>
            </a:r>
            <a:r>
              <a:rPr lang="en-US" baseline="-25000" dirty="0" smtClean="0"/>
              <a:t>2</a:t>
            </a:r>
            <a:r>
              <a:rPr lang="en-US" dirty="0" smtClean="0"/>
              <a:t>O (g) +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08" y="229476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537" y="793278"/>
            <a:ext cx="848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in the previous reaction, you produced 2000.0 L of CO</a:t>
            </a:r>
            <a:r>
              <a:rPr lang="en-US" baseline="-25000" dirty="0" smtClean="0"/>
              <a:t>2</a:t>
            </a:r>
            <a:r>
              <a:rPr lang="en-US" dirty="0" smtClean="0"/>
              <a:t> (g) and H</a:t>
            </a:r>
            <a:r>
              <a:rPr lang="en-US" baseline="-25000" dirty="0" smtClean="0"/>
              <a:t>2</a:t>
            </a:r>
            <a:r>
              <a:rPr lang="en-US" dirty="0" smtClean="0"/>
              <a:t>O (g), how many grams of Ethanol (C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OH) was combusted at 25.0 °C and 12.5 PSI?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716" y="1634079"/>
            <a:ext cx="627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___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OH (s) + ___ O</a:t>
            </a:r>
            <a:r>
              <a:rPr lang="en-US" baseline="-25000" dirty="0" smtClean="0"/>
              <a:t>2</a:t>
            </a:r>
            <a:r>
              <a:rPr lang="en-US" dirty="0" smtClean="0"/>
              <a:t> (g) → ___ CO</a:t>
            </a:r>
            <a:r>
              <a:rPr lang="en-US" baseline="-25000" dirty="0" smtClean="0"/>
              <a:t>2</a:t>
            </a:r>
            <a:r>
              <a:rPr lang="en-US" dirty="0" smtClean="0"/>
              <a:t> (g) + ___ H</a:t>
            </a:r>
            <a:r>
              <a:rPr lang="en-US" baseline="-25000" dirty="0" smtClean="0"/>
              <a:t>2</a:t>
            </a:r>
            <a:r>
              <a:rPr lang="en-US" dirty="0" smtClean="0"/>
              <a:t>O (g) + 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3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1425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110</cp:revision>
  <dcterms:created xsi:type="dcterms:W3CDTF">2020-03-25T15:59:49Z</dcterms:created>
  <dcterms:modified xsi:type="dcterms:W3CDTF">2021-10-30T22:34:00Z</dcterms:modified>
</cp:coreProperties>
</file>