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9" r:id="rId3"/>
    <p:sldId id="329" r:id="rId4"/>
    <p:sldId id="326" r:id="rId5"/>
    <p:sldId id="322" r:id="rId6"/>
    <p:sldId id="328" r:id="rId7"/>
    <p:sldId id="330" r:id="rId8"/>
    <p:sldId id="331" r:id="rId9"/>
    <p:sldId id="332" r:id="rId10"/>
    <p:sldId id="333" r:id="rId11"/>
    <p:sldId id="323" r:id="rId12"/>
    <p:sldId id="335" r:id="rId13"/>
    <p:sldId id="336" r:id="rId14"/>
    <p:sldId id="338" r:id="rId15"/>
    <p:sldId id="337" r:id="rId16"/>
    <p:sldId id="334" r:id="rId17"/>
    <p:sldId id="321" r:id="rId18"/>
    <p:sldId id="340" r:id="rId19"/>
    <p:sldId id="341" r:id="rId20"/>
    <p:sldId id="34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83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General properties of g, l, s (review Ch. 1)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Pressure and Pressure units</a:t>
            </a:r>
            <a:endParaRPr lang="en-US" sz="1600" dirty="0"/>
          </a:p>
          <a:p>
            <a:pPr marL="257175" indent="-257175">
              <a:buAutoNum type="arabicPeriod"/>
            </a:pPr>
            <a:r>
              <a:rPr lang="en-US" sz="1600" dirty="0" smtClean="0"/>
              <a:t>Four Variables (P, V, n, T)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Four Laws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Boyle’s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Charle’s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Guy-</a:t>
            </a:r>
            <a:r>
              <a:rPr lang="en-US" sz="1600" dirty="0" err="1" smtClean="0"/>
              <a:t>Lussac’s</a:t>
            </a:r>
            <a:r>
              <a:rPr lang="en-US" sz="1600" dirty="0" smtClean="0"/>
              <a:t> or </a:t>
            </a:r>
            <a:r>
              <a:rPr lang="en-US" sz="1600" dirty="0" err="1" smtClean="0"/>
              <a:t>Amontons’s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Avogadro’s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Directly vs </a:t>
            </a:r>
            <a:r>
              <a:rPr lang="en-US" sz="1600" smtClean="0"/>
              <a:t>Inversely Proportional (DP vs IP)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Solving Ratio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8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712" y="206597"/>
            <a:ext cx="3300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8a </a:t>
            </a:r>
            <a:r>
              <a:rPr lang="en-US" sz="3200" dirty="0" smtClean="0"/>
              <a:t>– Gases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45" y="36213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245" y="860080"/>
            <a:ext cx="7831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hot air balloon contains 100.0 L of air at 20.0 °C, if the air is heated to 100.0 °C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7383" y="89046"/>
            <a:ext cx="20505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°C + 273.15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23981" y="1267485"/>
            <a:ext cx="200247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20.0 °C = 293.15 K</a:t>
            </a:r>
          </a:p>
          <a:p>
            <a:r>
              <a:rPr lang="en-US" dirty="0" smtClean="0"/>
              <a:t>100.0 </a:t>
            </a:r>
            <a:r>
              <a:rPr lang="en-US" dirty="0"/>
              <a:t>°C = </a:t>
            </a:r>
            <a:r>
              <a:rPr lang="en-US" dirty="0" smtClean="0"/>
              <a:t>373.15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3" y="153908"/>
            <a:ext cx="1652918" cy="1652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762" y="226336"/>
            <a:ext cx="245342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Joseph Louis Gay-Lussac</a:t>
            </a:r>
          </a:p>
          <a:p>
            <a:pPr algn="ctr"/>
            <a:r>
              <a:rPr lang="en-US" dirty="0" smtClean="0"/>
              <a:t>(1778-1850)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6487" y="1023650"/>
            <a:ext cx="317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 smtClean="0"/>
              <a:t>P and T</a:t>
            </a:r>
          </a:p>
          <a:p>
            <a:r>
              <a:rPr lang="en-US" dirty="0" smtClean="0"/>
              <a:t>Volume and Amount =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602" y="2095651"/>
                <a:ext cx="820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" y="2095651"/>
                <a:ext cx="820481" cy="369332"/>
              </a:xfrm>
              <a:prstGeom prst="rect">
                <a:avLst/>
              </a:prstGeom>
              <a:blipFill>
                <a:blip r:embed="rId3"/>
                <a:stretch>
                  <a:fillRect l="-8148" r="-740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63411" y="2296944"/>
            <a:ext cx="306269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and Temperature are </a:t>
            </a:r>
          </a:p>
          <a:p>
            <a:r>
              <a:rPr lang="en-US" u="sng" dirty="0" smtClean="0"/>
              <a:t>Directly</a:t>
            </a:r>
            <a:r>
              <a:rPr lang="en-US" dirty="0" smtClean="0"/>
              <a:t> Proportional (DP)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6967" y="2567339"/>
                <a:ext cx="1052468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7" y="2567339"/>
                <a:ext cx="1052468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63" y="3721221"/>
            <a:ext cx="3460741" cy="25955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2086" y="6479614"/>
            <a:ext cx="18653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Sealed Containers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68142" b="7139"/>
          <a:stretch/>
        </p:blipFill>
        <p:spPr>
          <a:xfrm>
            <a:off x="5824607" y="2735022"/>
            <a:ext cx="2498032" cy="3579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798" y="180292"/>
            <a:ext cx="2003607" cy="1600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42996" y="226336"/>
            <a:ext cx="21632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Guillaume </a:t>
            </a:r>
            <a:r>
              <a:rPr lang="en-US" dirty="0" err="1" smtClean="0"/>
              <a:t>Amontons</a:t>
            </a:r>
            <a:endParaRPr lang="en-US" dirty="0" smtClean="0"/>
          </a:p>
          <a:p>
            <a:pPr algn="ctr"/>
            <a:r>
              <a:rPr lang="en-US" dirty="0" smtClean="0"/>
              <a:t>(1663-1705)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6" y="180048"/>
            <a:ext cx="4583287" cy="2578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61" y="289711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5" y="3348275"/>
            <a:ext cx="78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pressure cooker starts out at 0.83 </a:t>
            </a:r>
            <a:r>
              <a:rPr lang="en-US" dirty="0" err="1" smtClean="0"/>
              <a:t>Atm</a:t>
            </a:r>
            <a:r>
              <a:rPr lang="en-US" dirty="0" smtClean="0"/>
              <a:t> at 20.0 °C is then pressurized to 2.00 </a:t>
            </a:r>
            <a:r>
              <a:rPr lang="en-US" dirty="0" err="1" smtClean="0"/>
              <a:t>Atm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Will the Temperature inside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be the final temperature in the pressure cooker?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9385" y="3829615"/>
            <a:ext cx="18854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20.0 °C = 293.15 K</a:t>
            </a:r>
          </a:p>
          <a:p>
            <a:r>
              <a:rPr lang="en-US" dirty="0"/>
              <a:t>	</a:t>
            </a:r>
            <a:r>
              <a:rPr lang="en-US" dirty="0" smtClean="0"/>
              <a:t>     =  68 °F</a:t>
            </a:r>
          </a:p>
        </p:txBody>
      </p:sp>
    </p:spTree>
    <p:extLst>
      <p:ext uri="{BB962C8B-B14F-4D97-AF65-F5344CB8AC3E}">
        <p14:creationId xmlns:p14="http://schemas.microsoft.com/office/powerpoint/2010/main" val="576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412"/>
            <a:ext cx="6447373" cy="2949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1428" y="6423433"/>
            <a:ext cx="21082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Balloons and Pistons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1762" y="224827"/>
            <a:ext cx="180209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Amedo</a:t>
            </a:r>
            <a:r>
              <a:rPr lang="en-US" dirty="0" smtClean="0"/>
              <a:t> Avogadro</a:t>
            </a:r>
          </a:p>
          <a:p>
            <a:pPr algn="ctr"/>
            <a:r>
              <a:rPr lang="en-US" dirty="0" smtClean="0"/>
              <a:t>(1776-1856)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6115" y="1051917"/>
            <a:ext cx="301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 smtClean="0"/>
              <a:t>V and n</a:t>
            </a:r>
          </a:p>
          <a:p>
            <a:r>
              <a:rPr lang="en-US" dirty="0" smtClean="0"/>
              <a:t>Pressure and Temp = Constant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0983" y="2304162"/>
            <a:ext cx="25904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Volume and Amount are </a:t>
            </a:r>
          </a:p>
          <a:p>
            <a:r>
              <a:rPr lang="en-US" u="sng" dirty="0" smtClean="0"/>
              <a:t>Directly</a:t>
            </a:r>
            <a:r>
              <a:rPr lang="en-US" dirty="0" smtClean="0"/>
              <a:t> Proportional (DP)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975" y="2620109"/>
                <a:ext cx="1087734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5" y="2620109"/>
                <a:ext cx="1087734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1" y="160977"/>
            <a:ext cx="1460089" cy="180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602" y="2095651"/>
                <a:ext cx="813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" y="2095651"/>
                <a:ext cx="813749" cy="369332"/>
              </a:xfrm>
              <a:prstGeom prst="rect">
                <a:avLst/>
              </a:prstGeom>
              <a:blipFill>
                <a:blip r:embed="rId5"/>
                <a:stretch>
                  <a:fillRect l="-8209" r="-44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8812" b="6286"/>
          <a:stretch/>
        </p:blipFill>
        <p:spPr>
          <a:xfrm>
            <a:off x="6762938" y="3454583"/>
            <a:ext cx="1908960" cy="28194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109" y="367830"/>
            <a:ext cx="3916496" cy="29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6" y="298764"/>
            <a:ext cx="21627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Avagadro’s</a:t>
            </a:r>
            <a:r>
              <a:rPr lang="en-US" sz="2400" dirty="0" smtClean="0"/>
              <a:t> Law </a:t>
            </a:r>
          </a:p>
          <a:p>
            <a:pPr algn="ctr"/>
            <a:r>
              <a:rPr lang="en-US" sz="2400" dirty="0" smtClean="0"/>
              <a:t>Part II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4" y="172014"/>
            <a:ext cx="5703426" cy="30114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6336" y="1213164"/>
            <a:ext cx="2997143" cy="914400"/>
            <a:chOff x="226336" y="1213164"/>
            <a:chExt cx="2997143" cy="914400"/>
          </a:xfrm>
        </p:grpSpPr>
        <p:sp>
          <p:nvSpPr>
            <p:cNvPr id="8" name="Rectangle 7"/>
            <p:cNvSpPr/>
            <p:nvPr/>
          </p:nvSpPr>
          <p:spPr>
            <a:xfrm>
              <a:off x="226336" y="1213164"/>
              <a:ext cx="2997143" cy="914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5567" y="1262221"/>
              <a:ext cx="2907912" cy="830997"/>
              <a:chOff x="317845" y="1577999"/>
              <a:chExt cx="2907912" cy="8309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17845" y="1577999"/>
                <a:ext cx="12121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</a:t>
                </a:r>
                <a:r>
                  <a:rPr lang="en-US" sz="2400" dirty="0" err="1" smtClean="0"/>
                  <a:t>mol</a:t>
                </a:r>
                <a:r>
                  <a:rPr lang="en-US" sz="2400" dirty="0" smtClean="0"/>
                  <a:t> of</a:t>
                </a:r>
              </a:p>
              <a:p>
                <a:r>
                  <a:rPr lang="en-US" sz="2400" u="sng" dirty="0" smtClean="0"/>
                  <a:t>any</a:t>
                </a:r>
                <a:r>
                  <a:rPr lang="en-US" sz="2400" dirty="0" smtClean="0"/>
                  <a:t> gas</a:t>
                </a:r>
                <a:endParaRPr lang="en-US" sz="2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530036" y="1762666"/>
                <a:ext cx="1695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= 22.4 Liters</a:t>
                </a:r>
                <a:endParaRPr lang="en-US" sz="2400" dirty="0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5" y="2326942"/>
            <a:ext cx="1724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8" y="2350344"/>
            <a:ext cx="7631503" cy="450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6784" y="215487"/>
            <a:ext cx="2548005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Laws to  Describe a 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539" y="713365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Boyle’s Law (P and V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Charles's Law (V and T)</a:t>
            </a:r>
          </a:p>
          <a:p>
            <a:r>
              <a:rPr lang="en-US" dirty="0" smtClean="0"/>
              <a:t>Gay-Lussac’s Law or </a:t>
            </a:r>
            <a:r>
              <a:rPr lang="en-US" dirty="0" err="1" smtClean="0"/>
              <a:t>Amonton’s</a:t>
            </a:r>
            <a:r>
              <a:rPr lang="en-US" dirty="0" smtClean="0"/>
              <a:t> (P and T)</a:t>
            </a:r>
          </a:p>
          <a:p>
            <a:r>
              <a:rPr lang="en-US" dirty="0"/>
              <a:t>Avogadro's Law (V and 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283" y="251700"/>
            <a:ext cx="24683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Gas Law Summary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4811" y="2860895"/>
            <a:ext cx="36099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8927" y="2871767"/>
            <a:ext cx="4459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9307" y="2871767"/>
            <a:ext cx="4459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7659" y="2860895"/>
            <a:ext cx="4459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19012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550" y="559455"/>
            <a:ext cx="7568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some odd reason you wish to increase the volume of gas in a balloon from 500.0 L at 25.0 °C to 750.0 L.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Who’s law is should you use?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Should you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 the Temperature?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be the final temperature in °C?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88521" y="1427441"/>
            <a:ext cx="18854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25.0 °C = 298.15 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4788" y="51624"/>
            <a:ext cx="163705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is </a:t>
            </a:r>
          </a:p>
          <a:p>
            <a:pPr algn="ctr"/>
            <a:r>
              <a:rPr lang="en-US" u="sng" dirty="0" smtClean="0"/>
              <a:t>ALWAYS</a:t>
            </a:r>
            <a:r>
              <a:rPr lang="en-US" dirty="0" smtClean="0"/>
              <a:t> in 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15567" y="6396594"/>
            <a:ext cx="18362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Units must match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069" y="2705561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balloon at sea level (1 </a:t>
            </a:r>
            <a:r>
              <a:rPr lang="en-US" dirty="0" err="1" smtClean="0"/>
              <a:t>Atm</a:t>
            </a:r>
            <a:r>
              <a:rPr lang="en-US" dirty="0" smtClean="0"/>
              <a:t>) has a volume of 5.0 L is transported by a scuba diver to deep below the ocean where the pressure is 1500. mm Hg.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069" y="2336229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549" y="4528501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1069" y="4966447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piston contains 2.5 </a:t>
            </a:r>
            <a:r>
              <a:rPr lang="en-US" dirty="0" err="1" smtClean="0"/>
              <a:t>mols</a:t>
            </a:r>
            <a:r>
              <a:rPr lang="en-US" dirty="0" smtClean="0"/>
              <a:t> of N</a:t>
            </a:r>
            <a:r>
              <a:rPr lang="en-US" baseline="-25000" dirty="0" smtClean="0"/>
              <a:t>2</a:t>
            </a:r>
            <a:r>
              <a:rPr lang="en-US" dirty="0" smtClean="0"/>
              <a:t> gas at a volume of 3.0 L.  If 6.0 </a:t>
            </a:r>
            <a:r>
              <a:rPr lang="en-US" dirty="0" err="1" smtClean="0"/>
              <a:t>mols</a:t>
            </a:r>
            <a:r>
              <a:rPr lang="en-US" dirty="0" smtClean="0"/>
              <a:t> of F</a:t>
            </a:r>
            <a:r>
              <a:rPr lang="en-US" baseline="-25000" dirty="0" smtClean="0"/>
              <a:t>2</a:t>
            </a:r>
            <a:r>
              <a:rPr lang="en-US" dirty="0" smtClean="0"/>
              <a:t> gas is added at constant pressure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piston be?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550" y="19012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550" y="559455"/>
            <a:ext cx="7568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some odd reason you wish to increase the volume of gas in a balloon from 500.0 L at 25.0 °C to 750.0 L by changing the temperature.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Who’s law is should you use?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Should you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 the Temperature?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be the final temperature in °C?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88521" y="1427441"/>
            <a:ext cx="18854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25.0 °C = 298.15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8503" y="5857592"/>
            <a:ext cx="473982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Charles Law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Increase b/c they are DP therefore ↑V = ↑ T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174 </a:t>
            </a:r>
            <a:r>
              <a:rPr lang="en-US" dirty="0"/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4193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22" y="596103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balloon at sea level (1 </a:t>
            </a:r>
            <a:r>
              <a:rPr lang="en-US" dirty="0" err="1" smtClean="0"/>
              <a:t>Atm</a:t>
            </a:r>
            <a:r>
              <a:rPr lang="en-US" dirty="0" smtClean="0"/>
              <a:t>) has a volume of 5.0 L is transported by a scuba diver to deep below the ocean where the pressure is 1500. mm Hg.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122" y="226771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503" y="5857592"/>
            <a:ext cx="473982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Boyles Law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Decrease b/c they are IP therefore ↑P = ↓ </a:t>
            </a:r>
            <a:r>
              <a:rPr lang="en-US" dirty="0"/>
              <a:t>V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2.5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70" y="22810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5390" y="666051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piston contains 2.5 </a:t>
            </a:r>
            <a:r>
              <a:rPr lang="en-US" dirty="0" err="1" smtClean="0"/>
              <a:t>mols</a:t>
            </a:r>
            <a:r>
              <a:rPr lang="en-US" dirty="0" smtClean="0"/>
              <a:t> of N</a:t>
            </a:r>
            <a:r>
              <a:rPr lang="en-US" baseline="-25000" dirty="0" smtClean="0"/>
              <a:t>2</a:t>
            </a:r>
            <a:r>
              <a:rPr lang="en-US" dirty="0" smtClean="0"/>
              <a:t> gas at a volume of 3.0 L.  If 6.0 </a:t>
            </a:r>
            <a:r>
              <a:rPr lang="en-US" dirty="0" err="1" smtClean="0"/>
              <a:t>mols</a:t>
            </a:r>
            <a:r>
              <a:rPr lang="en-US" dirty="0" smtClean="0"/>
              <a:t> of F</a:t>
            </a:r>
            <a:r>
              <a:rPr lang="en-US" baseline="-25000" dirty="0" smtClean="0"/>
              <a:t>2</a:t>
            </a:r>
            <a:r>
              <a:rPr lang="en-US" dirty="0" smtClean="0"/>
              <a:t> gas is added at constant pressure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piston be?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503" y="5857592"/>
            <a:ext cx="473982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err="1" smtClean="0"/>
              <a:t>Avagadro</a:t>
            </a:r>
            <a:r>
              <a:rPr lang="en-US" dirty="0" smtClean="0"/>
              <a:t> Law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Increase b/c they are DP therefore ↑n = ↑ V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10.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85516"/>
              </p:ext>
            </p:extLst>
          </p:nvPr>
        </p:nvGraphicFramePr>
        <p:xfrm>
          <a:off x="274034" y="1017285"/>
          <a:ext cx="8679359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000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3603606087"/>
                    </a:ext>
                  </a:extLst>
                </a:gridCol>
                <a:gridCol w="2634559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  <a:gridCol w="1158843">
                  <a:extLst>
                    <a:ext uri="{9D8B030D-6E8A-4147-A177-3AD203B41FA5}">
                      <a16:colId xmlns:a16="http://schemas.microsoft.com/office/drawing/2014/main" val="4061880808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8400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Volume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Particles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Compressibility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IMF/Energy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Solid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Ridged, clinging, tightly packed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Low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&gt;&gt;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Mobile, adhering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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Independent,</a:t>
                      </a:r>
                      <a:r>
                        <a:rPr lang="en-US" sz="1800" baseline="0" dirty="0" smtClean="0"/>
                        <a:t> far apart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&lt;&lt;</a:t>
                      </a:r>
                      <a:r>
                        <a:rPr lang="en-US" sz="1800" baseline="0" dirty="0" smtClean="0"/>
                        <a:t>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" y="4888463"/>
            <a:ext cx="4424715" cy="1797747"/>
          </a:xfrm>
          <a:prstGeom prst="rect">
            <a:avLst/>
          </a:prstGeom>
        </p:spPr>
      </p:pic>
      <p:pic>
        <p:nvPicPr>
          <p:cNvPr id="4" name="Picture 2" descr="http://perso.numericable.fr/vincent.hedberg/thermal/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9" y="3534954"/>
            <a:ext cx="4006938" cy="23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34" y="262550"/>
            <a:ext cx="36599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Properties of Gases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07193" y="7788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9704" y="3419126"/>
            <a:ext cx="4053374" cy="12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4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97" y="398352"/>
            <a:ext cx="139749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Gas Law’s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5925" y="1167898"/>
            <a:ext cx="26388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Variables Describe a Gas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567" y="1706207"/>
            <a:ext cx="294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 - Pressure (</a:t>
            </a:r>
            <a:r>
              <a:rPr lang="en-US" dirty="0" err="1"/>
              <a:t>Atm</a:t>
            </a:r>
            <a:r>
              <a:rPr lang="en-US" dirty="0" smtClean="0"/>
              <a:t>)</a:t>
            </a:r>
          </a:p>
          <a:p>
            <a:r>
              <a:rPr lang="en-US" dirty="0" smtClean="0"/>
              <a:t>V </a:t>
            </a:r>
            <a:r>
              <a:rPr lang="en-US" dirty="0"/>
              <a:t>- Volume (mL or L)</a:t>
            </a:r>
          </a:p>
          <a:p>
            <a:r>
              <a:rPr lang="en-US" dirty="0"/>
              <a:t>T - Temperature </a:t>
            </a:r>
            <a:r>
              <a:rPr lang="en-US" dirty="0" smtClean="0"/>
              <a:t>(</a:t>
            </a:r>
            <a:r>
              <a:rPr lang="en-US" u="sng" dirty="0" smtClean="0"/>
              <a:t>ALWAYS</a:t>
            </a:r>
            <a:r>
              <a:rPr lang="en-US" dirty="0" smtClean="0"/>
              <a:t> K</a:t>
            </a:r>
            <a:r>
              <a:rPr lang="en-US" dirty="0"/>
              <a:t>)</a:t>
            </a:r>
          </a:p>
          <a:p>
            <a:r>
              <a:rPr lang="en-US" dirty="0"/>
              <a:t>n - Amount (</a:t>
            </a:r>
            <a:r>
              <a:rPr lang="en-US" dirty="0" err="1"/>
              <a:t>mols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1149" y="1167898"/>
            <a:ext cx="2548005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Laws to  Describe a 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1850" y="1586653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Boyle’s Law (P and V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Charles's Law (V and T)</a:t>
            </a:r>
          </a:p>
          <a:p>
            <a:r>
              <a:rPr lang="en-US" dirty="0" smtClean="0"/>
              <a:t>Gay-Lussac’s Law or </a:t>
            </a:r>
            <a:r>
              <a:rPr lang="en-US" dirty="0" err="1" smtClean="0"/>
              <a:t>Amonton’s</a:t>
            </a:r>
            <a:r>
              <a:rPr lang="en-US" dirty="0" smtClean="0"/>
              <a:t> (P and T)</a:t>
            </a:r>
          </a:p>
          <a:p>
            <a:r>
              <a:rPr lang="en-US" dirty="0"/>
              <a:t>Avogadro's Law (V and 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3497" y="3656092"/>
            <a:ext cx="284020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Ways to think about Gases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903" y="47073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533" y="4134793"/>
            <a:ext cx="2689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Pictures</a:t>
            </a:r>
          </a:p>
          <a:p>
            <a:r>
              <a:rPr lang="en-US" dirty="0" smtClean="0"/>
              <a:t>Proportionalities (IP or DP)</a:t>
            </a:r>
          </a:p>
          <a:p>
            <a:r>
              <a:rPr lang="en-US" dirty="0" smtClean="0"/>
              <a:t>Equations (Ratio’s)</a:t>
            </a:r>
          </a:p>
          <a:p>
            <a:r>
              <a:rPr lang="en-US" dirty="0" smtClean="0"/>
              <a:t>Graphs (Lab)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0222" y="6292159"/>
            <a:ext cx="20505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°C + 273.15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6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47" y="307817"/>
            <a:ext cx="126021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Pressure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6" y="937544"/>
            <a:ext cx="3830840" cy="3393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07" y="1403288"/>
            <a:ext cx="4077993" cy="2462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8796" y="2278477"/>
            <a:ext cx="45397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326" y="4617267"/>
            <a:ext cx="370348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Pressure resulting from the force of the gas molecules in the atmosphere pushing downwards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8107" y="4617267"/>
            <a:ext cx="357611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Pressure resulting from the collision of gas molecules with the walls of the balloon.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60418" y="220875"/>
                <a:ext cx="1558953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Force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Area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18" y="220875"/>
                <a:ext cx="1558953" cy="624273"/>
              </a:xfrm>
              <a:prstGeom prst="rect">
                <a:avLst/>
              </a:prstGeom>
              <a:blipFill>
                <a:blip r:embed="rId4"/>
                <a:stretch>
                  <a:fillRect l="-5859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119109" y="218147"/>
                <a:ext cx="652032" cy="6297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09" y="218147"/>
                <a:ext cx="652032" cy="629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60418" y="2509309"/>
            <a:ext cx="20887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Atmosphere (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23806" y="337348"/>
            <a:ext cx="721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768" t="8180" r="4412" b="11653"/>
          <a:stretch/>
        </p:blipFill>
        <p:spPr>
          <a:xfrm>
            <a:off x="315534" y="1393274"/>
            <a:ext cx="3367890" cy="4965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2997" y="4449099"/>
            <a:ext cx="2251322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Units (on CS)</a:t>
            </a:r>
          </a:p>
          <a:p>
            <a:r>
              <a:rPr lang="en-US" dirty="0" smtClean="0"/>
              <a:t>(all values are equal)</a:t>
            </a:r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Atm</a:t>
            </a:r>
            <a:endParaRPr lang="en-US" dirty="0" smtClean="0"/>
          </a:p>
          <a:p>
            <a:pPr algn="ctr"/>
            <a:r>
              <a:rPr lang="en-US" dirty="0" smtClean="0"/>
              <a:t>760 mmHg</a:t>
            </a:r>
          </a:p>
          <a:p>
            <a:pPr algn="ctr"/>
            <a:r>
              <a:rPr lang="en-US" dirty="0" smtClean="0"/>
              <a:t>760 </a:t>
            </a:r>
            <a:r>
              <a:rPr lang="en-US" dirty="0" err="1" smtClean="0"/>
              <a:t>torr</a:t>
            </a:r>
            <a:endParaRPr lang="en-US" dirty="0" smtClean="0"/>
          </a:p>
          <a:p>
            <a:pPr algn="ctr"/>
            <a:r>
              <a:rPr lang="en-US" dirty="0" smtClean="0"/>
              <a:t>101,325 Pa</a:t>
            </a:r>
          </a:p>
          <a:p>
            <a:pPr algn="ctr"/>
            <a:r>
              <a:rPr lang="en-US" dirty="0" smtClean="0"/>
              <a:t>14.7 </a:t>
            </a:r>
            <a:r>
              <a:rPr lang="en-US" dirty="0" err="1" smtClean="0"/>
              <a:t>lb</a:t>
            </a:r>
            <a:r>
              <a:rPr lang="en-US" dirty="0" smtClean="0"/>
              <a:t>/in</a:t>
            </a:r>
            <a:r>
              <a:rPr lang="en-US" baseline="30000" dirty="0" smtClean="0"/>
              <a:t>2</a:t>
            </a:r>
            <a:r>
              <a:rPr lang="en-US" dirty="0" smtClean="0"/>
              <a:t> (PSI)</a:t>
            </a:r>
            <a:endParaRPr lang="en-US" baseline="30000" dirty="0" smtClean="0"/>
          </a:p>
          <a:p>
            <a:pPr algn="ctr"/>
            <a:r>
              <a:rPr lang="en-US" dirty="0" smtClean="0"/>
              <a:t>1013 mbar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534" y="226337"/>
            <a:ext cx="265963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Measuring Pressure</a:t>
            </a:r>
          </a:p>
          <a:p>
            <a:pPr algn="ctr"/>
            <a:r>
              <a:rPr lang="en-US" sz="2400" dirty="0" smtClean="0"/>
              <a:t>“Barometers”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01922" y="180170"/>
            <a:ext cx="161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Torricelli</a:t>
            </a:r>
          </a:p>
          <a:p>
            <a:r>
              <a:rPr lang="en-US" dirty="0" smtClean="0"/>
              <a:t>Italian Physicist</a:t>
            </a:r>
          </a:p>
          <a:p>
            <a:r>
              <a:rPr lang="en-US" dirty="0" smtClean="0"/>
              <a:t>(1643)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3429" y="3014804"/>
            <a:ext cx="12634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760 mm Hg</a:t>
            </a:r>
          </a:p>
          <a:p>
            <a:r>
              <a:rPr lang="en-US" dirty="0" smtClean="0"/>
              <a:t>760 </a:t>
            </a:r>
            <a:r>
              <a:rPr lang="en-US" dirty="0" err="1" smtClean="0"/>
              <a:t>torr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35" b="25311"/>
          <a:stretch/>
        </p:blipFill>
        <p:spPr>
          <a:xfrm>
            <a:off x="5033726" y="957706"/>
            <a:ext cx="3615235" cy="176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757" y="199177"/>
            <a:ext cx="37580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Pressure varies with Altitude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20" y="3380539"/>
            <a:ext cx="3670426" cy="311986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90038"/>
              </p:ext>
            </p:extLst>
          </p:nvPr>
        </p:nvGraphicFramePr>
        <p:xfrm>
          <a:off x="173756" y="864606"/>
          <a:ext cx="46336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842">
                  <a:extLst>
                    <a:ext uri="{9D8B030D-6E8A-4147-A177-3AD203B41FA5}">
                      <a16:colId xmlns:a16="http://schemas.microsoft.com/office/drawing/2014/main" val="2289360645"/>
                    </a:ext>
                  </a:extLst>
                </a:gridCol>
                <a:gridCol w="1086614">
                  <a:extLst>
                    <a:ext uri="{9D8B030D-6E8A-4147-A177-3AD203B41FA5}">
                      <a16:colId xmlns:a16="http://schemas.microsoft.com/office/drawing/2014/main" val="981382066"/>
                    </a:ext>
                  </a:extLst>
                </a:gridCol>
                <a:gridCol w="1226177">
                  <a:extLst>
                    <a:ext uri="{9D8B030D-6E8A-4147-A177-3AD203B41FA5}">
                      <a16:colId xmlns:a16="http://schemas.microsoft.com/office/drawing/2014/main" val="3455150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Altitude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Atm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 (mm Hg)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 Level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57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Rangely (5,280</a:t>
                      </a:r>
                      <a:r>
                        <a:rPr lang="en-US" baseline="0" dirty="0" smtClean="0"/>
                        <a:t> ft.)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31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14,000 ft.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26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 Everest (29,000 ft.)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0876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757" y="3011207"/>
            <a:ext cx="47247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is </a:t>
            </a:r>
            <a:r>
              <a:rPr lang="en-US" u="sng" dirty="0" smtClean="0"/>
              <a:t>Inversely</a:t>
            </a:r>
            <a:r>
              <a:rPr lang="en-US" dirty="0" smtClean="0"/>
              <a:t> Proportional (IP) to Altitude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4580" y="3607806"/>
                <a:ext cx="1010918" cy="6938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Alt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80" y="3607806"/>
                <a:ext cx="1010918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32338" y="6517640"/>
            <a:ext cx="350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Chapter 13 – Will examine Altitude and Boiling Points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06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3910" y="953004"/>
            <a:ext cx="366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 smtClean="0"/>
              <a:t>P and V</a:t>
            </a:r>
          </a:p>
          <a:p>
            <a:r>
              <a:rPr lang="en-US" dirty="0" smtClean="0"/>
              <a:t>Temperature and Amount = Constant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200" r="33407" b="13809"/>
          <a:stretch/>
        </p:blipFill>
        <p:spPr>
          <a:xfrm>
            <a:off x="6081544" y="255027"/>
            <a:ext cx="2860895" cy="3741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137" y="2530309"/>
                <a:ext cx="81695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37" y="2530309"/>
                <a:ext cx="816955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36786" y="2865311"/>
            <a:ext cx="261706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and Volume are </a:t>
            </a:r>
          </a:p>
          <a:p>
            <a:r>
              <a:rPr lang="en-US" u="sng" dirty="0" smtClean="0"/>
              <a:t>Inversely</a:t>
            </a:r>
            <a:r>
              <a:rPr lang="en-US" dirty="0" smtClean="0"/>
              <a:t> Proportional (IP)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938" y="3386903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9959"/>
          <a:stretch/>
        </p:blipFill>
        <p:spPr>
          <a:xfrm>
            <a:off x="471055" y="4638678"/>
            <a:ext cx="4534950" cy="20821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80131" y="122848"/>
            <a:ext cx="1617622" cy="811454"/>
            <a:chOff x="221159" y="301957"/>
            <a:chExt cx="1617622" cy="811454"/>
          </a:xfrm>
        </p:grpSpPr>
        <p:sp>
          <p:nvSpPr>
            <p:cNvPr id="3" name="Rectangle 2"/>
            <p:cNvSpPr/>
            <p:nvPr/>
          </p:nvSpPr>
          <p:spPr>
            <a:xfrm>
              <a:off x="221159" y="301957"/>
              <a:ext cx="1617622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Boyle’s Law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938" y="744079"/>
              <a:ext cx="133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(1627-1691)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06" y="83943"/>
            <a:ext cx="1273402" cy="17220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90568" y="6351487"/>
            <a:ext cx="21518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Balloon’s and Pistons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45" y="36213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337" y="869133"/>
            <a:ext cx="8390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balloon at sea level (1 </a:t>
            </a:r>
            <a:r>
              <a:rPr lang="en-US" dirty="0" err="1" smtClean="0"/>
              <a:t>Atm</a:t>
            </a:r>
            <a:r>
              <a:rPr lang="en-US" dirty="0" smtClean="0"/>
              <a:t>) has a volume of 1.0 L is transported to Denver (0.83 </a:t>
            </a:r>
            <a:r>
              <a:rPr lang="en-US" dirty="0" err="1" smtClean="0"/>
              <a:t>Atm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9233" y="319879"/>
            <a:ext cx="185172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Charles’s Law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96174" y="961134"/>
            <a:ext cx="326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/>
              <a:t>T</a:t>
            </a:r>
            <a:r>
              <a:rPr lang="en-US" u="sng" dirty="0" smtClean="0"/>
              <a:t> and V</a:t>
            </a:r>
          </a:p>
          <a:p>
            <a:r>
              <a:rPr lang="en-US" dirty="0" smtClean="0"/>
              <a:t>Pressure and Amount =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602" y="2095651"/>
                <a:ext cx="831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" y="2095651"/>
                <a:ext cx="831702" cy="369332"/>
              </a:xfrm>
              <a:prstGeom prst="rect">
                <a:avLst/>
              </a:prstGeom>
              <a:blipFill>
                <a:blip r:embed="rId2"/>
                <a:stretch>
                  <a:fillRect l="-8029" r="-729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233" y="2351790"/>
            <a:ext cx="29756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Volume and Temperature are </a:t>
            </a:r>
          </a:p>
          <a:p>
            <a:r>
              <a:rPr lang="en-US" u="sng" dirty="0" smtClean="0"/>
              <a:t>Directly</a:t>
            </a:r>
            <a:r>
              <a:rPr lang="en-US" dirty="0" smtClean="0"/>
              <a:t> Proportional (DP)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71465" y="36604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(1764-1823)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967" y="2567339"/>
                <a:ext cx="1064971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7" y="2567339"/>
                <a:ext cx="1064971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" y="272686"/>
            <a:ext cx="1436956" cy="1574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67" y="3588831"/>
            <a:ext cx="4691690" cy="31221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07383" y="89046"/>
            <a:ext cx="20505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°C + 273.15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183" y="680162"/>
            <a:ext cx="3872761" cy="3989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90568" y="6351487"/>
            <a:ext cx="21518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Balloon’s and Pistons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1243</Words>
  <Application>Microsoft Office PowerPoint</Application>
  <PresentationFormat>On-screen Show (4:3)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95</cp:revision>
  <dcterms:created xsi:type="dcterms:W3CDTF">2020-03-25T15:59:49Z</dcterms:created>
  <dcterms:modified xsi:type="dcterms:W3CDTF">2021-10-30T22:32:16Z</dcterms:modified>
</cp:coreProperties>
</file>