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320" r:id="rId3"/>
    <p:sldId id="321" r:id="rId4"/>
    <p:sldId id="322" r:id="rId5"/>
    <p:sldId id="323" r:id="rId6"/>
    <p:sldId id="324" r:id="rId7"/>
    <p:sldId id="325" r:id="rId8"/>
    <p:sldId id="326" r:id="rId9"/>
    <p:sldId id="319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5" d="100"/>
          <a:sy n="95" d="100"/>
        </p:scale>
        <p:origin x="100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AE735B-9C3A-43D6-B9FE-096E531F1232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EACCA3-5C81-4B3C-BA4D-01FAA7BD34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6282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716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609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077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02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855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37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814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4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320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082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461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B5C3A7-410D-4FD7-9055-E25D6E92A517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863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056" y="1367065"/>
            <a:ext cx="4294772" cy="135421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/>
              <a:t>Overview/Topics</a:t>
            </a:r>
          </a:p>
          <a:p>
            <a:pPr marL="257175" indent="-257175">
              <a:buAutoNum type="arabicPeriod"/>
            </a:pPr>
            <a:r>
              <a:rPr lang="en-US" sz="1600" dirty="0" smtClean="0"/>
              <a:t>Periodic Trends – memorize and explain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sz="1600" dirty="0" smtClean="0"/>
              <a:t>Size of atoms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sz="1600" dirty="0" smtClean="0"/>
              <a:t>Ionization Energy 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sz="1600" dirty="0" smtClean="0"/>
              <a:t>Size of Cations and Anions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93841" y="1490890"/>
            <a:ext cx="4294772" cy="6463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/>
              <a:t>Skills to Master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HW </a:t>
            </a:r>
            <a:r>
              <a:rPr lang="en-US" dirty="0" smtClean="0"/>
              <a:t>7f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07056" y="6032613"/>
            <a:ext cx="4294772" cy="6463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/>
              <a:t>Read</a:t>
            </a:r>
          </a:p>
          <a:p>
            <a:r>
              <a:rPr lang="en-US" dirty="0" smtClean="0"/>
              <a:t>Chapter 11.1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246906" y="206597"/>
            <a:ext cx="596394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CHE 101 Fall </a:t>
            </a:r>
            <a:r>
              <a:rPr lang="en-US" sz="3200" dirty="0" smtClean="0"/>
              <a:t>2021</a:t>
            </a:r>
            <a:endParaRPr lang="en-US" sz="3200" dirty="0" smtClean="0"/>
          </a:p>
          <a:p>
            <a:pPr algn="ctr"/>
            <a:r>
              <a:rPr lang="en-US" sz="3200" dirty="0" smtClean="0"/>
              <a:t>Lecture </a:t>
            </a:r>
            <a:r>
              <a:rPr lang="en-US" sz="3200" dirty="0" smtClean="0"/>
              <a:t>7f </a:t>
            </a:r>
            <a:r>
              <a:rPr lang="en-US" sz="3200" dirty="0" smtClean="0"/>
              <a:t>– </a:t>
            </a:r>
            <a:r>
              <a:rPr lang="en-US" sz="3200" dirty="0" err="1" smtClean="0"/>
              <a:t>Misc</a:t>
            </a:r>
            <a:r>
              <a:rPr lang="en-US" sz="3200" smtClean="0"/>
              <a:t> + Periodic </a:t>
            </a:r>
            <a:r>
              <a:rPr lang="en-US" sz="3200" dirty="0" smtClean="0"/>
              <a:t>Trends</a:t>
            </a:r>
          </a:p>
        </p:txBody>
      </p:sp>
    </p:spTree>
    <p:extLst>
      <p:ext uri="{BB962C8B-B14F-4D97-AF65-F5344CB8AC3E}">
        <p14:creationId xmlns:p14="http://schemas.microsoft.com/office/powerpoint/2010/main" val="10906062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8601" y="866111"/>
            <a:ext cx="54788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Columns: Atoms get bigger as you go down a column 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    Principle QN (n)/size of orbital increases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4590" y="2244004"/>
            <a:ext cx="6812595" cy="392653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28601" y="256116"/>
            <a:ext cx="1611210" cy="46166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Atomic Size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892434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8530" y="174601"/>
            <a:ext cx="1611210" cy="4616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Atomic Size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658159"/>
            <a:ext cx="60560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Rows: Atoms get smaller as you go across a row</a:t>
            </a:r>
          </a:p>
          <a:p>
            <a:r>
              <a:rPr lang="en-US" dirty="0" smtClean="0"/>
              <a:t>           Same orbital </a:t>
            </a:r>
            <a:r>
              <a:rPr lang="en-US" dirty="0" smtClean="0">
                <a:sym typeface="Symbol" panose="05050102010706020507" pitchFamily="18" charset="2"/>
              </a:rPr>
              <a:t> protons  attractions  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dirty="0" smtClean="0">
                <a:sym typeface="Symbol" panose="05050102010706020507" pitchFamily="18" charset="2"/>
              </a:rPr>
              <a:t>size     </a:t>
            </a:r>
          </a:p>
          <a:p>
            <a:r>
              <a:rPr lang="en-US" dirty="0">
                <a:sym typeface="Symbol" panose="05050102010706020507" pitchFamily="18" charset="2"/>
              </a:rPr>
              <a:t>  </a:t>
            </a:r>
            <a:r>
              <a:rPr lang="en-US" dirty="0" smtClean="0">
                <a:sym typeface="Symbol" panose="05050102010706020507" pitchFamily="18" charset="2"/>
              </a:rPr>
              <a:t>          faster than  electrons  repulsions   size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08305" y="1968046"/>
            <a:ext cx="31339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/>
              <a:t>Z</a:t>
            </a:r>
            <a:r>
              <a:rPr lang="en-US" sz="3600" baseline="-25000" dirty="0" err="1" smtClean="0"/>
              <a:t>eff</a:t>
            </a:r>
            <a:r>
              <a:rPr lang="en-US" sz="3600" dirty="0" smtClean="0"/>
              <a:t>  =  </a:t>
            </a:r>
            <a:r>
              <a:rPr lang="en-US" sz="3600" dirty="0" err="1" smtClean="0"/>
              <a:t>Z</a:t>
            </a:r>
            <a:r>
              <a:rPr lang="en-US" sz="3600" baseline="-25000" dirty="0" err="1" smtClean="0"/>
              <a:t>actual</a:t>
            </a:r>
            <a:r>
              <a:rPr lang="en-US" sz="3600" dirty="0" smtClean="0"/>
              <a:t> - ES</a:t>
            </a:r>
            <a:endParaRPr lang="en-US" sz="3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5690" r="4015"/>
          <a:stretch/>
        </p:blipFill>
        <p:spPr>
          <a:xfrm>
            <a:off x="4962265" y="280655"/>
            <a:ext cx="4073094" cy="300725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7436844" y="5916824"/>
                <a:ext cx="1598515" cy="841897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Coulomb's Law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𝑘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36844" y="5916824"/>
                <a:ext cx="1598515" cy="841897"/>
              </a:xfrm>
              <a:prstGeom prst="rect">
                <a:avLst/>
              </a:prstGeom>
              <a:blipFill>
                <a:blip r:embed="rId3"/>
                <a:stretch>
                  <a:fillRect l="-3435" t="-4348" r="-22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677213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73" t="5385" r="5337" b="5769"/>
          <a:stretch/>
        </p:blipFill>
        <p:spPr>
          <a:xfrm>
            <a:off x="622057" y="966313"/>
            <a:ext cx="7407518" cy="554663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282018" y="1139335"/>
            <a:ext cx="23223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Bigger Down a Column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118736" y="5214639"/>
            <a:ext cx="2104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Smaller across a row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5" name="Left Arrow 4"/>
          <p:cNvSpPr/>
          <p:nvPr/>
        </p:nvSpPr>
        <p:spPr>
          <a:xfrm rot="1221225">
            <a:off x="3413841" y="4479988"/>
            <a:ext cx="2582444" cy="29474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28601" y="256116"/>
            <a:ext cx="1611210" cy="46166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Atomic Size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206917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8940" y="361624"/>
            <a:ext cx="2573461" cy="4616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Cations and Anions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298940" y="1143194"/>
            <a:ext cx="425097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Cations get </a:t>
            </a:r>
            <a:r>
              <a:rPr lang="en-US" sz="1200" dirty="0" smtClean="0"/>
              <a:t>smaller</a:t>
            </a:r>
          </a:p>
          <a:p>
            <a:r>
              <a:rPr lang="en-US" dirty="0"/>
              <a:t>	</a:t>
            </a:r>
            <a:r>
              <a:rPr lang="en-US" dirty="0" smtClean="0"/>
              <a:t>protons &gt; electrons</a:t>
            </a:r>
          </a:p>
          <a:p>
            <a:r>
              <a:rPr lang="en-US" dirty="0" smtClean="0"/>
              <a:t>	Attractions &gt; repulsions (</a:t>
            </a:r>
            <a:r>
              <a:rPr lang="en-US" dirty="0" err="1" smtClean="0"/>
              <a:t>Z</a:t>
            </a:r>
            <a:r>
              <a:rPr lang="en-US" baseline="-25000" dirty="0" err="1" smtClean="0"/>
              <a:t>eff</a:t>
            </a:r>
            <a:r>
              <a:rPr lang="en-US" dirty="0" smtClean="0"/>
              <a:t> Increases)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6863" y="4076219"/>
            <a:ext cx="4190891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Anions get </a:t>
            </a:r>
            <a:r>
              <a:rPr lang="en-US" sz="2400" dirty="0" smtClean="0"/>
              <a:t>BIGGER</a:t>
            </a:r>
          </a:p>
          <a:p>
            <a:r>
              <a:rPr lang="en-US" dirty="0"/>
              <a:t>	</a:t>
            </a:r>
            <a:r>
              <a:rPr lang="en-US" dirty="0" smtClean="0"/>
              <a:t>protons &lt; electrons</a:t>
            </a:r>
          </a:p>
          <a:p>
            <a:r>
              <a:rPr lang="en-US" dirty="0" smtClean="0"/>
              <a:t>	Attractions &lt; </a:t>
            </a:r>
            <a:r>
              <a:rPr lang="en-US" dirty="0"/>
              <a:t>repulsions </a:t>
            </a:r>
            <a:r>
              <a:rPr lang="en-US" dirty="0" smtClean="0"/>
              <a:t>(ES increases)</a:t>
            </a:r>
            <a:endParaRPr lang="en-US" dirty="0"/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61054"/>
          <a:stretch/>
        </p:blipFill>
        <p:spPr>
          <a:xfrm>
            <a:off x="6189784" y="4130398"/>
            <a:ext cx="1747214" cy="189547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/>
          <a:srcRect t="11921" r="82370" b="55038"/>
          <a:stretch/>
        </p:blipFill>
        <p:spPr>
          <a:xfrm>
            <a:off x="829408" y="2474299"/>
            <a:ext cx="920261" cy="105205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/>
          <a:srcRect l="68838" t="15539" r="19701" b="56194"/>
          <a:stretch/>
        </p:blipFill>
        <p:spPr>
          <a:xfrm>
            <a:off x="910606" y="5289175"/>
            <a:ext cx="598224" cy="90000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/>
          <a:srcRect l="18089" t="14865" r="67715" b="55038"/>
          <a:stretch/>
        </p:blipFill>
        <p:spPr>
          <a:xfrm>
            <a:off x="2671974" y="2517481"/>
            <a:ext cx="740963" cy="958272"/>
          </a:xfrm>
          <a:prstGeom prst="rect">
            <a:avLst/>
          </a:prstGeom>
        </p:spPr>
      </p:pic>
      <p:sp>
        <p:nvSpPr>
          <p:cNvPr id="11" name="Right Arrow 10"/>
          <p:cNvSpPr/>
          <p:nvPr/>
        </p:nvSpPr>
        <p:spPr>
          <a:xfrm>
            <a:off x="1875667" y="2766941"/>
            <a:ext cx="670308" cy="36626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3"/>
          <a:srcRect l="81583" t="12496" r="3594" b="56194"/>
          <a:stretch/>
        </p:blipFill>
        <p:spPr>
          <a:xfrm>
            <a:off x="2361214" y="5289175"/>
            <a:ext cx="773724" cy="996889"/>
          </a:xfrm>
          <a:prstGeom prst="rect">
            <a:avLst/>
          </a:prstGeom>
        </p:spPr>
      </p:pic>
      <p:sp>
        <p:nvSpPr>
          <p:cNvPr id="13" name="Right Arrow 12"/>
          <p:cNvSpPr/>
          <p:nvPr/>
        </p:nvSpPr>
        <p:spPr>
          <a:xfrm>
            <a:off x="1599868" y="5534972"/>
            <a:ext cx="670308" cy="36626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2"/>
          <a:srcRect r="40896"/>
          <a:stretch/>
        </p:blipFill>
        <p:spPr>
          <a:xfrm>
            <a:off x="5665969" y="823289"/>
            <a:ext cx="2651556" cy="1895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18525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9117" y="285424"/>
            <a:ext cx="3529108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Ionization Energy (IE or E</a:t>
            </a:r>
            <a:r>
              <a:rPr lang="en-US" sz="2400" baseline="-25000" dirty="0" smtClean="0"/>
              <a:t>IE</a:t>
            </a:r>
            <a:r>
              <a:rPr lang="en-US" sz="2400" dirty="0" smtClean="0"/>
              <a:t>)</a:t>
            </a:r>
            <a:endParaRPr lang="en-US" sz="2400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1763592" y="1341125"/>
            <a:ext cx="52536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Na (g) + Ionization Energy → Na</a:t>
            </a:r>
            <a:r>
              <a:rPr lang="en-US" sz="2400" baseline="30000" dirty="0" smtClean="0"/>
              <a:t>+</a:t>
            </a:r>
            <a:r>
              <a:rPr lang="en-US" sz="2400" dirty="0" smtClean="0"/>
              <a:t> (g) + e</a:t>
            </a:r>
            <a:r>
              <a:rPr lang="en-US" sz="2400" baseline="30000" dirty="0" smtClean="0"/>
              <a:t>-1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249117" y="905608"/>
            <a:ext cx="64400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P</a:t>
            </a:r>
            <a:r>
              <a:rPr lang="en-US" sz="1600" smtClean="0"/>
              <a:t>rocess </a:t>
            </a:r>
            <a:r>
              <a:rPr lang="en-US" sz="1600" dirty="0" smtClean="0"/>
              <a:t>by which and electron is removed from an atom in the gas state</a:t>
            </a:r>
            <a:endParaRPr lang="en-US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249118" y="1899754"/>
            <a:ext cx="839877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Closer an electron is to the nucleus the greater the attractive force therefore greater E</a:t>
            </a:r>
            <a:r>
              <a:rPr lang="en-US" sz="1600" baseline="-25000" dirty="0" smtClean="0"/>
              <a:t>IE</a:t>
            </a:r>
            <a:endParaRPr lang="en-US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IE is always endothermic/+ because it takes energy to remove an electron from an atom due to the attractive forces between the protons in the nucleus and the electrons (opposites attract)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Opposite trend as size</a:t>
            </a:r>
            <a:endParaRPr lang="en-US" sz="16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657" y="2976972"/>
            <a:ext cx="5063635" cy="3811637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369505" y="4332212"/>
            <a:ext cx="377449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Across a row:  Size </a:t>
            </a:r>
            <a:r>
              <a:rPr lang="en-US" sz="1600" dirty="0" smtClean="0">
                <a:sym typeface="Symbol" panose="05050102010706020507" pitchFamily="18" charset="2"/>
              </a:rPr>
              <a:t> Ionization Energy </a:t>
            </a:r>
          </a:p>
          <a:p>
            <a:endParaRPr lang="en-US" sz="1600" dirty="0">
              <a:sym typeface="Symbol" panose="05050102010706020507" pitchFamily="18" charset="2"/>
            </a:endParaRPr>
          </a:p>
          <a:p>
            <a:r>
              <a:rPr lang="en-US" sz="1600" dirty="0" smtClean="0"/>
              <a:t>Down a column:  Size </a:t>
            </a:r>
            <a:r>
              <a:rPr lang="en-US" sz="1600" dirty="0" smtClean="0">
                <a:sym typeface="Symbol" panose="05050102010706020507" pitchFamily="18" charset="2"/>
              </a:rPr>
              <a:t></a:t>
            </a:r>
            <a:r>
              <a:rPr lang="en-US" sz="1600" dirty="0">
                <a:sym typeface="Symbol" panose="05050102010706020507" pitchFamily="18" charset="2"/>
              </a:rPr>
              <a:t> </a:t>
            </a:r>
            <a:r>
              <a:rPr lang="en-US" sz="1600" dirty="0" smtClean="0">
                <a:sym typeface="Symbol" panose="05050102010706020507" pitchFamily="18" charset="2"/>
              </a:rPr>
              <a:t>Ionization Energy </a:t>
            </a:r>
            <a:endParaRPr lang="en-US" sz="1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6296025" y="2965394"/>
                <a:ext cx="1598515" cy="841897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Coulomb's Law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𝑘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96025" y="2965394"/>
                <a:ext cx="1598515" cy="841897"/>
              </a:xfrm>
              <a:prstGeom prst="rect">
                <a:avLst/>
              </a:prstGeom>
              <a:blipFill>
                <a:blip r:embed="rId3"/>
                <a:stretch>
                  <a:fillRect l="-3435" t="-3597" r="-22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077366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83268" y="869180"/>
            <a:ext cx="4365725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en-US" dirty="0" smtClean="0"/>
              <a:t>Can have multiple Ionization Energies if removing more than one electron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dirty="0" smtClean="0"/>
              <a:t>Noble Gases are very stable (full orbitals octets)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u="sng" dirty="0" smtClean="0"/>
              <a:t>Extra large </a:t>
            </a:r>
            <a:r>
              <a:rPr lang="en-US" dirty="0" smtClean="0"/>
              <a:t>amount of energy to remove an </a:t>
            </a:r>
            <a:r>
              <a:rPr lang="en-US" dirty="0" smtClean="0">
                <a:sym typeface="Wingdings" pitchFamily="2" charset="2"/>
              </a:rPr>
              <a:t>e</a:t>
            </a:r>
            <a:r>
              <a:rPr lang="en-US" baseline="30000" dirty="0" smtClean="0">
                <a:sym typeface="Wingdings" pitchFamily="2" charset="2"/>
              </a:rPr>
              <a:t>-</a:t>
            </a:r>
            <a:r>
              <a:rPr lang="en-US" dirty="0" smtClean="0">
                <a:sym typeface="Wingdings" pitchFamily="2" charset="2"/>
              </a:rPr>
              <a:t> from a noble gas</a:t>
            </a:r>
            <a:r>
              <a:rPr lang="en-US" baseline="30000" dirty="0" smtClean="0">
                <a:sym typeface="Wingdings" pitchFamily="2" charset="2"/>
              </a:rPr>
              <a:t>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dirty="0" smtClean="0">
                <a:sym typeface="Wingdings" pitchFamily="2" charset="2"/>
              </a:rPr>
              <a:t>Also e</a:t>
            </a:r>
            <a:r>
              <a:rPr lang="en-US" baseline="30000" dirty="0" smtClean="0">
                <a:sym typeface="Wingdings" pitchFamily="2" charset="2"/>
              </a:rPr>
              <a:t>-</a:t>
            </a:r>
            <a:r>
              <a:rPr lang="en-US" dirty="0" smtClean="0">
                <a:sym typeface="Wingdings" pitchFamily="2" charset="2"/>
              </a:rPr>
              <a:t> 1 orbital closer</a:t>
            </a:r>
          </a:p>
          <a:p>
            <a:pPr marL="171450" indent="-171450">
              <a:buFont typeface="Arial" pitchFamily="34" charset="0"/>
              <a:buChar char="•"/>
            </a:pPr>
            <a:endParaRPr lang="en-US" sz="10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2920" y="2876983"/>
            <a:ext cx="6272146" cy="38862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765518" y="1043115"/>
            <a:ext cx="3728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Mg (g) + </a:t>
            </a:r>
            <a:r>
              <a:rPr lang="en-US" sz="2400" dirty="0" smtClean="0">
                <a:solidFill>
                  <a:srgbClr val="00B0F0"/>
                </a:solidFill>
              </a:rPr>
              <a:t>IE</a:t>
            </a:r>
            <a:r>
              <a:rPr lang="en-US" sz="2400" baseline="-25000" dirty="0" smtClean="0">
                <a:solidFill>
                  <a:srgbClr val="00B0F0"/>
                </a:solidFill>
              </a:rPr>
              <a:t>1</a:t>
            </a:r>
            <a:r>
              <a:rPr lang="en-US" sz="2400" dirty="0" smtClean="0"/>
              <a:t> → Mg</a:t>
            </a:r>
            <a:r>
              <a:rPr lang="en-US" sz="2400" baseline="30000" dirty="0" smtClean="0"/>
              <a:t>+1</a:t>
            </a:r>
            <a:r>
              <a:rPr lang="en-US" sz="2400" dirty="0" smtClean="0"/>
              <a:t> (g)  + e</a:t>
            </a:r>
            <a:r>
              <a:rPr lang="en-US" sz="2400" baseline="30000" dirty="0" smtClean="0"/>
              <a:t>-1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4765518" y="1791908"/>
            <a:ext cx="37975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Mg</a:t>
            </a:r>
            <a:r>
              <a:rPr lang="en-US" sz="2400" baseline="30000" dirty="0" smtClean="0"/>
              <a:t>+1</a:t>
            </a:r>
            <a:r>
              <a:rPr lang="en-US" sz="2400" dirty="0" smtClean="0"/>
              <a:t> (g) + </a:t>
            </a:r>
            <a:r>
              <a:rPr lang="en-US" sz="2400" dirty="0" smtClean="0">
                <a:solidFill>
                  <a:srgbClr val="00B050"/>
                </a:solidFill>
              </a:rPr>
              <a:t>IE</a:t>
            </a:r>
            <a:r>
              <a:rPr lang="en-US" sz="2400" baseline="-25000" dirty="0" smtClean="0">
                <a:solidFill>
                  <a:srgbClr val="00B050"/>
                </a:solidFill>
              </a:rPr>
              <a:t>2</a:t>
            </a:r>
            <a:r>
              <a:rPr lang="en-US" sz="2400" dirty="0" smtClean="0"/>
              <a:t>→ Mg</a:t>
            </a:r>
            <a:r>
              <a:rPr lang="en-US" sz="2400" baseline="30000" dirty="0" smtClean="0"/>
              <a:t>+2</a:t>
            </a:r>
            <a:r>
              <a:rPr lang="en-US" sz="2400" dirty="0" smtClean="0"/>
              <a:t> (g) + e</a:t>
            </a:r>
            <a:r>
              <a:rPr lang="en-US" sz="2400" baseline="30000" dirty="0" smtClean="0"/>
              <a:t>-1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249117" y="285424"/>
            <a:ext cx="3529108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Ionization Energy (IE or E</a:t>
            </a:r>
            <a:r>
              <a:rPr lang="en-US" sz="2400" baseline="-25000" dirty="0" smtClean="0"/>
              <a:t>IE</a:t>
            </a:r>
            <a:r>
              <a:rPr lang="en-US" sz="2400" dirty="0" smtClean="0"/>
              <a:t>)</a:t>
            </a:r>
            <a:endParaRPr lang="en-US" sz="2400" u="sng" dirty="0"/>
          </a:p>
        </p:txBody>
      </p:sp>
    </p:spTree>
    <p:extLst>
      <p:ext uri="{BB962C8B-B14F-4D97-AF65-F5344CB8AC3E}">
        <p14:creationId xmlns:p14="http://schemas.microsoft.com/office/powerpoint/2010/main" val="18134655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34703"/>
            <a:ext cx="8677275" cy="5423297"/>
          </a:xfrm>
          <a:prstGeom prst="rect">
            <a:avLst/>
          </a:prstGeom>
        </p:spPr>
      </p:pic>
      <p:sp>
        <p:nvSpPr>
          <p:cNvPr id="12" name="Right Arrow 11"/>
          <p:cNvSpPr/>
          <p:nvPr/>
        </p:nvSpPr>
        <p:spPr>
          <a:xfrm rot="7454990">
            <a:off x="1979127" y="2237717"/>
            <a:ext cx="2719386" cy="37593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720975" y="826652"/>
            <a:ext cx="2321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Increases across a row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6058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879530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669</TotalTime>
  <Words>361</Words>
  <Application>Microsoft Office PowerPoint</Application>
  <PresentationFormat>On-screen Show (4:3)</PresentationFormat>
  <Paragraphs>50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Cambria Math</vt:lpstr>
      <vt:lpstr>Symbol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McLaughlin, Jay</dc:creator>
  <cp:lastModifiedBy>McLaughlin, Jay</cp:lastModifiedBy>
  <cp:revision>67</cp:revision>
  <dcterms:created xsi:type="dcterms:W3CDTF">2020-03-25T15:59:49Z</dcterms:created>
  <dcterms:modified xsi:type="dcterms:W3CDTF">2021-10-22T21:05:39Z</dcterms:modified>
</cp:coreProperties>
</file>