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14" r:id="rId3"/>
    <p:sldId id="317" r:id="rId4"/>
    <p:sldId id="316" r:id="rId5"/>
    <p:sldId id="338" r:id="rId6"/>
    <p:sldId id="321" r:id="rId7"/>
    <p:sldId id="322" r:id="rId8"/>
    <p:sldId id="323" r:id="rId9"/>
    <p:sldId id="324" r:id="rId10"/>
    <p:sldId id="326" r:id="rId11"/>
    <p:sldId id="327" r:id="rId12"/>
    <p:sldId id="328" r:id="rId13"/>
    <p:sldId id="325" r:id="rId14"/>
    <p:sldId id="318" r:id="rId15"/>
    <p:sldId id="329" r:id="rId16"/>
    <p:sldId id="330" r:id="rId17"/>
    <p:sldId id="331" r:id="rId18"/>
    <p:sldId id="332" r:id="rId19"/>
    <p:sldId id="315" r:id="rId20"/>
    <p:sldId id="337" r:id="rId21"/>
    <p:sldId id="333" r:id="rId22"/>
    <p:sldId id="320" r:id="rId23"/>
    <p:sldId id="334" r:id="rId24"/>
    <p:sldId id="335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15" autoAdjust="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2F32-80E3-464A-A019-08506349A18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E80-C038-4762-89E0-EE4DBEA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16" y="1776257"/>
            <a:ext cx="441787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Lewis Structures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VSPER – Valence Shell Electron Pair Repulsion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Shapes and Bond Angles of Molecules (6)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Polar vs Nonpolar Molecules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776257"/>
            <a:ext cx="42947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Homework </a:t>
            </a:r>
            <a:r>
              <a:rPr lang="en-US" dirty="0" smtClean="0"/>
              <a:t>7e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Use of Molecular Model Kits</a:t>
            </a:r>
          </a:p>
          <a:p>
            <a:pPr marL="342900" indent="-342900">
              <a:buAutoNum type="arabicPeriod"/>
            </a:pPr>
            <a:r>
              <a:rPr lang="en-US" dirty="0" smtClean="0"/>
              <a:t>Lab </a:t>
            </a:r>
            <a:r>
              <a:rPr lang="en-US" dirty="0" smtClean="0"/>
              <a:t>– </a:t>
            </a:r>
            <a:r>
              <a:rPr lang="en-US" smtClean="0"/>
              <a:t>Lewis Structures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017" y="6057957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8568" y="107985"/>
            <a:ext cx="4432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7e</a:t>
            </a:r>
            <a:endParaRPr lang="en-US" sz="3200" dirty="0" smtClean="0"/>
          </a:p>
          <a:p>
            <a:pPr algn="ctr"/>
            <a:r>
              <a:rPr lang="en-US" sz="3200" dirty="0" smtClean="0"/>
              <a:t>Advance Lewis Structures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0" y="1402934"/>
            <a:ext cx="4159623" cy="32578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67810" y="1402933"/>
            <a:ext cx="1731680" cy="646332"/>
            <a:chOff x="7270378" y="6024282"/>
            <a:chExt cx="1731680" cy="646332"/>
          </a:xfrm>
        </p:grpSpPr>
        <p:sp>
          <p:nvSpPr>
            <p:cNvPr id="3" name="TextBox 2"/>
            <p:cNvSpPr txBox="1"/>
            <p:nvPr/>
          </p:nvSpPr>
          <p:spPr>
            <a:xfrm>
              <a:off x="7270378" y="6024283"/>
              <a:ext cx="932115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atoms</a:t>
              </a:r>
            </a:p>
            <a:p>
              <a:r>
                <a:rPr lang="en-US" dirty="0" smtClean="0"/>
                <a:t>Bonded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11457" y="6024282"/>
              <a:ext cx="790601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lone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air 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330" y="268941"/>
            <a:ext cx="444544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Molecular Shape and Bond Angles</a:t>
            </a:r>
          </a:p>
          <a:p>
            <a:pPr algn="ctr"/>
            <a:r>
              <a:rPr lang="en-US" sz="2400" dirty="0" smtClean="0"/>
              <a:t>(VSEPR Theory)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10" y="2049265"/>
            <a:ext cx="4676190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813" y="968188"/>
            <a:ext cx="125149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Tetrahedral</a:t>
            </a:r>
            <a:endParaRPr lang="en-US" dirty="0"/>
          </a:p>
          <a:p>
            <a:pPr algn="ctr"/>
            <a:r>
              <a:rPr lang="en-US" dirty="0" smtClean="0"/>
              <a:t>109.5°</a:t>
            </a:r>
            <a:endParaRPr lang="en-US" dirty="0"/>
          </a:p>
          <a:p>
            <a:pPr algn="ctr"/>
            <a:r>
              <a:rPr lang="en-US" dirty="0" smtClean="0"/>
              <a:t>(4,0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097" y="2976282"/>
            <a:ext cx="1915845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Trigonal Pyramidal</a:t>
            </a:r>
            <a:endParaRPr lang="en-US" dirty="0"/>
          </a:p>
          <a:p>
            <a:pPr algn="ctr"/>
            <a:r>
              <a:rPr lang="en-US" dirty="0" smtClean="0"/>
              <a:t>109.5°</a:t>
            </a:r>
            <a:endParaRPr lang="en-US" dirty="0"/>
          </a:p>
          <a:p>
            <a:pPr algn="ctr"/>
            <a:r>
              <a:rPr lang="en-US" dirty="0" smtClean="0"/>
              <a:t>(3,1)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901" y="5331784"/>
            <a:ext cx="1447319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Bent – 109.5°</a:t>
            </a:r>
            <a:endParaRPr lang="en-US" dirty="0"/>
          </a:p>
          <a:p>
            <a:pPr algn="ctr"/>
            <a:r>
              <a:rPr lang="en-US" dirty="0" smtClean="0"/>
              <a:t>109.5°</a:t>
            </a:r>
            <a:endParaRPr lang="en-US" dirty="0"/>
          </a:p>
          <a:p>
            <a:pPr algn="ctr"/>
            <a:r>
              <a:rPr lang="en-US" dirty="0" smtClean="0"/>
              <a:t>(2,2)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36" y="502023"/>
            <a:ext cx="6797987" cy="59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7" y="159115"/>
            <a:ext cx="260218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Four Charge Clouds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16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88" y="272057"/>
            <a:ext cx="6212823" cy="64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64" y="233082"/>
            <a:ext cx="27578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Three Charge Clouds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7552" y="1676400"/>
            <a:ext cx="157780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Trigonal Planar</a:t>
            </a:r>
          </a:p>
          <a:p>
            <a:pPr algn="ctr"/>
            <a:r>
              <a:rPr lang="en-US" dirty="0"/>
              <a:t>120°</a:t>
            </a:r>
          </a:p>
          <a:p>
            <a:pPr algn="ctr"/>
            <a:r>
              <a:rPr lang="en-US" dirty="0"/>
              <a:t>(3,0)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759" y="4805083"/>
            <a:ext cx="122770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Bent - 120°</a:t>
            </a:r>
            <a:endParaRPr lang="en-US" dirty="0"/>
          </a:p>
          <a:p>
            <a:pPr algn="ctr"/>
            <a:r>
              <a:rPr lang="en-US" dirty="0"/>
              <a:t>120°</a:t>
            </a:r>
          </a:p>
          <a:p>
            <a:pPr algn="ctr"/>
            <a:r>
              <a:rPr lang="en-US" dirty="0" smtClean="0"/>
              <a:t>(2,1)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8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66" y="1245184"/>
            <a:ext cx="6469716" cy="233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64" y="233082"/>
            <a:ext cx="255050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Two Charge Clouds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3268" y="1792289"/>
            <a:ext cx="763349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</a:t>
            </a:r>
          </a:p>
          <a:p>
            <a:pPr algn="ctr"/>
            <a:r>
              <a:rPr lang="en-US" dirty="0" smtClean="0"/>
              <a:t>180</a:t>
            </a:r>
            <a:r>
              <a:rPr lang="en-US" dirty="0"/>
              <a:t>°</a:t>
            </a:r>
          </a:p>
          <a:p>
            <a:pPr algn="ctr"/>
            <a:r>
              <a:rPr lang="en-US" dirty="0" smtClean="0"/>
              <a:t>(2,0)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606" y="202031"/>
            <a:ext cx="185845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Bond Polarity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88" y="369025"/>
            <a:ext cx="4824180" cy="242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2" y="766465"/>
            <a:ext cx="260686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Polar Covalent (PC) Bonds</a:t>
            </a:r>
          </a:p>
          <a:p>
            <a:pPr algn="ctr"/>
            <a:r>
              <a:rPr lang="en-US" dirty="0" smtClean="0"/>
              <a:t>Share e</a:t>
            </a:r>
            <a:r>
              <a:rPr lang="en-US" baseline="30000" dirty="0" smtClean="0"/>
              <a:t>-</a:t>
            </a:r>
            <a:r>
              <a:rPr lang="en-US" dirty="0" smtClean="0"/>
              <a:t> unequally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8" y="1466524"/>
            <a:ext cx="3409433" cy="1133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943" y="3170150"/>
            <a:ext cx="309020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Bond Dipole Moment (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Vector = magnitude + direction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2" y="4159623"/>
            <a:ext cx="8906020" cy="2048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8236" y="6366371"/>
            <a:ext cx="9589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 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0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545" y="884512"/>
            <a:ext cx="286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Two Factors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</a:t>
            </a:r>
            <a:r>
              <a:rPr lang="en-US" dirty="0"/>
              <a:t>EN </a:t>
            </a:r>
            <a:r>
              <a:rPr lang="en-US" dirty="0" smtClean="0"/>
              <a:t>&gt; 0.5 (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PC Bond</a:t>
            </a:r>
            <a:r>
              <a:rPr lang="en-US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Shape (do vectors cancel)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98" y="310123"/>
            <a:ext cx="24724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Molecular Polarity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931" y="2627155"/>
            <a:ext cx="389244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Symmetrical </a:t>
            </a:r>
            <a:r>
              <a:rPr lang="en-US" dirty="0"/>
              <a:t>distribution of charge or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l-GR" dirty="0"/>
              <a:t>Δ</a:t>
            </a:r>
            <a:r>
              <a:rPr lang="en-US" dirty="0" smtClean="0"/>
              <a:t>EN = 0 (&lt;0.5)</a:t>
            </a:r>
          </a:p>
          <a:p>
            <a:r>
              <a:rPr lang="en-US" dirty="0" smtClean="0"/>
              <a:t>Vectors Cancel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4593" y="2123776"/>
            <a:ext cx="320312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Nonpolar (NP) Molecule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8912" y="2123776"/>
            <a:ext cx="2999539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Dipolar  (DP</a:t>
            </a:r>
            <a:r>
              <a:rPr lang="en-US" sz="2400" dirty="0"/>
              <a:t>) Molecule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5763" y="2627155"/>
            <a:ext cx="4105835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Unsymmetrical </a:t>
            </a:r>
            <a:r>
              <a:rPr lang="en-US" dirty="0"/>
              <a:t>distribution of charge </a:t>
            </a:r>
            <a:r>
              <a:rPr lang="en-US" dirty="0" smtClean="0"/>
              <a:t>or 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l-GR" dirty="0"/>
              <a:t>Δ</a:t>
            </a:r>
            <a:r>
              <a:rPr lang="en-US" dirty="0" smtClean="0"/>
              <a:t>EN &gt; 0 (0.5-1.8)</a:t>
            </a:r>
          </a:p>
          <a:p>
            <a:r>
              <a:rPr lang="en-US" dirty="0" smtClean="0"/>
              <a:t>Vectors </a:t>
            </a:r>
            <a:r>
              <a:rPr lang="en-US" u="sng" dirty="0" smtClean="0"/>
              <a:t>DO NOT </a:t>
            </a:r>
            <a:r>
              <a:rPr lang="en-US" dirty="0" smtClean="0"/>
              <a:t>Cancel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52470"/>
          <a:stretch/>
        </p:blipFill>
        <p:spPr>
          <a:xfrm>
            <a:off x="674593" y="3986375"/>
            <a:ext cx="2911289" cy="2023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3292"/>
          <a:stretch/>
        </p:blipFill>
        <p:spPr>
          <a:xfrm>
            <a:off x="5438912" y="3986375"/>
            <a:ext cx="2860913" cy="2023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08" y="209210"/>
            <a:ext cx="3685714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2" y="1321062"/>
            <a:ext cx="8629884" cy="4054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322" y="303940"/>
            <a:ext cx="4600170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Examples:  Nonpolar </a:t>
            </a:r>
            <a:r>
              <a:rPr lang="en-US" sz="2400" dirty="0"/>
              <a:t>(NP) Molecule</a:t>
            </a:r>
          </a:p>
        </p:txBody>
      </p:sp>
    </p:spTree>
    <p:extLst>
      <p:ext uri="{BB962C8B-B14F-4D97-AF65-F5344CB8AC3E}">
        <p14:creationId xmlns:p14="http://schemas.microsoft.com/office/powerpoint/2010/main" val="195703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94" y="286011"/>
            <a:ext cx="4396588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Examples:  Dipolar  (DP</a:t>
            </a:r>
            <a:r>
              <a:rPr lang="en-US" sz="2400" dirty="0"/>
              <a:t>) Molecule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2" y="1078690"/>
            <a:ext cx="6510494" cy="199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6" y="3228909"/>
            <a:ext cx="4200000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698" y="386573"/>
            <a:ext cx="11224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33067"/>
              </p:ext>
            </p:extLst>
          </p:nvPr>
        </p:nvGraphicFramePr>
        <p:xfrm>
          <a:off x="308930" y="1021977"/>
          <a:ext cx="251011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059">
                  <a:extLst>
                    <a:ext uri="{9D8B030D-6E8A-4147-A177-3AD203B41FA5}">
                      <a16:colId xmlns:a16="http://schemas.microsoft.com/office/drawing/2014/main" val="1718014251"/>
                    </a:ext>
                  </a:extLst>
                </a:gridCol>
                <a:gridCol w="1255059">
                  <a:extLst>
                    <a:ext uri="{9D8B030D-6E8A-4147-A177-3AD203B41FA5}">
                      <a16:colId xmlns:a16="http://schemas.microsoft.com/office/drawing/2014/main" val="4184409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Molecule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NP or DP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6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HCl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0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BCl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9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77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1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CCl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13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CHCl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44152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16" y="770965"/>
            <a:ext cx="1247619" cy="8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72" y="571239"/>
            <a:ext cx="2076450" cy="1838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9853" y="201907"/>
            <a:ext cx="266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*Note: Violates Octet Rule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185" y="2656953"/>
            <a:ext cx="1676400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672" y="2778896"/>
            <a:ext cx="2119576" cy="1500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166" y="4669771"/>
            <a:ext cx="2457450" cy="1857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890" y="4545946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15" y="1131253"/>
            <a:ext cx="7939962" cy="2239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81" y="421341"/>
            <a:ext cx="9725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8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277906"/>
            <a:ext cx="10804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3" y="943039"/>
            <a:ext cx="3678448" cy="165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01" y="396984"/>
            <a:ext cx="5042181" cy="342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1" y="5378678"/>
            <a:ext cx="346710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829" y="4443022"/>
            <a:ext cx="4405966" cy="2217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998" y="3518586"/>
            <a:ext cx="1893650" cy="165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913" y="1499119"/>
            <a:ext cx="4964882" cy="15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07" y="457200"/>
            <a:ext cx="281519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Nonpolar or Dipolar?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907" y="1111624"/>
            <a:ext cx="4222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Rule – </a:t>
            </a:r>
          </a:p>
          <a:p>
            <a:r>
              <a:rPr lang="en-US" dirty="0" smtClean="0"/>
              <a:t>Symmetrical shapes can be either NP or DP</a:t>
            </a:r>
          </a:p>
          <a:p>
            <a:r>
              <a:rPr lang="en-US" dirty="0" smtClean="0"/>
              <a:t>Shapes with LP’s are always DP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62" y="2623005"/>
            <a:ext cx="5886426" cy="3416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0989" y="112041"/>
            <a:ext cx="9323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a column NP/DP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3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6" y="322729"/>
            <a:ext cx="38668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Properties of Polar Molecules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1107" y="6140824"/>
            <a:ext cx="22232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Lots more next week and 2</a:t>
            </a:r>
            <a:r>
              <a:rPr lang="en-US" baseline="30000" dirty="0" smtClean="0"/>
              <a:t>nd</a:t>
            </a:r>
            <a:r>
              <a:rPr lang="en-US" dirty="0" smtClean="0"/>
              <a:t> Semester!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046" y="950258"/>
            <a:ext cx="4344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 Molecules behave like Magnets</a:t>
            </a:r>
          </a:p>
          <a:p>
            <a:r>
              <a:rPr lang="en-US" dirty="0" smtClean="0"/>
              <a:t>Intermolecular Force (IMF)</a:t>
            </a:r>
          </a:p>
          <a:p>
            <a:r>
              <a:rPr lang="en-US" dirty="0" smtClean="0"/>
              <a:t>Dipole-Dipole</a:t>
            </a:r>
            <a:r>
              <a:rPr lang="en-US" dirty="0"/>
              <a:t> </a:t>
            </a:r>
            <a:r>
              <a:rPr lang="en-US" dirty="0" smtClean="0"/>
              <a:t>(DD) and Hydrogen Bond (HD)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70611" y="1021975"/>
            <a:ext cx="654423" cy="627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4329" y="941292"/>
            <a:ext cx="3445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 Physical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Soluble in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</a:t>
            </a:r>
            <a:r>
              <a:rPr lang="en-US" dirty="0" err="1" smtClean="0"/>
              <a:t>Mp</a:t>
            </a:r>
            <a:r>
              <a:rPr lang="en-US" dirty="0" smtClean="0"/>
              <a:t> and </a:t>
            </a:r>
            <a:r>
              <a:rPr lang="en-US" dirty="0" err="1" smtClean="0"/>
              <a:t>Bp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5240"/>
          <a:stretch/>
        </p:blipFill>
        <p:spPr>
          <a:xfrm>
            <a:off x="242046" y="3098239"/>
            <a:ext cx="3590476" cy="1637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84" y="2594345"/>
            <a:ext cx="4122314" cy="234768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918160" y="1407440"/>
            <a:ext cx="685800" cy="8965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94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1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58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40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199467"/>
            <a:ext cx="8059271" cy="60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0" y="268941"/>
            <a:ext cx="43679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6-10 Step Program for Drawing 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01270"/>
            <a:ext cx="45002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number of valence electrons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Cation – subtract one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Anions – add 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a </a:t>
            </a:r>
            <a:r>
              <a:rPr lang="en-US" b="1" u="sng" dirty="0" smtClean="0">
                <a:solidFill>
                  <a:srgbClr val="FF0000"/>
                </a:solidFill>
              </a:rPr>
              <a:t>Trial</a:t>
            </a:r>
            <a:r>
              <a:rPr lang="en-US" dirty="0" smtClean="0"/>
              <a:t> Structure (1 bond only)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Least EN E in middle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Symmetrical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 + Halogens never in middle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Rarely (never) make O-O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 – loves to make C-C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Distribute remaining electrons as lone pairs to complete octets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Most EN E first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Outside to inside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incomplete octets exist – share more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Outside to inside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If it doesn't work start over!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Shape/Bond angle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Polar or Nonpolar (Dipolar)</a:t>
            </a:r>
          </a:p>
        </p:txBody>
      </p:sp>
    </p:spTree>
    <p:extLst>
      <p:ext uri="{BB962C8B-B14F-4D97-AF65-F5344CB8AC3E}">
        <p14:creationId xmlns:p14="http://schemas.microsoft.com/office/powerpoint/2010/main" val="56407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394446"/>
            <a:ext cx="185262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CH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93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394446"/>
            <a:ext cx="184140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SO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40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7" y="403410"/>
            <a:ext cx="282135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ClCOO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40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7" y="403410"/>
            <a:ext cx="209954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Practice 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7552" y="1183340"/>
            <a:ext cx="4141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Examples in Book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Lab </a:t>
            </a:r>
            <a:r>
              <a:rPr lang="en-US" dirty="0" smtClean="0"/>
              <a:t>11</a:t>
            </a:r>
          </a:p>
          <a:p>
            <a:pPr marL="342900" indent="-342900">
              <a:buAutoNum type="arabicPeriod"/>
            </a:pPr>
            <a:r>
              <a:rPr lang="en-US" dirty="0" smtClean="0"/>
              <a:t>Handout on chemhaven.org/che101</a:t>
            </a:r>
          </a:p>
          <a:p>
            <a:pPr marL="342900" indent="-342900">
              <a:buAutoNum type="arabicPeriod"/>
            </a:pPr>
            <a:r>
              <a:rPr lang="en-US" dirty="0" smtClean="0"/>
              <a:t>Flash cards on chemhaven.org/che101</a:t>
            </a:r>
          </a:p>
        </p:txBody>
      </p:sp>
    </p:spTree>
    <p:extLst>
      <p:ext uri="{BB962C8B-B14F-4D97-AF65-F5344CB8AC3E}">
        <p14:creationId xmlns:p14="http://schemas.microsoft.com/office/powerpoint/2010/main" val="172392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0" y="268941"/>
            <a:ext cx="275344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Molecular Structure </a:t>
            </a:r>
          </a:p>
          <a:p>
            <a:pPr algn="ctr"/>
            <a:r>
              <a:rPr lang="en-US" sz="2400" dirty="0" smtClean="0"/>
              <a:t>(VSEPR Theory)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0330" y="1371601"/>
            <a:ext cx="7757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VSPER – Valence Shell Electron Pair Repulsion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molecular structure (shapes and bond angles) around a central atom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Lone pairs of e</a:t>
            </a:r>
            <a:r>
              <a:rPr lang="en-US" baseline="30000" dirty="0" smtClean="0"/>
              <a:t>-</a:t>
            </a:r>
            <a:r>
              <a:rPr lang="en-US" dirty="0" smtClean="0"/>
              <a:t> want to be as far apart as possible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Other things can effect shape/angle but for CHE 111 its good enough!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55" y="268941"/>
            <a:ext cx="4028571" cy="11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1" y="2579955"/>
            <a:ext cx="4236619" cy="4177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6111177"/>
            <a:ext cx="15985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Coulomb's Law</a:t>
            </a:r>
          </a:p>
          <a:p>
            <a:pPr algn="ctr"/>
            <a:r>
              <a:rPr lang="en-US" dirty="0" smtClean="0"/>
              <a:t>(again)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9483" y="2717330"/>
            <a:ext cx="194604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5 Main Shapes</a:t>
            </a:r>
          </a:p>
          <a:p>
            <a:r>
              <a:rPr lang="en-US" dirty="0" smtClean="0"/>
              <a:t>3 obey octet rule</a:t>
            </a:r>
          </a:p>
          <a:p>
            <a:r>
              <a:rPr lang="en-US" dirty="0" smtClean="0"/>
              <a:t>2 violate octet rule</a:t>
            </a:r>
            <a:endParaRPr lang="en-US" dirty="0"/>
          </a:p>
        </p:txBody>
      </p:sp>
      <p:sp>
        <p:nvSpPr>
          <p:cNvPr id="6" name="&quot;No&quot; Symbol 5"/>
          <p:cNvSpPr/>
          <p:nvPr/>
        </p:nvSpPr>
        <p:spPr>
          <a:xfrm>
            <a:off x="2923776" y="3178995"/>
            <a:ext cx="1658470" cy="293145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6402315" y="3337127"/>
            <a:ext cx="580381" cy="60706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7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11854</TotalTime>
  <Words>498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106</cp:revision>
  <dcterms:created xsi:type="dcterms:W3CDTF">2020-03-25T15:59:49Z</dcterms:created>
  <dcterms:modified xsi:type="dcterms:W3CDTF">2021-10-17T23:26:23Z</dcterms:modified>
</cp:coreProperties>
</file>