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34" r:id="rId3"/>
    <p:sldId id="339" r:id="rId4"/>
    <p:sldId id="340" r:id="rId5"/>
    <p:sldId id="341" r:id="rId6"/>
    <p:sldId id="342" r:id="rId7"/>
    <p:sldId id="347" r:id="rId8"/>
    <p:sldId id="343" r:id="rId9"/>
    <p:sldId id="344" r:id="rId10"/>
    <p:sldId id="346" r:id="rId11"/>
    <p:sldId id="348" r:id="rId12"/>
    <p:sldId id="349" r:id="rId13"/>
    <p:sldId id="350" r:id="rId14"/>
    <p:sldId id="319" r:id="rId15"/>
    <p:sldId id="352" r:id="rId16"/>
    <p:sldId id="355" r:id="rId17"/>
    <p:sldId id="357" r:id="rId18"/>
    <p:sldId id="358" r:id="rId19"/>
    <p:sldId id="359" r:id="rId20"/>
    <p:sldId id="356" r:id="rId21"/>
    <p:sldId id="35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814055"/>
            <a:ext cx="4294772" cy="2831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GOAL = Understand where e</a:t>
            </a:r>
            <a:r>
              <a:rPr lang="en-US" sz="1600" baseline="30000" dirty="0" smtClean="0"/>
              <a:t>- </a:t>
            </a:r>
            <a:r>
              <a:rPr lang="en-US" sz="1600" dirty="0" smtClean="0"/>
              <a:t>are and how it effects chemical bonding (ionic and molecular)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Lewis Structure Basics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Formation of Cations, Anions and Ionic Bonds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Formation of Molecular Bonds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Covalent Bonds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Polar Covalent Bonds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Electronegativity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Label Molecules NPC/PC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Label </a:t>
            </a:r>
            <a:r>
              <a:rPr lang="el-GR" sz="1600" dirty="0" smtClean="0"/>
              <a:t>δ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</a:t>
            </a:r>
            <a:r>
              <a:rPr lang="el-GR" sz="1600" dirty="0" smtClean="0"/>
              <a:t>δ</a:t>
            </a:r>
            <a:r>
              <a:rPr lang="en-US" sz="1600" baseline="30000" dirty="0" smtClean="0"/>
              <a:t>-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12891" y="1799995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7d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0203" y="206597"/>
            <a:ext cx="6077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</a:t>
            </a:r>
            <a:r>
              <a:rPr lang="en-US" sz="3200" dirty="0" smtClean="0"/>
              <a:t>2021</a:t>
            </a:r>
            <a:endParaRPr lang="en-US" sz="3200" dirty="0" smtClean="0"/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7d– </a:t>
            </a:r>
            <a:r>
              <a:rPr lang="en-US" sz="3200" dirty="0" smtClean="0"/>
              <a:t>Lewis Structures Basics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81" y="414618"/>
            <a:ext cx="22027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Mg + P →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2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161925" y="323850"/>
            <a:ext cx="413151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Ionic Bonds vs Molecular Bonds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238125" y="866775"/>
            <a:ext cx="697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Sometimes it is not possible to complete octets by gaining or losing e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Sharing is the next best option</a:t>
            </a:r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2348967" y="2732344"/>
            <a:ext cx="471213" cy="646331"/>
            <a:chOff x="3286048" y="5026195"/>
            <a:chExt cx="471213" cy="646331"/>
          </a:xfrm>
        </p:grpSpPr>
        <p:sp>
          <p:nvSpPr>
            <p:cNvPr id="99" name="TextBox 98"/>
            <p:cNvSpPr txBox="1"/>
            <p:nvPr/>
          </p:nvSpPr>
          <p:spPr>
            <a:xfrm>
              <a:off x="3315279" y="502619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3665821" y="5208282"/>
              <a:ext cx="91440" cy="282156"/>
              <a:chOff x="2015188" y="6017483"/>
              <a:chExt cx="91440" cy="282156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3286048" y="5208282"/>
              <a:ext cx="91440" cy="282156"/>
              <a:chOff x="2015188" y="6017483"/>
              <a:chExt cx="91440" cy="282156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3413153" y="5055509"/>
              <a:ext cx="252668" cy="95250"/>
              <a:chOff x="2420801" y="6150493"/>
              <a:chExt cx="252668" cy="95250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Oval 102"/>
            <p:cNvSpPr/>
            <p:nvPr/>
          </p:nvSpPr>
          <p:spPr>
            <a:xfrm>
              <a:off x="3441099" y="5550486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81218" y="2705554"/>
            <a:ext cx="471213" cy="646331"/>
            <a:chOff x="3286048" y="5026195"/>
            <a:chExt cx="471213" cy="646331"/>
          </a:xfrm>
        </p:grpSpPr>
        <p:sp>
          <p:nvSpPr>
            <p:cNvPr id="111" name="TextBox 110"/>
            <p:cNvSpPr txBox="1"/>
            <p:nvPr/>
          </p:nvSpPr>
          <p:spPr>
            <a:xfrm>
              <a:off x="3315279" y="502619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3665821" y="5208282"/>
              <a:ext cx="91440" cy="282156"/>
              <a:chOff x="2015188" y="6017483"/>
              <a:chExt cx="91440" cy="282156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286048" y="5208282"/>
              <a:ext cx="91440" cy="282156"/>
              <a:chOff x="2015188" y="6017483"/>
              <a:chExt cx="91440" cy="28215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413153" y="5055509"/>
              <a:ext cx="252668" cy="95250"/>
              <a:chOff x="2420801" y="6150493"/>
              <a:chExt cx="252668" cy="95250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Oval 114"/>
            <p:cNvSpPr/>
            <p:nvPr/>
          </p:nvSpPr>
          <p:spPr>
            <a:xfrm>
              <a:off x="3441099" y="5550486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593751" y="270555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491646" y="2747164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</a:t>
            </a:r>
            <a:endParaRPr lang="en-US" sz="360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4842188" y="2929251"/>
            <a:ext cx="91440" cy="282156"/>
            <a:chOff x="2015188" y="6017483"/>
            <a:chExt cx="91440" cy="282156"/>
          </a:xfrm>
        </p:grpSpPr>
        <p:sp>
          <p:nvSpPr>
            <p:cNvPr id="136" name="Oval 135"/>
            <p:cNvSpPr/>
            <p:nvPr/>
          </p:nvSpPr>
          <p:spPr>
            <a:xfrm>
              <a:off x="2015188" y="6204389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015188" y="6017483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462415" y="2929251"/>
            <a:ext cx="91440" cy="282156"/>
            <a:chOff x="2015188" y="6017483"/>
            <a:chExt cx="91440" cy="282156"/>
          </a:xfrm>
        </p:grpSpPr>
        <p:sp>
          <p:nvSpPr>
            <p:cNvPr id="134" name="Oval 133"/>
            <p:cNvSpPr/>
            <p:nvPr/>
          </p:nvSpPr>
          <p:spPr>
            <a:xfrm>
              <a:off x="2015188" y="6204389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2015188" y="6017483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589520" y="2776478"/>
            <a:ext cx="252668" cy="95250"/>
            <a:chOff x="2420801" y="6150493"/>
            <a:chExt cx="252668" cy="95250"/>
          </a:xfrm>
        </p:grpSpPr>
        <p:sp>
          <p:nvSpPr>
            <p:cNvPr id="132" name="Oval 131"/>
            <p:cNvSpPr/>
            <p:nvPr/>
          </p:nvSpPr>
          <p:spPr>
            <a:xfrm>
              <a:off x="2420801" y="6150493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2582029" y="6150493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4146331" y="2607205"/>
            <a:ext cx="1120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[    ]</a:t>
            </a:r>
            <a:endParaRPr lang="en-US" sz="4800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5460128" y="2685838"/>
            <a:ext cx="1120820" cy="830997"/>
            <a:chOff x="5841191" y="4939169"/>
            <a:chExt cx="1120820" cy="830997"/>
          </a:xfrm>
        </p:grpSpPr>
        <p:sp>
          <p:nvSpPr>
            <p:cNvPr id="139" name="TextBox 138"/>
            <p:cNvSpPr txBox="1"/>
            <p:nvPr/>
          </p:nvSpPr>
          <p:spPr>
            <a:xfrm>
              <a:off x="6168576" y="504632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6519118" y="5228410"/>
              <a:ext cx="91440" cy="282156"/>
              <a:chOff x="2015188" y="6017483"/>
              <a:chExt cx="91440" cy="282156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6139345" y="5228410"/>
              <a:ext cx="91440" cy="282156"/>
              <a:chOff x="2015188" y="6017483"/>
              <a:chExt cx="91440" cy="282156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6266450" y="5075637"/>
              <a:ext cx="252668" cy="95250"/>
              <a:chOff x="2420801" y="6150493"/>
              <a:chExt cx="252668" cy="95250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6240373" y="5585640"/>
              <a:ext cx="252668" cy="95250"/>
              <a:chOff x="2420801" y="6150493"/>
              <a:chExt cx="252668" cy="95250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5841191" y="4939169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[    ]</a:t>
              </a:r>
              <a:endParaRPr lang="en-US" sz="4800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289196" y="1810050"/>
            <a:ext cx="3436903" cy="369332"/>
          </a:xfrm>
          <a:prstGeom prst="rect">
            <a:avLst/>
          </a:prstGeom>
          <a:solidFill>
            <a:srgbClr val="CC0485">
              <a:alpha val="43922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 F</a:t>
            </a:r>
            <a:r>
              <a:rPr lang="en-US" baseline="-25000" dirty="0" smtClean="0"/>
              <a:t>2</a:t>
            </a:r>
            <a:r>
              <a:rPr lang="en-US" dirty="0" smtClean="0"/>
              <a:t> = well known diatomic</a:t>
            </a:r>
            <a:endParaRPr lang="en-US" dirty="0"/>
          </a:p>
        </p:txBody>
      </p:sp>
      <p:sp>
        <p:nvSpPr>
          <p:cNvPr id="154" name="Right Arrow 153"/>
          <p:cNvSpPr/>
          <p:nvPr/>
        </p:nvSpPr>
        <p:spPr>
          <a:xfrm>
            <a:off x="3289867" y="2865053"/>
            <a:ext cx="644053" cy="38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5107846" y="2565076"/>
            <a:ext cx="494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 smtClean="0"/>
              <a:t>+1</a:t>
            </a:r>
            <a:endParaRPr lang="en-US" sz="3600" dirty="0"/>
          </a:p>
        </p:txBody>
      </p:sp>
      <p:sp>
        <p:nvSpPr>
          <p:cNvPr id="156" name="Rectangle 155"/>
          <p:cNvSpPr/>
          <p:nvPr/>
        </p:nvSpPr>
        <p:spPr>
          <a:xfrm>
            <a:off x="6392812" y="2548562"/>
            <a:ext cx="434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 smtClean="0"/>
              <a:t>-1</a:t>
            </a:r>
            <a:endParaRPr lang="en-US" sz="3600" dirty="0"/>
          </a:p>
        </p:txBody>
      </p:sp>
      <p:sp>
        <p:nvSpPr>
          <p:cNvPr id="157" name="TextBox 156"/>
          <p:cNvSpPr txBox="1"/>
          <p:nvPr/>
        </p:nvSpPr>
        <p:spPr>
          <a:xfrm>
            <a:off x="3756471" y="3405887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4</a:t>
            </a:r>
            <a:endParaRPr lang="en-US" sz="2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274723" y="331317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5</a:t>
            </a:r>
            <a:endParaRPr lang="en-US" sz="2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923787" y="3332309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5</a:t>
            </a:r>
            <a:endParaRPr lang="en-US" sz="2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709772" y="3405887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6</a:t>
            </a:r>
            <a:endParaRPr lang="en-US" sz="2400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2265107" y="5056014"/>
            <a:ext cx="471213" cy="646331"/>
            <a:chOff x="3286048" y="5026195"/>
            <a:chExt cx="471213" cy="646331"/>
          </a:xfrm>
        </p:grpSpPr>
        <p:sp>
          <p:nvSpPr>
            <p:cNvPr id="164" name="TextBox 163"/>
            <p:cNvSpPr txBox="1"/>
            <p:nvPr/>
          </p:nvSpPr>
          <p:spPr>
            <a:xfrm>
              <a:off x="3315279" y="502619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3665821" y="5208282"/>
              <a:ext cx="91440" cy="282156"/>
              <a:chOff x="2015188" y="6017483"/>
              <a:chExt cx="91440" cy="282156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3286048" y="5208282"/>
              <a:ext cx="91440" cy="282156"/>
              <a:chOff x="2015188" y="6017483"/>
              <a:chExt cx="91440" cy="282156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3413153" y="5055509"/>
              <a:ext cx="252668" cy="95250"/>
              <a:chOff x="2420801" y="6150493"/>
              <a:chExt cx="252668" cy="95250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8" name="Oval 167"/>
            <p:cNvSpPr/>
            <p:nvPr/>
          </p:nvSpPr>
          <p:spPr>
            <a:xfrm>
              <a:off x="3441099" y="5550486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697358" y="5029224"/>
            <a:ext cx="471213" cy="646331"/>
            <a:chOff x="3286048" y="5026195"/>
            <a:chExt cx="471213" cy="646331"/>
          </a:xfrm>
        </p:grpSpPr>
        <p:sp>
          <p:nvSpPr>
            <p:cNvPr id="176" name="TextBox 175"/>
            <p:cNvSpPr txBox="1"/>
            <p:nvPr/>
          </p:nvSpPr>
          <p:spPr>
            <a:xfrm>
              <a:off x="3315279" y="502619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3665821" y="5208282"/>
              <a:ext cx="91440" cy="282156"/>
              <a:chOff x="2015188" y="6017483"/>
              <a:chExt cx="91440" cy="28215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3286048" y="5208282"/>
              <a:ext cx="91440" cy="282156"/>
              <a:chOff x="2015188" y="6017483"/>
              <a:chExt cx="91440" cy="282156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3413153" y="5055509"/>
              <a:ext cx="252668" cy="95250"/>
              <a:chOff x="2420801" y="6150493"/>
              <a:chExt cx="252668" cy="95250"/>
            </a:xfrm>
          </p:grpSpPr>
          <p:sp>
            <p:nvSpPr>
              <p:cNvPr id="181" name="Oval 180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0" name="Oval 179"/>
            <p:cNvSpPr/>
            <p:nvPr/>
          </p:nvSpPr>
          <p:spPr>
            <a:xfrm>
              <a:off x="3441099" y="5550486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1509891" y="502922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188" name="TextBox 187"/>
          <p:cNvSpPr txBox="1"/>
          <p:nvPr/>
        </p:nvSpPr>
        <p:spPr>
          <a:xfrm>
            <a:off x="190863" y="563684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5</a:t>
            </a:r>
            <a:endParaRPr lang="en-US" sz="2400" dirty="0"/>
          </a:p>
        </p:txBody>
      </p:sp>
      <p:sp>
        <p:nvSpPr>
          <p:cNvPr id="189" name="TextBox 188"/>
          <p:cNvSpPr txBox="1"/>
          <p:nvPr/>
        </p:nvSpPr>
        <p:spPr>
          <a:xfrm>
            <a:off x="1839927" y="5655979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5</a:t>
            </a:r>
            <a:endParaRPr lang="en-US" sz="2400" dirty="0"/>
          </a:p>
        </p:txBody>
      </p:sp>
      <p:sp>
        <p:nvSpPr>
          <p:cNvPr id="190" name="TextBox 189"/>
          <p:cNvSpPr txBox="1"/>
          <p:nvPr/>
        </p:nvSpPr>
        <p:spPr>
          <a:xfrm>
            <a:off x="7004037" y="1920402"/>
            <a:ext cx="1870512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Ionic Bond ≠ work</a:t>
            </a:r>
          </a:p>
          <a:p>
            <a:r>
              <a:rPr lang="en-US" dirty="0"/>
              <a:t>c</a:t>
            </a:r>
            <a:r>
              <a:rPr lang="en-US" dirty="0" smtClean="0"/>
              <a:t>an’t gain/lose e-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6827546" y="4034047"/>
            <a:ext cx="206814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Sharing e</a:t>
            </a:r>
            <a:r>
              <a:rPr lang="en-US" baseline="30000" dirty="0" smtClean="0"/>
              <a:t>-</a:t>
            </a:r>
            <a:r>
              <a:rPr lang="en-US" dirty="0" smtClean="0"/>
              <a:t> works better than nothing</a:t>
            </a:r>
            <a:endParaRPr lang="en-US" dirty="0"/>
          </a:p>
        </p:txBody>
      </p:sp>
      <p:sp>
        <p:nvSpPr>
          <p:cNvPr id="192" name="TextBox 191"/>
          <p:cNvSpPr txBox="1"/>
          <p:nvPr/>
        </p:nvSpPr>
        <p:spPr>
          <a:xfrm>
            <a:off x="205335" y="4178979"/>
            <a:ext cx="3061736" cy="369332"/>
          </a:xfrm>
          <a:prstGeom prst="rect">
            <a:avLst/>
          </a:prstGeom>
          <a:solidFill>
            <a:srgbClr val="CC0485">
              <a:alpha val="43922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 Lets try sharing now!</a:t>
            </a:r>
            <a:endParaRPr lang="en-US" dirty="0"/>
          </a:p>
        </p:txBody>
      </p:sp>
      <p:sp>
        <p:nvSpPr>
          <p:cNvPr id="193" name="Right Arrow 192"/>
          <p:cNvSpPr/>
          <p:nvPr/>
        </p:nvSpPr>
        <p:spPr>
          <a:xfrm>
            <a:off x="3239345" y="5159250"/>
            <a:ext cx="644053" cy="38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" name="Pictur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939" y="4876691"/>
            <a:ext cx="1961905" cy="1057143"/>
          </a:xfrm>
          <a:prstGeom prst="rect">
            <a:avLst/>
          </a:prstGeom>
        </p:spPr>
      </p:pic>
      <p:sp>
        <p:nvSpPr>
          <p:cNvPr id="195" name="TextBox 194"/>
          <p:cNvSpPr txBox="1"/>
          <p:nvPr/>
        </p:nvSpPr>
        <p:spPr>
          <a:xfrm>
            <a:off x="3754244" y="5933834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5+1</a:t>
            </a:r>
            <a:endParaRPr lang="en-US" sz="2400" dirty="0"/>
          </a:p>
        </p:txBody>
      </p:sp>
      <p:sp>
        <p:nvSpPr>
          <p:cNvPr id="196" name="TextBox 195"/>
          <p:cNvSpPr txBox="1"/>
          <p:nvPr/>
        </p:nvSpPr>
        <p:spPr>
          <a:xfrm>
            <a:off x="5641208" y="5829145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5+1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956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38125"/>
            <a:ext cx="423154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Covalent/Molecular Compounds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5" y="808761"/>
            <a:ext cx="63178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 when gain/losing not possible therefore the </a:t>
            </a:r>
            <a:r>
              <a:rPr lang="en-US" u="sng" dirty="0" smtClean="0"/>
              <a:t>share</a:t>
            </a:r>
            <a:r>
              <a:rPr lang="en-US" dirty="0" smtClean="0"/>
              <a:t> electrons</a:t>
            </a:r>
          </a:p>
          <a:p>
            <a:r>
              <a:rPr lang="en-US" dirty="0" smtClean="0"/>
              <a:t>Form between nonmetals (nm) and nonmetals (nm)</a:t>
            </a:r>
          </a:p>
          <a:p>
            <a:r>
              <a:rPr lang="en-US" dirty="0" smtClean="0"/>
              <a:t>Weak Attractive Force – (not full +/- charges)</a:t>
            </a:r>
          </a:p>
          <a:p>
            <a:r>
              <a:rPr lang="en-US" dirty="0" smtClean="0"/>
              <a:t>Low Melting and Boiling Points</a:t>
            </a:r>
          </a:p>
          <a:p>
            <a:r>
              <a:rPr lang="en-US" dirty="0" smtClean="0"/>
              <a:t>Solubility varies (Low)</a:t>
            </a:r>
          </a:p>
          <a:p>
            <a:r>
              <a:rPr lang="en-US" u="sng" dirty="0" smtClean="0"/>
              <a:t>Do Not </a:t>
            </a:r>
            <a:r>
              <a:rPr lang="en-US" dirty="0" smtClean="0"/>
              <a:t>Conduct Electricity</a:t>
            </a:r>
          </a:p>
          <a:p>
            <a:r>
              <a:rPr lang="en-US" dirty="0" smtClean="0"/>
              <a:t>Tend to form discrete molecules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52"/>
          <a:stretch/>
        </p:blipFill>
        <p:spPr>
          <a:xfrm>
            <a:off x="152400" y="3405375"/>
            <a:ext cx="3590774" cy="3047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513" y="1824423"/>
            <a:ext cx="4809524" cy="1580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7097" y="6130076"/>
            <a:ext cx="258282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Coulombs Law – leads to lowering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3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38125"/>
            <a:ext cx="233833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Another Example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66576" y="1768510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79372" y="1768510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51828" y="176850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7" name="Right Arrow 6"/>
          <p:cNvSpPr/>
          <p:nvPr/>
        </p:nvSpPr>
        <p:spPr>
          <a:xfrm>
            <a:off x="4878434" y="1795715"/>
            <a:ext cx="1159422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51830" y="2570835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20089" y="2594149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9784" y="2560512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1+1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69395" y="1271587"/>
            <a:ext cx="1073358" cy="1446550"/>
            <a:chOff x="3704146" y="3562611"/>
            <a:chExt cx="1073358" cy="1446550"/>
          </a:xfrm>
        </p:grpSpPr>
        <p:grpSp>
          <p:nvGrpSpPr>
            <p:cNvPr id="14" name="Group 13"/>
            <p:cNvGrpSpPr/>
            <p:nvPr/>
          </p:nvGrpSpPr>
          <p:grpSpPr>
            <a:xfrm>
              <a:off x="3704146" y="4041112"/>
              <a:ext cx="1073358" cy="648006"/>
              <a:chOff x="3704146" y="4041112"/>
              <a:chExt cx="1073358" cy="64800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704146" y="4041112"/>
                <a:ext cx="4716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H</a:t>
                </a:r>
                <a:endParaRPr lang="en-US" sz="3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05900" y="4042787"/>
                <a:ext cx="4716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H</a:t>
                </a:r>
                <a:endParaRPr lang="en-US" sz="36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957803" y="3562611"/>
              <a:ext cx="53091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/>
                <a:t>-</a:t>
              </a:r>
              <a:endParaRPr lang="en-US" sz="88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81832" y="248730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1+1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88" y="3613046"/>
            <a:ext cx="7027860" cy="12496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05197" y="5814906"/>
            <a:ext cx="258282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Lewis Dot Structures use solid line to indicate shared electrons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968" y="5038725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7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33" y="396197"/>
            <a:ext cx="208255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O + O →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645" y="3282272"/>
            <a:ext cx="20761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N + N →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5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29325" y="959882"/>
            <a:ext cx="2170851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Polar Covalent Bonds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025" y="1030248"/>
            <a:ext cx="2634119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Non-Polar Covalent Bonds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075" y="281583"/>
            <a:ext cx="353282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Sharing is not always Equal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1025" y="1562100"/>
            <a:ext cx="2486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 e</a:t>
            </a:r>
            <a:r>
              <a:rPr lang="en-US" baseline="30000" dirty="0" smtClean="0"/>
              <a:t>-</a:t>
            </a:r>
            <a:r>
              <a:rPr lang="en-US" dirty="0" smtClean="0"/>
              <a:t> equally</a:t>
            </a:r>
          </a:p>
          <a:p>
            <a:r>
              <a:rPr lang="en-US" dirty="0"/>
              <a:t>b</a:t>
            </a:r>
            <a:r>
              <a:rPr lang="en-US" dirty="0" smtClean="0"/>
              <a:t>etween </a:t>
            </a:r>
            <a:r>
              <a:rPr lang="en-US" u="sng" dirty="0" smtClean="0"/>
              <a:t>same</a:t>
            </a:r>
            <a:r>
              <a:rPr lang="en-US" dirty="0" smtClean="0"/>
              <a:t> Elements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38825" y="1399580"/>
            <a:ext cx="2801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u="sng" dirty="0" smtClean="0"/>
              <a:t>un</a:t>
            </a:r>
            <a:r>
              <a:rPr lang="en-US" dirty="0" smtClean="0"/>
              <a:t>equally</a:t>
            </a:r>
          </a:p>
          <a:p>
            <a:r>
              <a:rPr lang="en-US" dirty="0"/>
              <a:t>b</a:t>
            </a:r>
            <a:r>
              <a:rPr lang="en-US" dirty="0" smtClean="0"/>
              <a:t>etween </a:t>
            </a:r>
            <a:r>
              <a:rPr lang="en-US" u="sng" dirty="0" smtClean="0"/>
              <a:t>different</a:t>
            </a:r>
            <a:r>
              <a:rPr lang="en-US" dirty="0" smtClean="0"/>
              <a:t> elements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7499" t="54028" r="64688" b="11667"/>
          <a:stretch/>
        </p:blipFill>
        <p:spPr>
          <a:xfrm>
            <a:off x="523852" y="2370951"/>
            <a:ext cx="2543175" cy="23526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0257" t="42849" r="5302" b="33438"/>
          <a:stretch/>
        </p:blipFill>
        <p:spPr>
          <a:xfrm>
            <a:off x="5838825" y="4495801"/>
            <a:ext cx="2438460" cy="17761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14" t="27502" r="34384" b="17678"/>
          <a:stretch/>
        </p:blipFill>
        <p:spPr>
          <a:xfrm>
            <a:off x="5078995" y="2019370"/>
            <a:ext cx="3561303" cy="22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22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38125"/>
            <a:ext cx="288502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Electronegativity (EN)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5" y="847725"/>
            <a:ext cx="8401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Measure of the tendency of an atom to attract the electrons (electron density) in a covalent bond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Lowest = 0.7 (Fr)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Highest = 4.0 (F)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Assign </a:t>
            </a:r>
            <a:r>
              <a:rPr lang="el-GR" sz="2400" dirty="0" smtClean="0"/>
              <a:t>δ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en-US" dirty="0" smtClean="0"/>
              <a:t>to the least EN element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Assign </a:t>
            </a:r>
            <a:r>
              <a:rPr lang="el-GR" sz="2400" dirty="0" smtClean="0"/>
              <a:t>δ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  <a:r>
              <a:rPr lang="en-US" dirty="0"/>
              <a:t>to the </a:t>
            </a:r>
            <a:r>
              <a:rPr lang="en-US" dirty="0" smtClean="0"/>
              <a:t>most </a:t>
            </a:r>
            <a:r>
              <a:rPr lang="en-US" dirty="0"/>
              <a:t>EN element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05" y="2786717"/>
            <a:ext cx="7476190" cy="3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8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4" y="238125"/>
            <a:ext cx="454342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Using EN to Determine Bond Type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7174" y="913060"/>
                <a:ext cx="3470822" cy="1225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𝐶𝑎𝑡𝑖𝑜𝑛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𝐴𝑛𝑖𝑜𝑛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Varies a little by book/web-site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General rule (lots of exceptions)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Best guide is nm/nm vs m/nm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4" y="913060"/>
                <a:ext cx="3470822" cy="1225207"/>
              </a:xfrm>
              <a:prstGeom prst="rect">
                <a:avLst/>
              </a:prstGeom>
              <a:blipFill>
                <a:blip r:embed="rId2"/>
                <a:stretch>
                  <a:fillRect l="-1228" t="-498" r="-1053" b="-4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8250" b="16050"/>
          <a:stretch/>
        </p:blipFill>
        <p:spPr>
          <a:xfrm>
            <a:off x="1592318" y="2351538"/>
            <a:ext cx="7102363" cy="1851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" y="4281487"/>
            <a:ext cx="7162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33" y="396197"/>
            <a:ext cx="39088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Complete the following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0233" y="1092200"/>
          <a:ext cx="5109883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2259">
                  <a:extLst>
                    <a:ext uri="{9D8B030D-6E8A-4147-A177-3AD203B41FA5}">
                      <a16:colId xmlns:a16="http://schemas.microsoft.com/office/drawing/2014/main" val="1286205249"/>
                    </a:ext>
                  </a:extLst>
                </a:gridCol>
                <a:gridCol w="1577789">
                  <a:extLst>
                    <a:ext uri="{9D8B030D-6E8A-4147-A177-3AD203B41FA5}">
                      <a16:colId xmlns:a16="http://schemas.microsoft.com/office/drawing/2014/main" val="753224098"/>
                    </a:ext>
                  </a:extLst>
                </a:gridCol>
                <a:gridCol w="1819835">
                  <a:extLst>
                    <a:ext uri="{9D8B030D-6E8A-4147-A177-3AD203B41FA5}">
                      <a16:colId xmlns:a16="http://schemas.microsoft.com/office/drawing/2014/main" val="3300743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Bond/Molecule</a:t>
                      </a:r>
                      <a:endParaRPr lang="en-US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Δ</a:t>
                      </a:r>
                      <a:r>
                        <a:rPr lang="en-US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EN</a:t>
                      </a:r>
                      <a:endParaRPr lang="en-US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NPC/PC/IB</a:t>
                      </a:r>
                      <a:endParaRPr lang="en-US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0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KCl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71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86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MgF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22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814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45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5" y="238125"/>
            <a:ext cx="299665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Continuum of Bonding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44" t="22739" r="3052" b="12661"/>
          <a:stretch/>
        </p:blipFill>
        <p:spPr>
          <a:xfrm>
            <a:off x="561974" y="1371005"/>
            <a:ext cx="7677151" cy="2980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525" y="792123"/>
            <a:ext cx="88678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Similar</a:t>
            </a:r>
          </a:p>
          <a:p>
            <a:r>
              <a:rPr lang="en-US" dirty="0" smtClean="0"/>
              <a:t>nm/nm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9044" y="792123"/>
            <a:ext cx="101790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Different</a:t>
            </a:r>
          </a:p>
          <a:p>
            <a:r>
              <a:rPr lang="en-US" dirty="0" smtClean="0"/>
              <a:t>nm/nm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0844" y="863263"/>
            <a:ext cx="7649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m/nm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3153" y="5840565"/>
            <a:ext cx="13461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Weak Bond</a:t>
            </a:r>
          </a:p>
          <a:p>
            <a:pPr algn="ctr"/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6803" y="5840564"/>
            <a:ext cx="15215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Medium Bond</a:t>
            </a:r>
          </a:p>
          <a:p>
            <a:pPr algn="ctr"/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2534" y="5841901"/>
            <a:ext cx="15215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Strong Bond</a:t>
            </a:r>
          </a:p>
          <a:p>
            <a:pPr algn="ctr"/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3153" y="4560815"/>
            <a:ext cx="134617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Electrostatic Attraction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06803" y="4634249"/>
            <a:ext cx="152157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Weak Electrostatic Attraction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2534" y="4634249"/>
            <a:ext cx="152157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Strong Electrostatic Attraction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8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71475"/>
            <a:ext cx="238276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Valence Electrons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904875"/>
            <a:ext cx="8857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Electrons in the highest energy levels (s and p electrons)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Outer most electrons in an element responsible for chemical reactions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Loss, gain or sharing of valence electrons are responsible for formation of chemical bonds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Octet Rule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4101" y="2195723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Na: 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6</a:t>
            </a:r>
            <a:r>
              <a:rPr lang="en-US" sz="2400" u="sng" dirty="0" smtClean="0"/>
              <a:t>3s</a:t>
            </a:r>
            <a:r>
              <a:rPr lang="en-US" sz="2400" baseline="30000" dirty="0" smtClean="0"/>
              <a:t>1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3495423" y="2226382"/>
            <a:ext cx="6191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00322" y="2226382"/>
            <a:ext cx="2490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Valence electron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172808" y="95250"/>
            <a:ext cx="8563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10" name="Picture 9" descr="http://img.docstoccdn.com/thumb/orig/4737333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9711" r="2346" b="10126"/>
          <a:stretch/>
        </p:blipFill>
        <p:spPr bwMode="auto">
          <a:xfrm>
            <a:off x="1549449" y="3204811"/>
            <a:ext cx="6101747" cy="360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77816" y="2835479"/>
            <a:ext cx="35298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54144" y="2838279"/>
            <a:ext cx="35298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63283" y="3204811"/>
            <a:ext cx="38504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55154" y="3204811"/>
            <a:ext cx="38504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25235" y="3204811"/>
            <a:ext cx="47077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12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84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80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95275"/>
            <a:ext cx="19827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Lewis Symbols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20845" y="6505575"/>
            <a:ext cx="4585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https://www.sciencehistory.org/historical-profile/gilbert-newton-lewis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933450"/>
            <a:ext cx="1971675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6" y="3157537"/>
            <a:ext cx="4198832" cy="3414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9962" y="1318349"/>
            <a:ext cx="5194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Developed Rules for Covalent Bonding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Acid/Base Chemistry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1902 – Chemistry Lecture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1916 – Paper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Nominated 41 times for Nobel Prize (never won)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7293" y="718944"/>
            <a:ext cx="2203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Gilbert Newton </a:t>
            </a:r>
            <a:r>
              <a:rPr lang="en-US" smtClean="0"/>
              <a:t>Lewis</a:t>
            </a:r>
            <a:endParaRPr lang="en-US" dirty="0" smtClean="0"/>
          </a:p>
          <a:p>
            <a:pPr algn="ctr"/>
            <a:r>
              <a:rPr lang="en-US" dirty="0" smtClean="0"/>
              <a:t>(1875-1946)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8361" y="118020"/>
            <a:ext cx="214809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Invented Lewis Structures before QM fully discovered!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34459" y="629525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https://en.wikipedia.org/wiki/Gilbert_N._Lewis</a:t>
            </a:r>
          </a:p>
        </p:txBody>
      </p:sp>
    </p:spTree>
    <p:extLst>
      <p:ext uri="{BB962C8B-B14F-4D97-AF65-F5344CB8AC3E}">
        <p14:creationId xmlns:p14="http://schemas.microsoft.com/office/powerpoint/2010/main" val="62676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95275"/>
            <a:ext cx="19827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Lewis Symbols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1450" y="885825"/>
            <a:ext cx="438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Graphical representation of the valence electrons an element has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Shorthand for Electron Configurations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507" y="2886663"/>
            <a:ext cx="4919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Li: 1s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2s</a:t>
            </a:r>
            <a:r>
              <a:rPr lang="en-US" sz="3600" baseline="30000" dirty="0" smtClean="0"/>
              <a:t>1</a:t>
            </a:r>
            <a:r>
              <a:rPr lang="en-US" sz="3600" dirty="0"/>
              <a:t> </a:t>
            </a:r>
            <a:r>
              <a:rPr lang="en-US" sz="3600" dirty="0" smtClean="0"/>
              <a:t>= 1 valence 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=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1008" y="4348497"/>
            <a:ext cx="201119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Nitrogen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6042" t="51667" r="37917" b="25000"/>
          <a:stretch/>
        </p:blipFill>
        <p:spPr>
          <a:xfrm>
            <a:off x="5156123" y="2780519"/>
            <a:ext cx="1190625" cy="80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0116" y="4350711"/>
            <a:ext cx="146700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O</a:t>
            </a:r>
            <a:r>
              <a:rPr lang="en-US" baseline="30000" dirty="0" smtClean="0"/>
              <a:t>-2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841499" y="294970"/>
            <a:ext cx="3722854" cy="2354048"/>
            <a:chOff x="4174749" y="4113427"/>
            <a:chExt cx="3722854" cy="2354048"/>
          </a:xfrm>
        </p:grpSpPr>
        <p:sp>
          <p:nvSpPr>
            <p:cNvPr id="24" name="Rectangle 23"/>
            <p:cNvSpPr/>
            <p:nvPr/>
          </p:nvSpPr>
          <p:spPr>
            <a:xfrm>
              <a:off x="4174749" y="4113427"/>
              <a:ext cx="3722854" cy="2354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174749" y="4271780"/>
              <a:ext cx="3722854" cy="2108601"/>
              <a:chOff x="4174749" y="4271780"/>
              <a:chExt cx="3722854" cy="210860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360235" y="4847269"/>
                <a:ext cx="91440" cy="282156"/>
                <a:chOff x="2514808" y="4923282"/>
                <a:chExt cx="91440" cy="282156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2514808" y="5110188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2514808" y="4923282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4360235" y="4271780"/>
                <a:ext cx="1561201" cy="369332"/>
                <a:chOff x="4675051" y="4812221"/>
                <a:chExt cx="1561201" cy="369332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4675051" y="4949262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766491" y="4812221"/>
                  <a:ext cx="14697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Lone Electron</a:t>
                  </a:r>
                  <a:endParaRPr lang="en-US" dirty="0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4489373" y="4783332"/>
                <a:ext cx="218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Lone “pair” Electrons</a:t>
                </a:r>
                <a:endParaRPr lang="en-US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4174749" y="4849174"/>
                <a:ext cx="3722854" cy="1323439"/>
                <a:chOff x="4067175" y="4562475"/>
                <a:chExt cx="3722854" cy="1323439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067175" y="4562475"/>
                  <a:ext cx="498855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0" dirty="0"/>
                    <a:t>-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476750" y="5114925"/>
                  <a:ext cx="3313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Shared Electrons (Covalent Bond)</a:t>
                  </a:r>
                  <a:endParaRPr lang="en-US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174749" y="5734050"/>
                <a:ext cx="1299705" cy="646331"/>
                <a:chOff x="3924300" y="4695825"/>
                <a:chExt cx="1299705" cy="646331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924300" y="4695825"/>
                  <a:ext cx="79861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 smtClean="0"/>
                    <a:t>[   ]</a:t>
                  </a:r>
                  <a:endParaRPr lang="en-US" sz="3600" b="1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648206" y="4880491"/>
                  <a:ext cx="575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Ions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8495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827158"/>
            <a:ext cx="8822878" cy="1287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5" y="295275"/>
            <a:ext cx="19827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Lewis Symbols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883"/>
          <a:stretch/>
        </p:blipFill>
        <p:spPr>
          <a:xfrm>
            <a:off x="257175" y="2448313"/>
            <a:ext cx="7077075" cy="4409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1075" y="2585650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table is a bit of overkill because…….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605" y="139522"/>
            <a:ext cx="149412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Octet Rule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5831" y="601187"/>
            <a:ext cx="4979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Lewis noted that Noble Gases are unreactive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Lewis stated if positions on PT added to 8 a compound was formed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We know the “real” reason from QM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Elements with completely filled s and p orbitals are stable (s</a:t>
            </a:r>
            <a:r>
              <a:rPr lang="en-US" baseline="30000" dirty="0" smtClean="0"/>
              <a:t>2</a:t>
            </a:r>
            <a:r>
              <a:rPr lang="en-US" dirty="0" smtClean="0"/>
              <a:t>p</a:t>
            </a:r>
            <a:r>
              <a:rPr lang="en-US" baseline="30000" dirty="0" smtClean="0"/>
              <a:t>6</a:t>
            </a:r>
            <a:r>
              <a:rPr lang="en-US" dirty="0" smtClean="0"/>
              <a:t>)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8 electrons (octet) are stable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Exceptions to Octet Rule – H and He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604" y="3011366"/>
            <a:ext cx="506170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Row 1 – Alkali Metal + Row 7 – Halogens = 8 (octet!)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0605" y="4809133"/>
            <a:ext cx="589911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Row 2 – Alkali Earth Metals + Row 6 – </a:t>
            </a:r>
            <a:r>
              <a:rPr lang="en-US" dirty="0" err="1" smtClean="0"/>
              <a:t>Chalcogens</a:t>
            </a:r>
            <a:r>
              <a:rPr lang="en-US" dirty="0" smtClean="0"/>
              <a:t> = 8 (octet!)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1845" y="5585361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MgO</a:t>
            </a:r>
            <a:r>
              <a:rPr lang="en-US" dirty="0"/>
              <a:t>		</a:t>
            </a:r>
            <a:r>
              <a:rPr lang="en-US" dirty="0" err="1" smtClean="0"/>
              <a:t>CaO</a:t>
            </a:r>
            <a:endParaRPr lang="en-US" dirty="0"/>
          </a:p>
          <a:p>
            <a:r>
              <a:rPr lang="en-US" dirty="0" err="1" smtClean="0"/>
              <a:t>MgS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err="1" smtClean="0"/>
              <a:t>CaS</a:t>
            </a:r>
            <a:endParaRPr lang="en-US" dirty="0"/>
          </a:p>
          <a:p>
            <a:r>
              <a:rPr lang="en-US" dirty="0" err="1" smtClean="0"/>
              <a:t>MgSe</a:t>
            </a:r>
            <a:r>
              <a:rPr lang="en-US" dirty="0"/>
              <a:t>	</a:t>
            </a:r>
            <a:r>
              <a:rPr lang="en-US" dirty="0" err="1" smtClean="0"/>
              <a:t>CaSe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6358" y="3522035"/>
            <a:ext cx="1430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NaF</a:t>
            </a:r>
            <a:r>
              <a:rPr lang="en-US" dirty="0"/>
              <a:t>		KF</a:t>
            </a:r>
          </a:p>
          <a:p>
            <a:r>
              <a:rPr lang="en-US" dirty="0" err="1"/>
              <a:t>NaCl</a:t>
            </a:r>
            <a:r>
              <a:rPr lang="en-US" dirty="0"/>
              <a:t>		</a:t>
            </a:r>
            <a:r>
              <a:rPr lang="en-US" dirty="0" err="1"/>
              <a:t>KCl</a:t>
            </a:r>
            <a:endParaRPr lang="en-US" dirty="0"/>
          </a:p>
          <a:p>
            <a:r>
              <a:rPr lang="en-US" dirty="0" err="1"/>
              <a:t>NaBr</a:t>
            </a:r>
            <a:r>
              <a:rPr lang="en-US" dirty="0"/>
              <a:t>	</a:t>
            </a:r>
            <a:r>
              <a:rPr lang="en-US" dirty="0" err="1"/>
              <a:t>KBr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29299" y="3354995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+ 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p</a:t>
            </a:r>
            <a:r>
              <a:rPr lang="en-US" sz="2400" baseline="30000" dirty="0" smtClean="0"/>
              <a:t>5 </a:t>
            </a:r>
            <a:r>
              <a:rPr lang="en-US" sz="2400" dirty="0" smtClean="0"/>
              <a:t>= 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p</a:t>
            </a:r>
            <a:r>
              <a:rPr lang="en-US" sz="2400" baseline="30000" dirty="0" smtClean="0"/>
              <a:t>6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81699" y="5483674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p</a:t>
            </a:r>
            <a:r>
              <a:rPr lang="en-US" sz="2400" baseline="30000" dirty="0"/>
              <a:t>4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= 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p</a:t>
            </a:r>
            <a:r>
              <a:rPr lang="en-US" sz="2400" baseline="30000" dirty="0" smtClean="0"/>
              <a:t>6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89719" y="3882013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+ 7 = 8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95233" y="5945339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+ 6 = 8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1" y="781872"/>
            <a:ext cx="4127045" cy="18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5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238892" y="1469379"/>
            <a:ext cx="819616" cy="494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0325" y="2026057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9801" y="333375"/>
            <a:ext cx="279717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Formation of Cations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27338" y="1372388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Na</a:t>
            </a:r>
          </a:p>
        </p:txBody>
      </p:sp>
      <p:sp>
        <p:nvSpPr>
          <p:cNvPr id="11" name="Oval 10"/>
          <p:cNvSpPr/>
          <p:nvPr/>
        </p:nvSpPr>
        <p:spPr>
          <a:xfrm>
            <a:off x="1079357" y="1365050"/>
            <a:ext cx="9144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70865" y="1317277"/>
            <a:ext cx="1140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[Na]</a:t>
            </a:r>
            <a:r>
              <a:rPr lang="en-US" sz="3600" baseline="30000" dirty="0" smtClean="0"/>
              <a:t>+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261861" y="2008358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33689" y="146937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5" name="Oval 14"/>
          <p:cNvSpPr/>
          <p:nvPr/>
        </p:nvSpPr>
        <p:spPr>
          <a:xfrm>
            <a:off x="5243105" y="1592817"/>
            <a:ext cx="9144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60105" y="5292471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433" y="519257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9801" y="3626406"/>
            <a:ext cx="260609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Formation of Anion</a:t>
            </a:r>
            <a:endParaRPr lang="en-US" sz="2400" dirty="0"/>
          </a:p>
        </p:txBody>
      </p:sp>
      <p:sp>
        <p:nvSpPr>
          <p:cNvPr id="19" name="Right Arrow 18"/>
          <p:cNvSpPr/>
          <p:nvPr/>
        </p:nvSpPr>
        <p:spPr>
          <a:xfrm>
            <a:off x="4057418" y="4719964"/>
            <a:ext cx="859219" cy="50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64574" y="4591380"/>
            <a:ext cx="562653" cy="646331"/>
            <a:chOff x="1767679" y="3933066"/>
            <a:chExt cx="562653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1786739" y="3933066"/>
              <a:ext cx="5373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Cl</a:t>
              </a:r>
              <a:endParaRPr lang="en-US" sz="36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238892" y="4099906"/>
              <a:ext cx="91440" cy="282156"/>
              <a:chOff x="2015188" y="6017483"/>
              <a:chExt cx="91440" cy="282156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767679" y="4099906"/>
              <a:ext cx="91440" cy="282156"/>
              <a:chOff x="2015188" y="6017483"/>
              <a:chExt cx="91440" cy="28215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894784" y="3947133"/>
              <a:ext cx="252668" cy="95250"/>
              <a:chOff x="2420801" y="6150493"/>
              <a:chExt cx="252668" cy="9525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1922730" y="4442110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>
            <a:off x="2790336" y="4819295"/>
            <a:ext cx="9144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043967" y="459138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334545" y="4397389"/>
            <a:ext cx="1407415" cy="939061"/>
            <a:chOff x="1474361" y="3671592"/>
            <a:chExt cx="1407415" cy="939061"/>
          </a:xfrm>
        </p:grpSpPr>
        <p:grpSp>
          <p:nvGrpSpPr>
            <p:cNvPr id="35" name="Group 34"/>
            <p:cNvGrpSpPr/>
            <p:nvPr/>
          </p:nvGrpSpPr>
          <p:grpSpPr>
            <a:xfrm>
              <a:off x="1767679" y="3933066"/>
              <a:ext cx="562653" cy="646331"/>
              <a:chOff x="1767679" y="3933066"/>
              <a:chExt cx="562653" cy="64633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786739" y="3933066"/>
                <a:ext cx="5373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Cl</a:t>
                </a:r>
                <a:endParaRPr lang="en-US" sz="3600" dirty="0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2238892" y="4099906"/>
                <a:ext cx="91440" cy="282156"/>
                <a:chOff x="2015188" y="6017483"/>
                <a:chExt cx="91440" cy="282156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015188" y="6204389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015188" y="6017483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767679" y="4099906"/>
                <a:ext cx="91440" cy="282156"/>
                <a:chOff x="2015188" y="6017483"/>
                <a:chExt cx="91440" cy="282156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2015188" y="6204389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015188" y="6017483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894784" y="3947133"/>
                <a:ext cx="252668" cy="95250"/>
                <a:chOff x="2420801" y="6150493"/>
                <a:chExt cx="252668" cy="9525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2420801" y="6150493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582029" y="6150493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1922730" y="4442110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2056012" y="4442414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74361" y="3779656"/>
              <a:ext cx="37382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 smtClean="0"/>
                <a:t>[</a:t>
              </a:r>
              <a:endParaRPr lang="en-US" sz="4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43045" y="3809956"/>
              <a:ext cx="3577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]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47042" y="3671592"/>
              <a:ext cx="4347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aseline="30000" dirty="0"/>
                <a:t>-1</a:t>
              </a:r>
              <a:endParaRPr lang="en-US" sz="36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219331" y="102542"/>
            <a:ext cx="184031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Common Charges</a:t>
            </a:r>
          </a:p>
          <a:p>
            <a:r>
              <a:rPr lang="en-US" dirty="0" smtClean="0"/>
              <a:t>QM predicts</a:t>
            </a:r>
          </a:p>
          <a:p>
            <a:r>
              <a:rPr lang="en-US" dirty="0" smtClean="0"/>
              <a:t>Use your 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1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135" t="19704" r="5083" b="17082"/>
          <a:stretch/>
        </p:blipFill>
        <p:spPr>
          <a:xfrm>
            <a:off x="4211109" y="1173304"/>
            <a:ext cx="4781859" cy="21859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175" y="238125"/>
            <a:ext cx="235513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Ionic Compounds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5" y="808839"/>
            <a:ext cx="81555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Electrostatic attraction between cations and anions (opposites attract, Coulombs Law)</a:t>
            </a:r>
          </a:p>
          <a:p>
            <a:r>
              <a:rPr lang="en-US" dirty="0" smtClean="0"/>
              <a:t>Form between metals (cations) and nonmetals (anions)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Gain or lose electrons to achieve an octet</a:t>
            </a:r>
          </a:p>
          <a:p>
            <a:r>
              <a:rPr lang="en-US" dirty="0" smtClean="0"/>
              <a:t>Strong Attractive Force - Coulombs Law</a:t>
            </a:r>
          </a:p>
          <a:p>
            <a:r>
              <a:rPr lang="en-US" dirty="0" smtClean="0"/>
              <a:t>High Melting and Boiling Points</a:t>
            </a:r>
          </a:p>
          <a:p>
            <a:r>
              <a:rPr lang="en-US" dirty="0" smtClean="0"/>
              <a:t>Highly soluble in water</a:t>
            </a:r>
          </a:p>
          <a:p>
            <a:r>
              <a:rPr lang="en-US" dirty="0" smtClean="0"/>
              <a:t>Conduct Electricity</a:t>
            </a:r>
          </a:p>
          <a:p>
            <a:r>
              <a:rPr lang="en-US" dirty="0" smtClean="0"/>
              <a:t>Tend to form lattice structures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7511" y="3297239"/>
            <a:ext cx="189378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Silvery Metal</a:t>
            </a:r>
          </a:p>
          <a:p>
            <a:r>
              <a:rPr lang="en-US" dirty="0" smtClean="0"/>
              <a:t>Very Combustible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36419" y="3231368"/>
            <a:ext cx="183293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Yellow-Green Gas</a:t>
            </a:r>
          </a:p>
          <a:p>
            <a:r>
              <a:rPr lang="en-US" dirty="0" smtClean="0"/>
              <a:t>Very Toxic!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04669" y="3209963"/>
            <a:ext cx="210102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Clear/White Crystals</a:t>
            </a:r>
          </a:p>
          <a:p>
            <a:r>
              <a:rPr lang="en-US" dirty="0" smtClean="0"/>
              <a:t>Very Tasty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52656" y="105314"/>
            <a:ext cx="19015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</a:t>
            </a:r>
            <a:r>
              <a:rPr lang="en-US" dirty="0" err="1" smtClean="0"/>
              <a:t>Ch</a:t>
            </a:r>
            <a:r>
              <a:rPr lang="en-US" dirty="0" smtClean="0"/>
              <a:t> 3 and 6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69653" y="3877699"/>
            <a:ext cx="8199407" cy="1284403"/>
            <a:chOff x="400325" y="1110986"/>
            <a:chExt cx="8199407" cy="1284403"/>
          </a:xfrm>
        </p:grpSpPr>
        <p:sp>
          <p:nvSpPr>
            <p:cNvPr id="21" name="TextBox 20"/>
            <p:cNvSpPr txBox="1"/>
            <p:nvPr/>
          </p:nvSpPr>
          <p:spPr>
            <a:xfrm>
              <a:off x="400325" y="2026057"/>
              <a:ext cx="1358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1s</a:t>
              </a:r>
              <a:r>
                <a:rPr lang="en-US" baseline="30000" dirty="0" smtClean="0"/>
                <a:t>2</a:t>
              </a:r>
              <a:r>
                <a:rPr lang="en-US" dirty="0" smtClean="0"/>
                <a:t>2s</a:t>
              </a:r>
              <a:r>
                <a:rPr lang="en-US" baseline="30000" dirty="0" smtClean="0"/>
                <a:t>2</a:t>
              </a:r>
              <a:r>
                <a:rPr lang="en-US" dirty="0" smtClean="0"/>
                <a:t>2p</a:t>
              </a:r>
              <a:r>
                <a:rPr lang="en-US" baseline="30000" dirty="0" smtClean="0"/>
                <a:t>6</a:t>
              </a:r>
              <a:r>
                <a:rPr lang="en-US" dirty="0" smtClean="0"/>
                <a:t>3s</a:t>
              </a:r>
              <a:r>
                <a:rPr lang="en-US" baseline="30000" dirty="0" smtClean="0"/>
                <a:t>1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7338" y="1372388"/>
              <a:ext cx="7040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Na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079357" y="1365050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58908" y="2004914"/>
              <a:ext cx="1675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1s</a:t>
              </a:r>
              <a:r>
                <a:rPr lang="en-US" baseline="30000" dirty="0" smtClean="0"/>
                <a:t>2</a:t>
              </a:r>
              <a:r>
                <a:rPr lang="en-US" dirty="0" smtClean="0"/>
                <a:t>2s</a:t>
              </a:r>
              <a:r>
                <a:rPr lang="en-US" baseline="30000" dirty="0" smtClean="0"/>
                <a:t>2</a:t>
              </a:r>
              <a:r>
                <a:rPr lang="en-US" dirty="0" smtClean="0"/>
                <a:t>2p</a:t>
              </a:r>
              <a:r>
                <a:rPr lang="en-US" baseline="30000" dirty="0" smtClean="0"/>
                <a:t>6</a:t>
              </a:r>
              <a:r>
                <a:rPr lang="en-US" dirty="0" smtClean="0"/>
                <a:t>3s</a:t>
              </a:r>
              <a:r>
                <a:rPr lang="en-US" baseline="30000" dirty="0" smtClean="0"/>
                <a:t>2</a:t>
              </a:r>
              <a:r>
                <a:rPr lang="en-US" dirty="0" smtClean="0"/>
                <a:t>3p</a:t>
              </a:r>
              <a:r>
                <a:rPr lang="en-US" baseline="30000" dirty="0" smtClean="0"/>
                <a:t>5</a:t>
              </a:r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960049" y="1403716"/>
              <a:ext cx="562653" cy="646331"/>
              <a:chOff x="1767679" y="3933066"/>
              <a:chExt cx="562653" cy="646331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1786739" y="3933066"/>
                <a:ext cx="5373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Cl</a:t>
                </a:r>
                <a:endParaRPr lang="en-US" sz="3600" dirty="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2238892" y="4099906"/>
                <a:ext cx="91440" cy="282156"/>
                <a:chOff x="2015188" y="6017483"/>
                <a:chExt cx="91440" cy="282156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2015188" y="6204389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015188" y="6017483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767679" y="4099906"/>
                <a:ext cx="91440" cy="282156"/>
                <a:chOff x="2015188" y="6017483"/>
                <a:chExt cx="91440" cy="282156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2015188" y="6204389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015188" y="6017483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894784" y="3947133"/>
                <a:ext cx="252668" cy="95250"/>
                <a:chOff x="2420801" y="6150493"/>
                <a:chExt cx="252668" cy="95250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2420801" y="6150493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2582029" y="6150493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1922730" y="4442110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958242" y="142013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38261" y="1303037"/>
              <a:ext cx="11400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/>
                <a:t>[Na]</a:t>
              </a:r>
              <a:r>
                <a:rPr lang="en-US" sz="3600" baseline="30000" dirty="0" smtClean="0"/>
                <a:t>+</a:t>
              </a:r>
              <a:endParaRPr lang="en-US" sz="3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43060" y="1975042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1s</a:t>
              </a:r>
              <a:r>
                <a:rPr lang="en-US" baseline="30000" dirty="0" smtClean="0"/>
                <a:t>2</a:t>
              </a:r>
              <a:r>
                <a:rPr lang="en-US" dirty="0" smtClean="0"/>
                <a:t>2s</a:t>
              </a:r>
              <a:r>
                <a:rPr lang="en-US" baseline="30000" dirty="0" smtClean="0"/>
                <a:t>2</a:t>
              </a:r>
              <a:r>
                <a:rPr lang="en-US" dirty="0" smtClean="0"/>
                <a:t>2p</a:t>
              </a:r>
              <a:r>
                <a:rPr lang="en-US" baseline="30000" dirty="0" smtClean="0"/>
                <a:t>6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24273" y="1965782"/>
              <a:ext cx="1675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1s</a:t>
              </a:r>
              <a:r>
                <a:rPr lang="en-US" baseline="30000" dirty="0" smtClean="0"/>
                <a:t>2</a:t>
              </a:r>
              <a:r>
                <a:rPr lang="en-US" dirty="0" smtClean="0"/>
                <a:t>2s</a:t>
              </a:r>
              <a:r>
                <a:rPr lang="en-US" baseline="30000" dirty="0" smtClean="0"/>
                <a:t>2</a:t>
              </a:r>
              <a:r>
                <a:rPr lang="en-US" dirty="0" smtClean="0"/>
                <a:t>2p</a:t>
              </a:r>
              <a:r>
                <a:rPr lang="en-US" baseline="30000" dirty="0" smtClean="0"/>
                <a:t>6</a:t>
              </a:r>
              <a:r>
                <a:rPr lang="en-US" dirty="0" smtClean="0"/>
                <a:t>3s</a:t>
              </a:r>
              <a:r>
                <a:rPr lang="en-US" baseline="30000" dirty="0" smtClean="0"/>
                <a:t>2</a:t>
              </a:r>
              <a:r>
                <a:rPr lang="en-US" dirty="0" smtClean="0"/>
                <a:t>3p</a:t>
              </a:r>
              <a:r>
                <a:rPr lang="en-US" baseline="30000" dirty="0" smtClean="0"/>
                <a:t>6</a:t>
              </a:r>
              <a:endParaRPr lang="en-US" dirty="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4335886" y="1468481"/>
              <a:ext cx="859219" cy="5065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13222" y="1110986"/>
              <a:ext cx="1407415" cy="939061"/>
              <a:chOff x="1474361" y="3671592"/>
              <a:chExt cx="1407415" cy="93906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767679" y="3933066"/>
                <a:ext cx="562653" cy="646331"/>
                <a:chOff x="1767679" y="3933066"/>
                <a:chExt cx="562653" cy="646331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1786739" y="3933066"/>
                  <a:ext cx="5373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/>
                    <a:t>Cl</a:t>
                  </a:r>
                  <a:endParaRPr lang="en-US" sz="3600" dirty="0"/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2238892" y="4099906"/>
                  <a:ext cx="91440" cy="282156"/>
                  <a:chOff x="2015188" y="6017483"/>
                  <a:chExt cx="91440" cy="282156"/>
                </a:xfrm>
              </p:grpSpPr>
              <p:sp>
                <p:nvSpPr>
                  <p:cNvPr id="46" name="Oval 45"/>
                  <p:cNvSpPr/>
                  <p:nvPr/>
                </p:nvSpPr>
                <p:spPr>
                  <a:xfrm>
                    <a:off x="2015188" y="6204389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2015188" y="601748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1767679" y="4099906"/>
                  <a:ext cx="91440" cy="282156"/>
                  <a:chOff x="2015188" y="6017483"/>
                  <a:chExt cx="91440" cy="282156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>
                    <a:off x="2015188" y="6204389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2015188" y="601748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1894784" y="3947133"/>
                  <a:ext cx="252668" cy="95250"/>
                  <a:chOff x="2420801" y="6150493"/>
                  <a:chExt cx="252668" cy="95250"/>
                </a:xfrm>
              </p:grpSpPr>
              <p:sp>
                <p:nvSpPr>
                  <p:cNvPr id="42" name="Oval 41"/>
                  <p:cNvSpPr/>
                  <p:nvPr/>
                </p:nvSpPr>
                <p:spPr>
                  <a:xfrm>
                    <a:off x="2420801" y="615049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2582029" y="615049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Oval 40"/>
                <p:cNvSpPr/>
                <p:nvPr/>
              </p:nvSpPr>
              <p:spPr>
                <a:xfrm>
                  <a:off x="1922730" y="4442110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Oval 32"/>
              <p:cNvSpPr/>
              <p:nvPr/>
            </p:nvSpPr>
            <p:spPr>
              <a:xfrm>
                <a:off x="2056012" y="4442414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474361" y="3779656"/>
                <a:ext cx="37382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smtClean="0"/>
                  <a:t>[</a:t>
                </a:r>
                <a:endParaRPr lang="en-US" sz="48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243045" y="3809956"/>
                <a:ext cx="3577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/>
                  <a:t>]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447042" y="3671592"/>
                <a:ext cx="43473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aseline="30000" dirty="0"/>
                  <a:t>-1</a:t>
                </a:r>
                <a:endParaRPr lang="en-US" sz="3600" dirty="0"/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896666" y="5637121"/>
            <a:ext cx="70203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Sodium loses one electron, to chlorine to complete both octets, the resulting cation and anion form an ionic bond because opposite attract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6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323850"/>
            <a:ext cx="33146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Formation of Ionic Bonds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2528" y="835869"/>
            <a:ext cx="4476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Cation + Anion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metal/nonmetal (m/nm)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Lose or gain electrons to reach an octet (8)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Electrostatic Attraction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6622" y="2098944"/>
            <a:ext cx="935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Magnesium + Fluorine           Magnesium Fluoride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40746" y="2981349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13853" y="288690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902127" y="2981349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 F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047978" y="2839297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MgF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4567997" y="2289442"/>
            <a:ext cx="644053" cy="38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90678" y="3014934"/>
            <a:ext cx="644053" cy="38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98758" y="361871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6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68723" y="347889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57363" y="3658726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5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39582" y="3612968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6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4436" y="3620063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3s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18" name="Right Arrow 17"/>
          <p:cNvSpPr/>
          <p:nvPr/>
        </p:nvSpPr>
        <p:spPr>
          <a:xfrm>
            <a:off x="4521952" y="3649285"/>
            <a:ext cx="644053" cy="38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55218" y="4725471"/>
            <a:ext cx="797013" cy="646331"/>
            <a:chOff x="1681860" y="5400675"/>
            <a:chExt cx="797013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1681860" y="5400675"/>
              <a:ext cx="7970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Mg</a:t>
              </a:r>
              <a:endParaRPr lang="en-US" sz="36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000347" y="5433257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68723" y="467784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86005" y="4770509"/>
            <a:ext cx="471213" cy="646331"/>
            <a:chOff x="3286048" y="5026195"/>
            <a:chExt cx="471213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3315279" y="502619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665821" y="5208282"/>
              <a:ext cx="91440" cy="282156"/>
              <a:chOff x="2015188" y="6017483"/>
              <a:chExt cx="91440" cy="28215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286048" y="5208282"/>
              <a:ext cx="91440" cy="282156"/>
              <a:chOff x="2015188" y="6017483"/>
              <a:chExt cx="91440" cy="28215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413153" y="5055509"/>
              <a:ext cx="252668" cy="95250"/>
              <a:chOff x="2420801" y="6150493"/>
              <a:chExt cx="252668" cy="9525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441099" y="5550486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4270847" y="4810555"/>
            <a:ext cx="644053" cy="38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914900" y="4666806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[Mg]</a:t>
            </a:r>
            <a:r>
              <a:rPr lang="en-US" sz="3600" baseline="30000" dirty="0" smtClean="0"/>
              <a:t>+2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35936" y="4194906"/>
            <a:ext cx="1370888" cy="830997"/>
            <a:chOff x="5841191" y="4939169"/>
            <a:chExt cx="1370888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6168576" y="504632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519118" y="5228410"/>
              <a:ext cx="91440" cy="282156"/>
              <a:chOff x="2015188" y="6017483"/>
              <a:chExt cx="91440" cy="282156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139345" y="5228410"/>
              <a:ext cx="91440" cy="282156"/>
              <a:chOff x="2015188" y="6017483"/>
              <a:chExt cx="91440" cy="28215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266450" y="5075637"/>
              <a:ext cx="252668" cy="95250"/>
              <a:chOff x="2420801" y="6150493"/>
              <a:chExt cx="252668" cy="9525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40373" y="5585640"/>
              <a:ext cx="252668" cy="95250"/>
              <a:chOff x="2420801" y="6150493"/>
              <a:chExt cx="252668" cy="9525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5841191" y="4939169"/>
              <a:ext cx="13708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[    ]</a:t>
              </a:r>
              <a:r>
                <a:rPr lang="en-US" sz="3600" baseline="30000" dirty="0" smtClean="0"/>
                <a:t>-1</a:t>
              </a:r>
              <a:endParaRPr lang="en-US" sz="48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8031" y="6115555"/>
            <a:ext cx="886784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Magnesium loses two electrons, one to each fluorine to complete all three octets, the resulting cation and anion form an ionic bond because opposite attract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691179" y="5032964"/>
            <a:ext cx="9144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514808" y="4741195"/>
            <a:ext cx="471213" cy="646331"/>
            <a:chOff x="3286048" y="5026195"/>
            <a:chExt cx="471213" cy="646331"/>
          </a:xfrm>
        </p:grpSpPr>
        <p:sp>
          <p:nvSpPr>
            <p:cNvPr id="59" name="TextBox 58"/>
            <p:cNvSpPr txBox="1"/>
            <p:nvPr/>
          </p:nvSpPr>
          <p:spPr>
            <a:xfrm>
              <a:off x="3315279" y="502619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665821" y="5208282"/>
              <a:ext cx="91440" cy="282156"/>
              <a:chOff x="2015188" y="6017483"/>
              <a:chExt cx="91440" cy="282156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286048" y="5208282"/>
              <a:ext cx="91440" cy="282156"/>
              <a:chOff x="2015188" y="6017483"/>
              <a:chExt cx="91440" cy="282156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413153" y="5055509"/>
              <a:ext cx="252668" cy="95250"/>
              <a:chOff x="2420801" y="6150493"/>
              <a:chExt cx="252668" cy="9525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3441099" y="5550486"/>
              <a:ext cx="91440" cy="95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135936" y="4898524"/>
            <a:ext cx="1370888" cy="830997"/>
            <a:chOff x="5841191" y="4939169"/>
            <a:chExt cx="1370888" cy="830997"/>
          </a:xfrm>
        </p:grpSpPr>
        <p:sp>
          <p:nvSpPr>
            <p:cNvPr id="71" name="TextBox 70"/>
            <p:cNvSpPr txBox="1"/>
            <p:nvPr/>
          </p:nvSpPr>
          <p:spPr>
            <a:xfrm>
              <a:off x="6168576" y="504632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519118" y="5228410"/>
              <a:ext cx="91440" cy="282156"/>
              <a:chOff x="2015188" y="6017483"/>
              <a:chExt cx="91440" cy="282156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139345" y="5228410"/>
              <a:ext cx="91440" cy="282156"/>
              <a:chOff x="2015188" y="6017483"/>
              <a:chExt cx="91440" cy="282156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2015188" y="6204389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015188" y="601748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266450" y="5075637"/>
              <a:ext cx="252668" cy="95250"/>
              <a:chOff x="2420801" y="6150493"/>
              <a:chExt cx="252668" cy="9525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240373" y="5585640"/>
              <a:ext cx="252668" cy="95250"/>
              <a:chOff x="2420801" y="6150493"/>
              <a:chExt cx="252668" cy="9525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2420801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582029" y="6150493"/>
                <a:ext cx="91440" cy="95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841191" y="4939169"/>
              <a:ext cx="13708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[    ]</a:t>
              </a:r>
              <a:r>
                <a:rPr lang="en-US" sz="3600" baseline="30000" dirty="0" smtClean="0"/>
                <a:t>-1</a:t>
              </a:r>
              <a:endParaRPr lang="en-US" sz="4800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557363" y="3989391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60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919</Words>
  <Application>Microsoft Office PowerPoint</Application>
  <PresentationFormat>On-screen Show (4:3)</PresentationFormat>
  <Paragraphs>239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72</cp:revision>
  <dcterms:created xsi:type="dcterms:W3CDTF">2020-03-25T15:59:49Z</dcterms:created>
  <dcterms:modified xsi:type="dcterms:W3CDTF">2021-10-17T23:25:32Z</dcterms:modified>
</cp:coreProperties>
</file>