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35" r:id="rId3"/>
    <p:sldId id="336" r:id="rId4"/>
    <p:sldId id="337" r:id="rId5"/>
    <p:sldId id="339" r:id="rId6"/>
    <p:sldId id="338" r:id="rId7"/>
    <p:sldId id="293" r:id="rId8"/>
    <p:sldId id="327" r:id="rId9"/>
    <p:sldId id="328" r:id="rId10"/>
    <p:sldId id="329" r:id="rId11"/>
    <p:sldId id="330" r:id="rId12"/>
    <p:sldId id="331" r:id="rId13"/>
    <p:sldId id="334" r:id="rId14"/>
    <p:sldId id="332" r:id="rId15"/>
    <p:sldId id="31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735B-9C3A-43D6-B9FE-096E531F123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CA3-5C81-4B3C-BA4D-01FAA7BD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471282"/>
            <a:ext cx="4294772" cy="28315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GOAL = Understand where e</a:t>
            </a:r>
            <a:r>
              <a:rPr lang="en-US" sz="1600" baseline="30000" dirty="0" smtClean="0"/>
              <a:t>- </a:t>
            </a:r>
            <a:r>
              <a:rPr lang="en-US" sz="1600" dirty="0" smtClean="0"/>
              <a:t>are and how it effects chemical bonding (ionic and molecular)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Different “Views”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/>
              <a:t>s</a:t>
            </a:r>
            <a:r>
              <a:rPr lang="en-US" sz="1600" dirty="0" err="1" smtClean="0"/>
              <a:t>,p,d,f</a:t>
            </a:r>
            <a:r>
              <a:rPr lang="en-US" sz="1600" dirty="0" smtClean="0"/>
              <a:t> orbital shapes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Energy level diagrams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Short hand notation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Box Diagrams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Write electron configurations for elements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Valence Electrons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Relationship between QM and PT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7 </a:t>
            </a:r>
            <a:r>
              <a:rPr lang="en-US" smtClean="0"/>
              <a:t>c,d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1920" y="206597"/>
            <a:ext cx="58539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101 Fall 2021</a:t>
            </a:r>
          </a:p>
          <a:p>
            <a:pPr algn="ctr"/>
            <a:r>
              <a:rPr lang="en-US" sz="3200" dirty="0" smtClean="0"/>
              <a:t>Lecture 7 </a:t>
            </a:r>
            <a:r>
              <a:rPr lang="en-US" sz="3200" dirty="0" err="1" smtClean="0"/>
              <a:t>c,d</a:t>
            </a:r>
            <a:r>
              <a:rPr lang="en-US" sz="3200" dirty="0" smtClean="0"/>
              <a:t> – QM Nuts and Bolts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963" y="304799"/>
            <a:ext cx="639713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Electron Shell Configurations for Several Elements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3963" y="1523999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3962" y="2895599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6787" y="408253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611" y="56203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5199" y="120133"/>
            <a:ext cx="169257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Don’t lose sight </a:t>
            </a:r>
          </a:p>
          <a:p>
            <a:pPr algn="ctr"/>
            <a:r>
              <a:rPr lang="en-US" dirty="0" smtClean="0"/>
              <a:t>of the “Goal”</a:t>
            </a:r>
          </a:p>
        </p:txBody>
      </p:sp>
    </p:spTree>
    <p:extLst>
      <p:ext uri="{BB962C8B-B14F-4D97-AF65-F5344CB8AC3E}">
        <p14:creationId xmlns:p14="http://schemas.microsoft.com/office/powerpoint/2010/main" val="16154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38" y="60504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1138" y="201358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553" y="3810122"/>
            <a:ext cx="402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1138" y="5975988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3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9407"/>
            <a:ext cx="3418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Energy Levels of Electrons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34108" y="426995"/>
            <a:ext cx="243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Even easier, use the PT!</a:t>
            </a:r>
            <a:endParaRPr lang="en-US" sz="1600" dirty="0"/>
          </a:p>
        </p:txBody>
      </p:sp>
      <p:pic>
        <p:nvPicPr>
          <p:cNvPr id="4" name="Picture 3" descr="http://img.docstoccdn.com/thumb/orig/4737333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2" t="19711" r="2346" b="10126"/>
          <a:stretch/>
        </p:blipFill>
        <p:spPr bwMode="auto">
          <a:xfrm>
            <a:off x="1164121" y="1054179"/>
            <a:ext cx="6101747" cy="360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11248" y="976096"/>
            <a:ext cx="1381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d’s lag by 1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885" y="3647443"/>
            <a:ext cx="1338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f’s lag by 2 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984334">
            <a:off x="2258945" y="1321105"/>
            <a:ext cx="445336" cy="97594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493" y="5119117"/>
            <a:ext cx="6741868" cy="1653152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 rot="16200000">
            <a:off x="1610835" y="3654624"/>
            <a:ext cx="445336" cy="9759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H="1">
            <a:off x="131885" y="5409187"/>
            <a:ext cx="1648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Remember the PT really looks like this</a:t>
            </a:r>
            <a:endParaRPr lang="en-US" sz="1600" dirty="0"/>
          </a:p>
        </p:txBody>
      </p:sp>
      <p:sp>
        <p:nvSpPr>
          <p:cNvPr id="11" name="Down Arrow 10"/>
          <p:cNvSpPr/>
          <p:nvPr/>
        </p:nvSpPr>
        <p:spPr>
          <a:xfrm rot="16200000">
            <a:off x="1327638" y="5756085"/>
            <a:ext cx="445336" cy="97594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371475"/>
            <a:ext cx="238276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Valence Electrons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450" y="904875"/>
            <a:ext cx="8857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Electrons in the highest energy levels (s and p electrons)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Outer most electrons in an element responsible for chemical reactions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Loss, gain or sharing of valence electrons are responsible for formation of chemical bonds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Octet Rule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84101" y="2242306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Na: 1s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2s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2p</a:t>
            </a:r>
            <a:r>
              <a:rPr lang="en-US" sz="2400" baseline="30000" dirty="0" smtClean="0"/>
              <a:t>6</a:t>
            </a:r>
            <a:r>
              <a:rPr lang="en-US" sz="2400" u="sng" dirty="0" smtClean="0"/>
              <a:t>3s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3495423" y="2275346"/>
            <a:ext cx="619125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00323" y="2258825"/>
            <a:ext cx="2490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Valence electron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42431" y="3130814"/>
            <a:ext cx="1869358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  Carbon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2431" y="4925764"/>
            <a:ext cx="4963538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  Which element has 6 valence electrons?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12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mg.docstoccdn.com/thumb/orig/4737333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2" t="19711" r="2346" b="10126"/>
          <a:stretch/>
        </p:blipFill>
        <p:spPr bwMode="auto">
          <a:xfrm>
            <a:off x="1602271" y="2210812"/>
            <a:ext cx="6101747" cy="360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7175" y="228598"/>
            <a:ext cx="3589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Mendeleev’s Periodic Table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724789"/>
            <a:ext cx="41257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Rows arranged by mass</a:t>
            </a:r>
          </a:p>
          <a:p>
            <a:r>
              <a:rPr lang="en-US" sz="1600" dirty="0" smtClean="0"/>
              <a:t>Columns arranged by similar P and C properties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781675" y="228599"/>
            <a:ext cx="2461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QM Periodic Table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8726" y="713779"/>
            <a:ext cx="4112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Rows arranged by # protons and orbital size (n)</a:t>
            </a:r>
          </a:p>
          <a:p>
            <a:r>
              <a:rPr lang="en-US" sz="1600" dirty="0" smtClean="0"/>
              <a:t>Columns by similar outer shell e</a:t>
            </a:r>
            <a:r>
              <a:rPr lang="en-US" sz="1600" baseline="30000" dirty="0" smtClean="0"/>
              <a:t>-</a:t>
            </a:r>
            <a:r>
              <a:rPr lang="en-US" sz="1600" dirty="0" smtClean="0"/>
              <a:t> configurations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730638" y="1841480"/>
            <a:ext cx="35298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06966" y="1844280"/>
            <a:ext cx="35298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6105" y="2210812"/>
            <a:ext cx="38504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07976" y="2210812"/>
            <a:ext cx="38504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78057" y="2210812"/>
            <a:ext cx="47077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7175" y="5406814"/>
            <a:ext cx="1733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Li: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Na: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13" name="Right Arrow 12"/>
          <p:cNvSpPr/>
          <p:nvPr/>
        </p:nvSpPr>
        <p:spPr>
          <a:xfrm rot="19327705">
            <a:off x="1156883" y="4968673"/>
            <a:ext cx="714375" cy="361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3698664">
            <a:off x="7239315" y="4673398"/>
            <a:ext cx="714375" cy="361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223795" y="5268314"/>
            <a:ext cx="1967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F: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5</a:t>
            </a:r>
          </a:p>
          <a:p>
            <a:r>
              <a:rPr lang="en-US" dirty="0" smtClean="0"/>
              <a:t>Cl: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r>
              <a:rPr lang="en-US" dirty="0" smtClean="0"/>
              <a:t>3p</a:t>
            </a:r>
            <a:r>
              <a:rPr lang="en-US" baseline="30000" dirty="0" smtClean="0"/>
              <a:t>5</a:t>
            </a:r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43325" y="199263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88251" y="1233190"/>
            <a:ext cx="2774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Width = type of orbital and # e</a:t>
            </a:r>
            <a:r>
              <a:rPr lang="en-US" sz="1600" baseline="30000" dirty="0" smtClean="0"/>
              <a:t>-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47726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95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9090" y="131296"/>
            <a:ext cx="5407827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Review of Schrodinger Model of the Atom</a:t>
            </a:r>
          </a:p>
          <a:p>
            <a:pPr algn="ctr"/>
            <a:r>
              <a:rPr lang="en-US" sz="2400" dirty="0" smtClean="0"/>
              <a:t>4 Quantum Numbers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35" y="1621940"/>
            <a:ext cx="2397110" cy="17978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25752"/>
          <a:stretch/>
        </p:blipFill>
        <p:spPr>
          <a:xfrm>
            <a:off x="4450037" y="1765714"/>
            <a:ext cx="4440344" cy="17311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477" y="4507929"/>
            <a:ext cx="4628602" cy="1464322"/>
          </a:xfrm>
          <a:prstGeom prst="rect">
            <a:avLst/>
          </a:prstGeom>
        </p:spPr>
      </p:pic>
      <p:pic>
        <p:nvPicPr>
          <p:cNvPr id="10" name="Picture 8" descr="http://t2.gstatic.com/images?q=tbn:ANd9GcRio7Yrk8XV8qM6YGPVyU_rk1D0DFVwc7Mm7SdScdyrgFNStZF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197" y="4378079"/>
            <a:ext cx="2471571" cy="146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82274" y="1252608"/>
            <a:ext cx="3597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Principle (n) = distance from nucleus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2052" y="1218253"/>
            <a:ext cx="225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Magnetic (</a:t>
            </a:r>
            <a:r>
              <a:rPr lang="en-US" dirty="0">
                <a:latin typeface="Script MT Bold" pitchFamily="66" charset="0"/>
              </a:rPr>
              <a:t>m</a:t>
            </a:r>
            <a:r>
              <a:rPr lang="en-US" baseline="-25000" dirty="0">
                <a:latin typeface="Script MT Bold" pitchFamily="66" charset="0"/>
              </a:rPr>
              <a:t>l</a:t>
            </a:r>
            <a:r>
              <a:rPr lang="en-US" dirty="0"/>
              <a:t>) = shape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1112" y="3837571"/>
            <a:ext cx="4772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Angular Momentum (</a:t>
            </a:r>
            <a:r>
              <a:rPr lang="en-US" dirty="0">
                <a:latin typeface="Script MT Bold" pitchFamily="66" charset="0"/>
              </a:rPr>
              <a:t>l</a:t>
            </a:r>
            <a:r>
              <a:rPr lang="en-US" dirty="0"/>
              <a:t>) = # orbitals + orientation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16813" y="3848282"/>
            <a:ext cx="24568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Electron Spin </a:t>
            </a:r>
            <a:r>
              <a:rPr lang="en-US" dirty="0" smtClean="0"/>
              <a:t>(</a:t>
            </a:r>
            <a:r>
              <a:rPr lang="en-US" dirty="0" err="1">
                <a:latin typeface="Script MT Bold" pitchFamily="66" charset="0"/>
              </a:rPr>
              <a:t>m</a:t>
            </a:r>
            <a:r>
              <a:rPr lang="en-US" baseline="-25000" dirty="0" err="1"/>
              <a:t>s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9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27455" y="130628"/>
            <a:ext cx="2426049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Building the Atom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988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2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rincipal quantum number energy le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" y="335429"/>
            <a:ext cx="8336949" cy="625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18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2808" y="199384"/>
            <a:ext cx="595573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Coulomb's Law – Energy Levels of the Electron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940256" y="941574"/>
                <a:ext cx="1756571" cy="73513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256" y="941574"/>
                <a:ext cx="1756571" cy="7351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033847" y="6410848"/>
            <a:ext cx="199420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– Chapter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557" y="974635"/>
            <a:ext cx="6023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Describes attractive and repulsive forces between charges (protons, electron, cation, anion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DP – charges - Opposites attract, Likes repel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IP – distance between charges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Depends on shape of orbital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875" y="3227214"/>
            <a:ext cx="4127333" cy="2751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26" y="2865473"/>
            <a:ext cx="36671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9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91865"/>
            <a:ext cx="228774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Energy Level Diagrams</a:t>
            </a:r>
            <a:endParaRPr lang="en-US" dirty="0"/>
          </a:p>
        </p:txBody>
      </p:sp>
      <p:pic>
        <p:nvPicPr>
          <p:cNvPr id="5" name="Picture 14" descr="http://t0.gstatic.com/images?q=tbn:ANd9GcSszg2fHk-DXGu5rObyJOi40bDYNDln3iQqRNbjH4fmOafCz4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192" y="1219200"/>
            <a:ext cx="4496808" cy="400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0073" y="6032258"/>
            <a:ext cx="8414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/>
              <a:t>2</a:t>
            </a:r>
            <a:r>
              <a:rPr lang="en-US" dirty="0" smtClean="0"/>
              <a:t>s</a:t>
            </a:r>
            <a:r>
              <a:rPr lang="en-US" baseline="30000" dirty="0" smtClean="0"/>
              <a:t>2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2p</a:t>
            </a:r>
            <a:r>
              <a:rPr lang="en-US" baseline="30000" dirty="0"/>
              <a:t>6</a:t>
            </a:r>
            <a:r>
              <a:rPr lang="en-US" dirty="0" smtClean="0"/>
              <a:t>, 3s</a:t>
            </a:r>
            <a:r>
              <a:rPr lang="en-US" baseline="30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3p</a:t>
            </a:r>
            <a:r>
              <a:rPr lang="en-US" baseline="30000" dirty="0"/>
              <a:t>6</a:t>
            </a:r>
            <a:r>
              <a:rPr lang="en-US" dirty="0" smtClean="0"/>
              <a:t>, 4s</a:t>
            </a:r>
            <a:r>
              <a:rPr lang="en-US" baseline="30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3d</a:t>
            </a:r>
            <a:r>
              <a:rPr lang="en-US" baseline="30000" dirty="0" smtClean="0"/>
              <a:t>10</a:t>
            </a:r>
            <a:r>
              <a:rPr lang="en-US" dirty="0" smtClean="0"/>
              <a:t>, 4p</a:t>
            </a:r>
            <a:r>
              <a:rPr lang="en-US" baseline="30000" dirty="0"/>
              <a:t>6</a:t>
            </a:r>
            <a:r>
              <a:rPr lang="en-US" dirty="0" smtClean="0"/>
              <a:t>, 5s</a:t>
            </a:r>
            <a:r>
              <a:rPr lang="en-US" baseline="30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4d</a:t>
            </a:r>
            <a:r>
              <a:rPr lang="en-US" baseline="30000" dirty="0" smtClean="0"/>
              <a:t>10</a:t>
            </a:r>
            <a:r>
              <a:rPr lang="en-US" dirty="0" smtClean="0"/>
              <a:t>, 5p</a:t>
            </a:r>
            <a:r>
              <a:rPr lang="en-US" baseline="30000" dirty="0"/>
              <a:t>6</a:t>
            </a:r>
            <a:r>
              <a:rPr lang="en-US" dirty="0" smtClean="0"/>
              <a:t>, 6s</a:t>
            </a:r>
            <a:r>
              <a:rPr lang="en-US" baseline="30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4f</a:t>
            </a:r>
            <a:r>
              <a:rPr lang="en-US" baseline="30000" dirty="0" smtClean="0"/>
              <a:t>14</a:t>
            </a:r>
            <a:r>
              <a:rPr lang="en-US" dirty="0" smtClean="0"/>
              <a:t>, 5d</a:t>
            </a:r>
            <a:r>
              <a:rPr lang="en-US" baseline="30000" dirty="0" smtClean="0"/>
              <a:t>10</a:t>
            </a:r>
            <a:r>
              <a:rPr lang="en-US" dirty="0" smtClean="0"/>
              <a:t>, 6p</a:t>
            </a:r>
            <a:r>
              <a:rPr lang="en-US" baseline="30000" dirty="0"/>
              <a:t>6</a:t>
            </a:r>
            <a:r>
              <a:rPr lang="en-US" dirty="0" smtClean="0"/>
              <a:t>, 7s</a:t>
            </a:r>
            <a:r>
              <a:rPr lang="en-US" baseline="30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5f</a:t>
            </a:r>
            <a:r>
              <a:rPr lang="en-US" baseline="30000" dirty="0" smtClean="0"/>
              <a:t>14</a:t>
            </a:r>
            <a:r>
              <a:rPr lang="en-US" dirty="0" smtClean="0"/>
              <a:t>, 6d</a:t>
            </a:r>
            <a:r>
              <a:rPr lang="en-US" baseline="30000" dirty="0" smtClean="0"/>
              <a:t>10</a:t>
            </a:r>
            <a:r>
              <a:rPr lang="en-US" dirty="0" smtClean="0"/>
              <a:t>, 7p</a:t>
            </a:r>
            <a:r>
              <a:rPr lang="en-US" baseline="30000" dirty="0"/>
              <a:t>6</a:t>
            </a:r>
            <a:r>
              <a:rPr lang="en-US" dirty="0" smtClean="0"/>
              <a:t>,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28" y="1064945"/>
            <a:ext cx="4433521" cy="458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32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974" y="320436"/>
            <a:ext cx="3107069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Electron Configurations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40974" y="895684"/>
            <a:ext cx="3603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Too difficult to draw the diagram a 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Use several abbreviated methods</a:t>
            </a:r>
          </a:p>
        </p:txBody>
      </p:sp>
      <p:pic>
        <p:nvPicPr>
          <p:cNvPr id="4" name="Picture 12" descr="http://chemwiki.ucdavis.edu/@api/deki/files/6978/=Econfig.png?size=web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932" y="5479853"/>
            <a:ext cx="3104848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http://t2.gstatic.com/images?q=tbn:ANd9GcSWmP635pSN5r3wLkeV9hiNGsw2yQjB4FlfFWegY9XGFzVgLIH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451" y="3985281"/>
            <a:ext cx="2208068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68473" y="2714515"/>
            <a:ext cx="881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1s</a:t>
            </a:r>
            <a:r>
              <a:rPr lang="en-US" sz="4400" baseline="30000" dirty="0" smtClean="0"/>
              <a:t>2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11628" y="3483956"/>
            <a:ext cx="2056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Principle QN (n)</a:t>
            </a:r>
          </a:p>
          <a:p>
            <a:r>
              <a:rPr lang="en-US" sz="1600" dirty="0" smtClean="0"/>
              <a:t>Distance from Nucleus</a:t>
            </a:r>
            <a:endParaRPr lang="en-US" sz="1600" dirty="0"/>
          </a:p>
        </p:txBody>
      </p:sp>
      <p:sp>
        <p:nvSpPr>
          <p:cNvPr id="8" name="Right Arrow 7"/>
          <p:cNvSpPr/>
          <p:nvPr/>
        </p:nvSpPr>
        <p:spPr>
          <a:xfrm rot="19435001">
            <a:off x="1863224" y="3398173"/>
            <a:ext cx="602660" cy="30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23551" y="4426842"/>
            <a:ext cx="2426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Angular Momentum QN (</a:t>
            </a:r>
            <a:r>
              <a:rPr lang="en-US" sz="1600" dirty="0">
                <a:latin typeface="Script MT Bold" pitchFamily="66" charset="0"/>
              </a:rPr>
              <a:t>l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Shape of Orbital</a:t>
            </a:r>
            <a:endParaRPr lang="en-US" sz="1600" dirty="0"/>
          </a:p>
        </p:txBody>
      </p:sp>
      <p:sp>
        <p:nvSpPr>
          <p:cNvPr id="10" name="Right Arrow 9"/>
          <p:cNvSpPr/>
          <p:nvPr/>
        </p:nvSpPr>
        <p:spPr>
          <a:xfrm rot="16200000">
            <a:off x="2384496" y="3703781"/>
            <a:ext cx="980133" cy="30767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3256025" y="2961781"/>
            <a:ext cx="602660" cy="30767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58685" y="2961781"/>
            <a:ext cx="1898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# electrons in orbital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360199" y="2957825"/>
            <a:ext cx="2647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*Ignore Magnetic QN (</a:t>
            </a:r>
            <a:r>
              <a:rPr lang="en-US" sz="1600" dirty="0" smtClean="0">
                <a:latin typeface="Script MT Bold" pitchFamily="66" charset="0"/>
              </a:rPr>
              <a:t>m</a:t>
            </a:r>
            <a:r>
              <a:rPr lang="en-US" sz="1600" baseline="-25000" dirty="0" smtClean="0">
                <a:latin typeface="Script MT Bold" pitchFamily="66" charset="0"/>
              </a:rPr>
              <a:t>l</a:t>
            </a:r>
            <a:r>
              <a:rPr lang="en-US" sz="1600" dirty="0" smtClean="0">
                <a:latin typeface="Script MT Bold" pitchFamily="66" charset="0"/>
              </a:rPr>
              <a:t>)</a:t>
            </a:r>
          </a:p>
          <a:p>
            <a:r>
              <a:rPr lang="en-US" sz="1600" dirty="0" smtClean="0">
                <a:latin typeface="Script MT Bold" pitchFamily="66" charset="0"/>
              </a:rPr>
              <a:t>*</a:t>
            </a:r>
            <a:r>
              <a:rPr lang="en-US" sz="1600" dirty="0" smtClean="0"/>
              <a:t>Ignore Electron Spin QN </a:t>
            </a:r>
            <a:r>
              <a:rPr lang="en-US" sz="1600" dirty="0"/>
              <a:t>(</a:t>
            </a:r>
            <a:r>
              <a:rPr lang="en-US" sz="1600" dirty="0" err="1">
                <a:latin typeface="Script MT Bold" pitchFamily="66" charset="0"/>
              </a:rPr>
              <a:t>m</a:t>
            </a:r>
            <a:r>
              <a:rPr lang="en-US" sz="1600" baseline="-25000" dirty="0" err="1"/>
              <a:t>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758128" y="5644845"/>
            <a:ext cx="27204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Box Diagrams</a:t>
            </a:r>
          </a:p>
          <a:p>
            <a:r>
              <a:rPr lang="en-US" sz="1600" dirty="0"/>
              <a:t>*</a:t>
            </a:r>
            <a:r>
              <a:rPr lang="en-US" sz="1600" dirty="0" smtClean="0"/>
              <a:t>Include </a:t>
            </a:r>
            <a:r>
              <a:rPr lang="en-US" sz="1600" dirty="0"/>
              <a:t>Magnetic QN (</a:t>
            </a:r>
            <a:r>
              <a:rPr lang="en-US" sz="1600" dirty="0">
                <a:latin typeface="Script MT Bold" pitchFamily="66" charset="0"/>
              </a:rPr>
              <a:t>m</a:t>
            </a:r>
            <a:r>
              <a:rPr lang="en-US" sz="1600" baseline="-25000" dirty="0">
                <a:latin typeface="Script MT Bold" pitchFamily="66" charset="0"/>
              </a:rPr>
              <a:t>l</a:t>
            </a:r>
            <a:r>
              <a:rPr lang="en-US" sz="1600" dirty="0">
                <a:latin typeface="Script MT Bold" pitchFamily="66" charset="0"/>
              </a:rPr>
              <a:t>)</a:t>
            </a:r>
          </a:p>
          <a:p>
            <a:r>
              <a:rPr lang="en-US" sz="1600" dirty="0">
                <a:latin typeface="Script MT Bold" pitchFamily="66" charset="0"/>
              </a:rPr>
              <a:t>*</a:t>
            </a:r>
            <a:r>
              <a:rPr lang="en-US" sz="1600" dirty="0" smtClean="0"/>
              <a:t>Include </a:t>
            </a:r>
            <a:r>
              <a:rPr lang="en-US" sz="1600" dirty="0"/>
              <a:t>Electron Spin QN (</a:t>
            </a:r>
            <a:r>
              <a:rPr lang="en-US" sz="1600" dirty="0" err="1">
                <a:latin typeface="Script MT Bold" pitchFamily="66" charset="0"/>
              </a:rPr>
              <a:t>m</a:t>
            </a:r>
            <a:r>
              <a:rPr lang="en-US" sz="1600" baseline="-25000" dirty="0" err="1"/>
              <a:t>s</a:t>
            </a:r>
            <a:r>
              <a:rPr lang="en-US" sz="1600" dirty="0"/>
              <a:t>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8111" y="236224"/>
            <a:ext cx="2339057" cy="241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17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" y="615462"/>
            <a:ext cx="7950190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Aufbau</a:t>
            </a:r>
            <a:r>
              <a:rPr lang="en-US" sz="2400" dirty="0" smtClean="0"/>
              <a:t> Principle's </a:t>
            </a:r>
            <a:r>
              <a:rPr lang="en-US" sz="1600" dirty="0" smtClean="0"/>
              <a:t>(rules for filling orbitals)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Rule 1 (*Pauli Exclusion Principle) – orbitals hold two electrons with opposite spins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				  (opposites attract)</a:t>
            </a:r>
          </a:p>
          <a:p>
            <a:endParaRPr lang="en-US" sz="1600" dirty="0"/>
          </a:p>
          <a:p>
            <a:r>
              <a:rPr lang="en-US" sz="1600" dirty="0" smtClean="0"/>
              <a:t>Rule 2 (no special name) – fill orbitals from lowest energy level to highest energy level</a:t>
            </a:r>
          </a:p>
          <a:p>
            <a:r>
              <a:rPr lang="en-US" sz="1600" dirty="0" smtClean="0"/>
              <a:t> 				        (electrons are lazy!)</a:t>
            </a:r>
          </a:p>
          <a:p>
            <a:endParaRPr lang="en-US" sz="1600" dirty="0"/>
          </a:p>
          <a:p>
            <a:r>
              <a:rPr lang="en-US" sz="1600" dirty="0" smtClean="0"/>
              <a:t>Rule 3 (Hund’s Rule) – each suborbital is occupied by a single electron before adding a second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		 (electrons don’t pair up until they have to)</a:t>
            </a:r>
            <a:endParaRPr lang="en-US" sz="2400" dirty="0"/>
          </a:p>
        </p:txBody>
      </p:sp>
      <p:pic>
        <p:nvPicPr>
          <p:cNvPr id="4" name="Picture 12" descr="http://chemwiki.ucdavis.edu/@api/deki/files/6978/=Econfig.png?size=web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332" y="296625"/>
            <a:ext cx="3104848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" y="6253019"/>
            <a:ext cx="816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*Pauli Exclusion Principle – no two electrons can have the same 4 Quantum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15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</TotalTime>
  <Words>566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Courier New</vt:lpstr>
      <vt:lpstr>Script MT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69</cp:revision>
  <dcterms:created xsi:type="dcterms:W3CDTF">2020-03-25T15:59:49Z</dcterms:created>
  <dcterms:modified xsi:type="dcterms:W3CDTF">2021-10-17T23:21:23Z</dcterms:modified>
</cp:coreProperties>
</file>